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0" r:id="rId3"/>
    <p:sldId id="257" r:id="rId4"/>
    <p:sldId id="263" r:id="rId5"/>
    <p:sldId id="300" r:id="rId6"/>
    <p:sldId id="301" r:id="rId7"/>
    <p:sldId id="302" r:id="rId8"/>
    <p:sldId id="303" r:id="rId9"/>
    <p:sldId id="337" r:id="rId10"/>
    <p:sldId id="307" r:id="rId11"/>
    <p:sldId id="277" r:id="rId12"/>
    <p:sldId id="273" r:id="rId13"/>
    <p:sldId id="296" r:id="rId14"/>
    <p:sldId id="305" r:id="rId15"/>
    <p:sldId id="342" r:id="rId16"/>
    <p:sldId id="308" r:id="rId17"/>
    <p:sldId id="343" r:id="rId18"/>
    <p:sldId id="279" r:id="rId19"/>
    <p:sldId id="284" r:id="rId20"/>
    <p:sldId id="324" r:id="rId21"/>
    <p:sldId id="347" r:id="rId22"/>
    <p:sldId id="321" r:id="rId23"/>
    <p:sldId id="333" r:id="rId24"/>
    <p:sldId id="334" r:id="rId25"/>
    <p:sldId id="314" r:id="rId26"/>
    <p:sldId id="327" r:id="rId27"/>
    <p:sldId id="330" r:id="rId28"/>
    <p:sldId id="344" r:id="rId29"/>
    <p:sldId id="280" r:id="rId30"/>
    <p:sldId id="289" r:id="rId31"/>
    <p:sldId id="346" r:id="rId32"/>
    <p:sldId id="286" r:id="rId33"/>
    <p:sldId id="338" r:id="rId34"/>
    <p:sldId id="339" r:id="rId35"/>
    <p:sldId id="340" r:id="rId36"/>
    <p:sldId id="285" r:id="rId37"/>
    <p:sldId id="288" r:id="rId38"/>
    <p:sldId id="287" r:id="rId39"/>
    <p:sldId id="34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87A"/>
    <a:srgbClr val="CA935D"/>
    <a:srgbClr val="1570EF"/>
    <a:srgbClr val="1F3662"/>
    <a:srgbClr val="E4E4E4"/>
    <a:srgbClr val="2D4E8F"/>
    <a:srgbClr val="27437B"/>
    <a:srgbClr val="EAEDF2"/>
    <a:srgbClr val="D6DCE5"/>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0408" autoAdjust="0"/>
  </p:normalViewPr>
  <p:slideViewPr>
    <p:cSldViewPr snapToGrid="0">
      <p:cViewPr>
        <p:scale>
          <a:sx n="125" d="100"/>
          <a:sy n="125" d="100"/>
        </p:scale>
        <p:origin x="210" y="-54"/>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FE425-5119-4EC7-BE82-546176880A04}" type="datetimeFigureOut">
              <a:rPr lang="en-PH" smtClean="0"/>
              <a:t>23/08/2025</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8C1DE-DE92-4BE1-9696-AD96DA5437A4}" type="slidenum">
              <a:rPr lang="en-PH" smtClean="0"/>
              <a:t>‹#›</a:t>
            </a:fld>
            <a:endParaRPr lang="en-PH"/>
          </a:p>
        </p:txBody>
      </p:sp>
    </p:spTree>
    <p:extLst>
      <p:ext uri="{BB962C8B-B14F-4D97-AF65-F5344CB8AC3E}">
        <p14:creationId xmlns:p14="http://schemas.microsoft.com/office/powerpoint/2010/main" val="15469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3888F-E6F5-D655-BBF6-51044D4B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0148B-4972-5CD3-C70B-A0FBDA69C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F9FD4-E42F-F2F2-BA3B-075A04823FBD}"/>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EA1A6928-223D-F475-EBBE-E222B4B471BA}"/>
              </a:ext>
            </a:extLst>
          </p:cNvPr>
          <p:cNvSpPr>
            <a:spLocks noGrp="1"/>
          </p:cNvSpPr>
          <p:nvPr>
            <p:ph type="sldNum" sz="quarter" idx="5"/>
          </p:nvPr>
        </p:nvSpPr>
        <p:spPr/>
        <p:txBody>
          <a:bodyPr/>
          <a:lstStyle/>
          <a:p>
            <a:fld id="{CEE8C1DE-DE92-4BE1-9696-AD96DA5437A4}" type="slidenum">
              <a:rPr lang="en-PH" smtClean="0"/>
              <a:t>4</a:t>
            </a:fld>
            <a:endParaRPr lang="en-PH"/>
          </a:p>
        </p:txBody>
      </p:sp>
    </p:spTree>
    <p:extLst>
      <p:ext uri="{BB962C8B-B14F-4D97-AF65-F5344CB8AC3E}">
        <p14:creationId xmlns:p14="http://schemas.microsoft.com/office/powerpoint/2010/main" val="946934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C7A5E-59A5-7DFE-6D26-F56C19940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2CFEC-9CE6-3C5B-15B2-135BEF3E2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016C4-803C-75D8-B175-377A83EC636E}"/>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0D36F3D9-12D8-5255-70F0-47592997B3D3}"/>
              </a:ext>
            </a:extLst>
          </p:cNvPr>
          <p:cNvSpPr>
            <a:spLocks noGrp="1"/>
          </p:cNvSpPr>
          <p:nvPr>
            <p:ph type="sldNum" sz="quarter" idx="5"/>
          </p:nvPr>
        </p:nvSpPr>
        <p:spPr/>
        <p:txBody>
          <a:bodyPr/>
          <a:lstStyle/>
          <a:p>
            <a:fld id="{CEE8C1DE-DE92-4BE1-9696-AD96DA5437A4}" type="slidenum">
              <a:rPr lang="en-PH" smtClean="0"/>
              <a:t>16</a:t>
            </a:fld>
            <a:endParaRPr lang="en-PH"/>
          </a:p>
        </p:txBody>
      </p:sp>
    </p:spTree>
    <p:extLst>
      <p:ext uri="{BB962C8B-B14F-4D97-AF65-F5344CB8AC3E}">
        <p14:creationId xmlns:p14="http://schemas.microsoft.com/office/powerpoint/2010/main" val="348324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BC1F-4774-2D05-2A9D-542094284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15BA3-AF14-4781-724E-787652B2B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338AB-71BA-3D71-B099-6EBD9F27C54E}"/>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0DC1DBE6-51F0-DFA2-E7D2-64A6A87AEAD8}"/>
              </a:ext>
            </a:extLst>
          </p:cNvPr>
          <p:cNvSpPr>
            <a:spLocks noGrp="1"/>
          </p:cNvSpPr>
          <p:nvPr>
            <p:ph type="sldNum" sz="quarter" idx="5"/>
          </p:nvPr>
        </p:nvSpPr>
        <p:spPr/>
        <p:txBody>
          <a:bodyPr/>
          <a:lstStyle/>
          <a:p>
            <a:fld id="{CEE8C1DE-DE92-4BE1-9696-AD96DA5437A4}" type="slidenum">
              <a:rPr lang="en-PH" smtClean="0"/>
              <a:t>17</a:t>
            </a:fld>
            <a:endParaRPr lang="en-PH"/>
          </a:p>
        </p:txBody>
      </p:sp>
    </p:spTree>
    <p:extLst>
      <p:ext uri="{BB962C8B-B14F-4D97-AF65-F5344CB8AC3E}">
        <p14:creationId xmlns:p14="http://schemas.microsoft.com/office/powerpoint/2010/main" val="274587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2A6DA-16FE-6D60-F56F-9C9FE85A5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A5990-4474-7AFE-4C43-D6EC10878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7E870-6257-F6B2-FA83-EC53C6465BE2}"/>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E8277BA7-98A9-A317-3D67-D08C4CA4EF7B}"/>
              </a:ext>
            </a:extLst>
          </p:cNvPr>
          <p:cNvSpPr>
            <a:spLocks noGrp="1"/>
          </p:cNvSpPr>
          <p:nvPr>
            <p:ph type="sldNum" sz="quarter" idx="5"/>
          </p:nvPr>
        </p:nvSpPr>
        <p:spPr/>
        <p:txBody>
          <a:bodyPr/>
          <a:lstStyle/>
          <a:p>
            <a:fld id="{CEE8C1DE-DE92-4BE1-9696-AD96DA5437A4}" type="slidenum">
              <a:rPr lang="en-PH" smtClean="0"/>
              <a:t>18</a:t>
            </a:fld>
            <a:endParaRPr lang="en-PH"/>
          </a:p>
        </p:txBody>
      </p:sp>
    </p:spTree>
    <p:extLst>
      <p:ext uri="{BB962C8B-B14F-4D97-AF65-F5344CB8AC3E}">
        <p14:creationId xmlns:p14="http://schemas.microsoft.com/office/powerpoint/2010/main" val="164460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A2A5-E9CA-B130-215E-189B71DDF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2CB18-064F-F5DC-91F9-DA2C03CD6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90F3B-C9B5-B125-A9DF-3159FF4A157D}"/>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EDCE0217-65CD-D1EC-C46A-15B1141000D1}"/>
              </a:ext>
            </a:extLst>
          </p:cNvPr>
          <p:cNvSpPr>
            <a:spLocks noGrp="1"/>
          </p:cNvSpPr>
          <p:nvPr>
            <p:ph type="sldNum" sz="quarter" idx="5"/>
          </p:nvPr>
        </p:nvSpPr>
        <p:spPr/>
        <p:txBody>
          <a:bodyPr/>
          <a:lstStyle/>
          <a:p>
            <a:fld id="{CEE8C1DE-DE92-4BE1-9696-AD96DA5437A4}" type="slidenum">
              <a:rPr lang="en-PH" smtClean="0"/>
              <a:t>19</a:t>
            </a:fld>
            <a:endParaRPr lang="en-PH"/>
          </a:p>
        </p:txBody>
      </p:sp>
    </p:spTree>
    <p:extLst>
      <p:ext uri="{BB962C8B-B14F-4D97-AF65-F5344CB8AC3E}">
        <p14:creationId xmlns:p14="http://schemas.microsoft.com/office/powerpoint/2010/main" val="62896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157C-F1F9-EF50-6983-366CF876C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79913-D528-1F55-1CC3-0AF790156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2D4FF-9EF0-25E0-533D-3308537B86FE}"/>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BAA6A22A-5887-539E-81EB-5D52FE6C5B9C}"/>
              </a:ext>
            </a:extLst>
          </p:cNvPr>
          <p:cNvSpPr>
            <a:spLocks noGrp="1"/>
          </p:cNvSpPr>
          <p:nvPr>
            <p:ph type="sldNum" sz="quarter" idx="5"/>
          </p:nvPr>
        </p:nvSpPr>
        <p:spPr/>
        <p:txBody>
          <a:bodyPr/>
          <a:lstStyle/>
          <a:p>
            <a:fld id="{CEE8C1DE-DE92-4BE1-9696-AD96DA5437A4}" type="slidenum">
              <a:rPr lang="en-PH" smtClean="0"/>
              <a:t>20</a:t>
            </a:fld>
            <a:endParaRPr lang="en-PH"/>
          </a:p>
        </p:txBody>
      </p:sp>
    </p:spTree>
    <p:extLst>
      <p:ext uri="{BB962C8B-B14F-4D97-AF65-F5344CB8AC3E}">
        <p14:creationId xmlns:p14="http://schemas.microsoft.com/office/powerpoint/2010/main" val="3486453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2078-A5F0-10D9-FAFA-9CBB3917B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2678B-44B1-5D54-ABC2-E5EA72E30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23771-9563-E8C9-B095-BB83C6611EC3}"/>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BA1565F8-E2B7-7484-1D17-F1AD2DCE572B}"/>
              </a:ext>
            </a:extLst>
          </p:cNvPr>
          <p:cNvSpPr>
            <a:spLocks noGrp="1"/>
          </p:cNvSpPr>
          <p:nvPr>
            <p:ph type="sldNum" sz="quarter" idx="5"/>
          </p:nvPr>
        </p:nvSpPr>
        <p:spPr/>
        <p:txBody>
          <a:bodyPr/>
          <a:lstStyle/>
          <a:p>
            <a:fld id="{CEE8C1DE-DE92-4BE1-9696-AD96DA5437A4}" type="slidenum">
              <a:rPr lang="en-PH" smtClean="0"/>
              <a:t>21</a:t>
            </a:fld>
            <a:endParaRPr lang="en-PH"/>
          </a:p>
        </p:txBody>
      </p:sp>
    </p:spTree>
    <p:extLst>
      <p:ext uri="{BB962C8B-B14F-4D97-AF65-F5344CB8AC3E}">
        <p14:creationId xmlns:p14="http://schemas.microsoft.com/office/powerpoint/2010/main" val="368686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A2A0-79C9-081D-921D-96996B173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2F261-47A1-A606-2B2D-C50108268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FD182-4498-1813-FD63-CFC9EF45ABBE}"/>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77B72906-E155-FD05-0B76-414B77555A80}"/>
              </a:ext>
            </a:extLst>
          </p:cNvPr>
          <p:cNvSpPr>
            <a:spLocks noGrp="1"/>
          </p:cNvSpPr>
          <p:nvPr>
            <p:ph type="sldNum" sz="quarter" idx="5"/>
          </p:nvPr>
        </p:nvSpPr>
        <p:spPr/>
        <p:txBody>
          <a:bodyPr/>
          <a:lstStyle/>
          <a:p>
            <a:fld id="{CEE8C1DE-DE92-4BE1-9696-AD96DA5437A4}" type="slidenum">
              <a:rPr lang="en-PH" smtClean="0"/>
              <a:t>22</a:t>
            </a:fld>
            <a:endParaRPr lang="en-PH"/>
          </a:p>
        </p:txBody>
      </p:sp>
    </p:spTree>
    <p:extLst>
      <p:ext uri="{BB962C8B-B14F-4D97-AF65-F5344CB8AC3E}">
        <p14:creationId xmlns:p14="http://schemas.microsoft.com/office/powerpoint/2010/main" val="102747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49339-3C66-F5AE-AEB2-7F5BA0ABD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2A9F2-F914-8A60-0575-462FD23DA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39B47-1442-13C4-0B86-4B9F0E697AB9}"/>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2D042F2B-0DB6-251C-FC31-F0D958B2FEB4}"/>
              </a:ext>
            </a:extLst>
          </p:cNvPr>
          <p:cNvSpPr>
            <a:spLocks noGrp="1"/>
          </p:cNvSpPr>
          <p:nvPr>
            <p:ph type="sldNum" sz="quarter" idx="5"/>
          </p:nvPr>
        </p:nvSpPr>
        <p:spPr/>
        <p:txBody>
          <a:bodyPr/>
          <a:lstStyle/>
          <a:p>
            <a:fld id="{CEE8C1DE-DE92-4BE1-9696-AD96DA5437A4}" type="slidenum">
              <a:rPr lang="en-PH" smtClean="0"/>
              <a:t>23</a:t>
            </a:fld>
            <a:endParaRPr lang="en-PH"/>
          </a:p>
        </p:txBody>
      </p:sp>
    </p:spTree>
    <p:extLst>
      <p:ext uri="{BB962C8B-B14F-4D97-AF65-F5344CB8AC3E}">
        <p14:creationId xmlns:p14="http://schemas.microsoft.com/office/powerpoint/2010/main" val="4001276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B84C-C8AC-C452-BDD7-1AF04D233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B74CB-DF2E-9DCA-8937-62099C991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78CC6-AF0D-D5A9-0C66-390A413EC65C}"/>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9BB3F172-48DE-C69D-7777-DB017666C192}"/>
              </a:ext>
            </a:extLst>
          </p:cNvPr>
          <p:cNvSpPr>
            <a:spLocks noGrp="1"/>
          </p:cNvSpPr>
          <p:nvPr>
            <p:ph type="sldNum" sz="quarter" idx="5"/>
          </p:nvPr>
        </p:nvSpPr>
        <p:spPr/>
        <p:txBody>
          <a:bodyPr/>
          <a:lstStyle/>
          <a:p>
            <a:fld id="{CEE8C1DE-DE92-4BE1-9696-AD96DA5437A4}" type="slidenum">
              <a:rPr lang="en-PH" smtClean="0"/>
              <a:t>24</a:t>
            </a:fld>
            <a:endParaRPr lang="en-PH"/>
          </a:p>
        </p:txBody>
      </p:sp>
    </p:spTree>
    <p:extLst>
      <p:ext uri="{BB962C8B-B14F-4D97-AF65-F5344CB8AC3E}">
        <p14:creationId xmlns:p14="http://schemas.microsoft.com/office/powerpoint/2010/main" val="115769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C8C7B-9420-E97E-3EB7-9601DF662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456CF-ADD7-8CC3-4719-DA41EF7DA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B1A0C-3642-AD45-4E96-B08E73A1AE1B}"/>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ACCC022B-90C7-82BD-0CF1-DD42B102D671}"/>
              </a:ext>
            </a:extLst>
          </p:cNvPr>
          <p:cNvSpPr>
            <a:spLocks noGrp="1"/>
          </p:cNvSpPr>
          <p:nvPr>
            <p:ph type="sldNum" sz="quarter" idx="5"/>
          </p:nvPr>
        </p:nvSpPr>
        <p:spPr/>
        <p:txBody>
          <a:bodyPr/>
          <a:lstStyle/>
          <a:p>
            <a:fld id="{CEE8C1DE-DE92-4BE1-9696-AD96DA5437A4}" type="slidenum">
              <a:rPr lang="en-PH" smtClean="0"/>
              <a:t>25</a:t>
            </a:fld>
            <a:endParaRPr lang="en-PH"/>
          </a:p>
        </p:txBody>
      </p:sp>
    </p:spTree>
    <p:extLst>
      <p:ext uri="{BB962C8B-B14F-4D97-AF65-F5344CB8AC3E}">
        <p14:creationId xmlns:p14="http://schemas.microsoft.com/office/powerpoint/2010/main" val="301440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EE8C1DE-DE92-4BE1-9696-AD96DA5437A4}" type="slidenum">
              <a:rPr lang="en-PH" smtClean="0"/>
              <a:t>6</a:t>
            </a:fld>
            <a:endParaRPr lang="en-PH"/>
          </a:p>
        </p:txBody>
      </p:sp>
    </p:spTree>
    <p:extLst>
      <p:ext uri="{BB962C8B-B14F-4D97-AF65-F5344CB8AC3E}">
        <p14:creationId xmlns:p14="http://schemas.microsoft.com/office/powerpoint/2010/main" val="1687744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CEE8C1DE-DE92-4BE1-9696-AD96DA5437A4}" type="slidenum">
              <a:rPr lang="en-PH" smtClean="0"/>
              <a:t>26</a:t>
            </a:fld>
            <a:endParaRPr lang="en-PH"/>
          </a:p>
        </p:txBody>
      </p:sp>
    </p:spTree>
    <p:extLst>
      <p:ext uri="{BB962C8B-B14F-4D97-AF65-F5344CB8AC3E}">
        <p14:creationId xmlns:p14="http://schemas.microsoft.com/office/powerpoint/2010/main" val="315828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F6129-F74C-C085-2718-33D308F16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87EA9-7395-B3D1-4779-7FA16576B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E7AEF-F3E9-8ACA-5696-CD520B45A97D}"/>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0A48BDEF-CE65-5EDF-30DA-4B03E39B535B}"/>
              </a:ext>
            </a:extLst>
          </p:cNvPr>
          <p:cNvSpPr>
            <a:spLocks noGrp="1"/>
          </p:cNvSpPr>
          <p:nvPr>
            <p:ph type="sldNum" sz="quarter" idx="5"/>
          </p:nvPr>
        </p:nvSpPr>
        <p:spPr/>
        <p:txBody>
          <a:bodyPr/>
          <a:lstStyle/>
          <a:p>
            <a:fld id="{CEE8C1DE-DE92-4BE1-9696-AD96DA5437A4}" type="slidenum">
              <a:rPr lang="en-PH" smtClean="0"/>
              <a:t>27</a:t>
            </a:fld>
            <a:endParaRPr lang="en-PH"/>
          </a:p>
        </p:txBody>
      </p:sp>
    </p:spTree>
    <p:extLst>
      <p:ext uri="{BB962C8B-B14F-4D97-AF65-F5344CB8AC3E}">
        <p14:creationId xmlns:p14="http://schemas.microsoft.com/office/powerpoint/2010/main" val="328800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5D36D-9029-9E6B-8F3C-143643570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D9EC5-BDB3-D0F2-D03E-55C7CEAC8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A0F12-BADE-F619-E21E-A2438E405A1B}"/>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F23698DD-BF60-B2FE-BE66-48084C591E5F}"/>
              </a:ext>
            </a:extLst>
          </p:cNvPr>
          <p:cNvSpPr>
            <a:spLocks noGrp="1"/>
          </p:cNvSpPr>
          <p:nvPr>
            <p:ph type="sldNum" sz="quarter" idx="5"/>
          </p:nvPr>
        </p:nvSpPr>
        <p:spPr/>
        <p:txBody>
          <a:bodyPr/>
          <a:lstStyle/>
          <a:p>
            <a:fld id="{CEE8C1DE-DE92-4BE1-9696-AD96DA5437A4}" type="slidenum">
              <a:rPr lang="en-PH" smtClean="0"/>
              <a:t>28</a:t>
            </a:fld>
            <a:endParaRPr lang="en-PH"/>
          </a:p>
        </p:txBody>
      </p:sp>
    </p:spTree>
    <p:extLst>
      <p:ext uri="{BB962C8B-B14F-4D97-AF65-F5344CB8AC3E}">
        <p14:creationId xmlns:p14="http://schemas.microsoft.com/office/powerpoint/2010/main" val="1183608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AC34A-D259-848A-A19B-60000E54F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D45DA-5F7E-6A9F-99CE-901EB6ED4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4DBC0-80EB-82D7-F227-5028EF5D9B5D}"/>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6B4EC4F1-B9A2-A8A0-80FF-A7C9C0EF21E6}"/>
              </a:ext>
            </a:extLst>
          </p:cNvPr>
          <p:cNvSpPr>
            <a:spLocks noGrp="1"/>
          </p:cNvSpPr>
          <p:nvPr>
            <p:ph type="sldNum" sz="quarter" idx="5"/>
          </p:nvPr>
        </p:nvSpPr>
        <p:spPr/>
        <p:txBody>
          <a:bodyPr/>
          <a:lstStyle/>
          <a:p>
            <a:fld id="{CEE8C1DE-DE92-4BE1-9696-AD96DA5437A4}" type="slidenum">
              <a:rPr lang="en-PH" smtClean="0"/>
              <a:t>29</a:t>
            </a:fld>
            <a:endParaRPr lang="en-PH"/>
          </a:p>
        </p:txBody>
      </p:sp>
    </p:spTree>
    <p:extLst>
      <p:ext uri="{BB962C8B-B14F-4D97-AF65-F5344CB8AC3E}">
        <p14:creationId xmlns:p14="http://schemas.microsoft.com/office/powerpoint/2010/main" val="843959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F195-F07F-A0F4-6EA5-EA4CFA0D5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624AA-0FEA-8C28-C0C2-234710100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88D7C-2696-30CD-B1C3-0E2180AA9989}"/>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C1BA0900-FF6E-F472-5680-E3F0B7947114}"/>
              </a:ext>
            </a:extLst>
          </p:cNvPr>
          <p:cNvSpPr>
            <a:spLocks noGrp="1"/>
          </p:cNvSpPr>
          <p:nvPr>
            <p:ph type="sldNum" sz="quarter" idx="5"/>
          </p:nvPr>
        </p:nvSpPr>
        <p:spPr/>
        <p:txBody>
          <a:bodyPr/>
          <a:lstStyle/>
          <a:p>
            <a:fld id="{CEE8C1DE-DE92-4BE1-9696-AD96DA5437A4}" type="slidenum">
              <a:rPr lang="en-PH" smtClean="0"/>
              <a:t>30</a:t>
            </a:fld>
            <a:endParaRPr lang="en-PH"/>
          </a:p>
        </p:txBody>
      </p:sp>
    </p:spTree>
    <p:extLst>
      <p:ext uri="{BB962C8B-B14F-4D97-AF65-F5344CB8AC3E}">
        <p14:creationId xmlns:p14="http://schemas.microsoft.com/office/powerpoint/2010/main" val="1432932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3865A-1FDA-8779-FB46-3D61972EC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09B56-DE35-3ACD-C2BE-D65C04363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F9F82-AF17-30A5-8603-DD3F41E0A5BC}"/>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E9FEEAEE-010B-A486-ADF5-C8E1EDCD1244}"/>
              </a:ext>
            </a:extLst>
          </p:cNvPr>
          <p:cNvSpPr>
            <a:spLocks noGrp="1"/>
          </p:cNvSpPr>
          <p:nvPr>
            <p:ph type="sldNum" sz="quarter" idx="5"/>
          </p:nvPr>
        </p:nvSpPr>
        <p:spPr/>
        <p:txBody>
          <a:bodyPr/>
          <a:lstStyle/>
          <a:p>
            <a:fld id="{CEE8C1DE-DE92-4BE1-9696-AD96DA5437A4}" type="slidenum">
              <a:rPr lang="en-PH" smtClean="0"/>
              <a:t>31</a:t>
            </a:fld>
            <a:endParaRPr lang="en-PH"/>
          </a:p>
        </p:txBody>
      </p:sp>
    </p:spTree>
    <p:extLst>
      <p:ext uri="{BB962C8B-B14F-4D97-AF65-F5344CB8AC3E}">
        <p14:creationId xmlns:p14="http://schemas.microsoft.com/office/powerpoint/2010/main" val="266954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DFCC7-9674-64A0-29AA-D57E017F4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4E3C9-1E28-DD33-B5FA-6EF46E440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F9912-82C5-91D5-CF58-2297F3E59C3C}"/>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54BD6725-96E5-D8D4-974A-840B09632DA6}"/>
              </a:ext>
            </a:extLst>
          </p:cNvPr>
          <p:cNvSpPr>
            <a:spLocks noGrp="1"/>
          </p:cNvSpPr>
          <p:nvPr>
            <p:ph type="sldNum" sz="quarter" idx="5"/>
          </p:nvPr>
        </p:nvSpPr>
        <p:spPr/>
        <p:txBody>
          <a:bodyPr/>
          <a:lstStyle/>
          <a:p>
            <a:fld id="{CEE8C1DE-DE92-4BE1-9696-AD96DA5437A4}" type="slidenum">
              <a:rPr lang="en-PH" smtClean="0"/>
              <a:t>32</a:t>
            </a:fld>
            <a:endParaRPr lang="en-PH"/>
          </a:p>
        </p:txBody>
      </p:sp>
    </p:spTree>
    <p:extLst>
      <p:ext uri="{BB962C8B-B14F-4D97-AF65-F5344CB8AC3E}">
        <p14:creationId xmlns:p14="http://schemas.microsoft.com/office/powerpoint/2010/main" val="2197785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EDEB6-E6EA-25B2-28C8-80345E88E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24AD2-953B-4141-C25A-6D2F1DEDE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7BD55-9427-698C-B4E1-ACAFF674C3F5}"/>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5CC585E2-7704-2916-CA82-FA76AC6FEFED}"/>
              </a:ext>
            </a:extLst>
          </p:cNvPr>
          <p:cNvSpPr>
            <a:spLocks noGrp="1"/>
          </p:cNvSpPr>
          <p:nvPr>
            <p:ph type="sldNum" sz="quarter" idx="5"/>
          </p:nvPr>
        </p:nvSpPr>
        <p:spPr/>
        <p:txBody>
          <a:bodyPr/>
          <a:lstStyle/>
          <a:p>
            <a:fld id="{CEE8C1DE-DE92-4BE1-9696-AD96DA5437A4}" type="slidenum">
              <a:rPr lang="en-PH" smtClean="0"/>
              <a:t>36</a:t>
            </a:fld>
            <a:endParaRPr lang="en-PH"/>
          </a:p>
        </p:txBody>
      </p:sp>
    </p:spTree>
    <p:extLst>
      <p:ext uri="{BB962C8B-B14F-4D97-AF65-F5344CB8AC3E}">
        <p14:creationId xmlns:p14="http://schemas.microsoft.com/office/powerpoint/2010/main" val="245031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B893-AF90-AB25-4B62-9E8770B92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95F53-D138-7E30-FF10-6E55DBC2D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E97C1-E632-9D35-336D-2728CF001090}"/>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440F3B3D-2CFB-BF64-7D69-DE40A2D9FA0C}"/>
              </a:ext>
            </a:extLst>
          </p:cNvPr>
          <p:cNvSpPr>
            <a:spLocks noGrp="1"/>
          </p:cNvSpPr>
          <p:nvPr>
            <p:ph type="sldNum" sz="quarter" idx="5"/>
          </p:nvPr>
        </p:nvSpPr>
        <p:spPr/>
        <p:txBody>
          <a:bodyPr/>
          <a:lstStyle/>
          <a:p>
            <a:fld id="{CEE8C1DE-DE92-4BE1-9696-AD96DA5437A4}" type="slidenum">
              <a:rPr lang="en-PH" smtClean="0"/>
              <a:t>37</a:t>
            </a:fld>
            <a:endParaRPr lang="en-PH"/>
          </a:p>
        </p:txBody>
      </p:sp>
    </p:spTree>
    <p:extLst>
      <p:ext uri="{BB962C8B-B14F-4D97-AF65-F5344CB8AC3E}">
        <p14:creationId xmlns:p14="http://schemas.microsoft.com/office/powerpoint/2010/main" val="281193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4210E-DDBE-4D91-6924-1535683B3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5FB9A-1D3D-E1D6-918B-C28141A8D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DE997-732D-F88B-2809-2F5E8A2BE16E}"/>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F8322944-3803-7E56-B98E-DBBDEB945979}"/>
              </a:ext>
            </a:extLst>
          </p:cNvPr>
          <p:cNvSpPr>
            <a:spLocks noGrp="1"/>
          </p:cNvSpPr>
          <p:nvPr>
            <p:ph type="sldNum" sz="quarter" idx="5"/>
          </p:nvPr>
        </p:nvSpPr>
        <p:spPr/>
        <p:txBody>
          <a:bodyPr/>
          <a:lstStyle/>
          <a:p>
            <a:fld id="{CEE8C1DE-DE92-4BE1-9696-AD96DA5437A4}" type="slidenum">
              <a:rPr lang="en-PH" smtClean="0"/>
              <a:t>7</a:t>
            </a:fld>
            <a:endParaRPr lang="en-PH"/>
          </a:p>
        </p:txBody>
      </p:sp>
    </p:spTree>
    <p:extLst>
      <p:ext uri="{BB962C8B-B14F-4D97-AF65-F5344CB8AC3E}">
        <p14:creationId xmlns:p14="http://schemas.microsoft.com/office/powerpoint/2010/main" val="424950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149A-C529-2C29-CA92-15ED6279D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AE2ED-ECE9-208B-D71D-1FFABAC08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54060-41A3-76A6-7703-8A66DFA26A7B}"/>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E5C548DB-5A89-2920-81C9-3D9EBE77375E}"/>
              </a:ext>
            </a:extLst>
          </p:cNvPr>
          <p:cNvSpPr>
            <a:spLocks noGrp="1"/>
          </p:cNvSpPr>
          <p:nvPr>
            <p:ph type="sldNum" sz="quarter" idx="5"/>
          </p:nvPr>
        </p:nvSpPr>
        <p:spPr/>
        <p:txBody>
          <a:bodyPr/>
          <a:lstStyle/>
          <a:p>
            <a:fld id="{CEE8C1DE-DE92-4BE1-9696-AD96DA5437A4}" type="slidenum">
              <a:rPr lang="en-PH" smtClean="0"/>
              <a:t>8</a:t>
            </a:fld>
            <a:endParaRPr lang="en-PH"/>
          </a:p>
        </p:txBody>
      </p:sp>
    </p:spTree>
    <p:extLst>
      <p:ext uri="{BB962C8B-B14F-4D97-AF65-F5344CB8AC3E}">
        <p14:creationId xmlns:p14="http://schemas.microsoft.com/office/powerpoint/2010/main" val="54488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0A1D-5398-3715-4916-60D6D0E5C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0403D-4448-96E0-D5E8-348EC4D8F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EF79E-25FE-C810-4F5B-DE11F7FD6BDC}"/>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8280F7B1-61F3-A856-859F-1156E76B1D35}"/>
              </a:ext>
            </a:extLst>
          </p:cNvPr>
          <p:cNvSpPr>
            <a:spLocks noGrp="1"/>
          </p:cNvSpPr>
          <p:nvPr>
            <p:ph type="sldNum" sz="quarter" idx="5"/>
          </p:nvPr>
        </p:nvSpPr>
        <p:spPr/>
        <p:txBody>
          <a:bodyPr/>
          <a:lstStyle/>
          <a:p>
            <a:fld id="{CEE8C1DE-DE92-4BE1-9696-AD96DA5437A4}" type="slidenum">
              <a:rPr lang="en-PH" smtClean="0"/>
              <a:t>9</a:t>
            </a:fld>
            <a:endParaRPr lang="en-PH"/>
          </a:p>
        </p:txBody>
      </p:sp>
    </p:spTree>
    <p:extLst>
      <p:ext uri="{BB962C8B-B14F-4D97-AF65-F5344CB8AC3E}">
        <p14:creationId xmlns:p14="http://schemas.microsoft.com/office/powerpoint/2010/main" val="87036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A919C-2B8F-BF31-182A-EF3094537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C984F-5E2A-AFBD-80FE-D733F4BA4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A9653-5BA1-8CF5-F3DC-E44E10C210D1}"/>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917F16DB-F40D-B31C-A030-C20B32A8051A}"/>
              </a:ext>
            </a:extLst>
          </p:cNvPr>
          <p:cNvSpPr>
            <a:spLocks noGrp="1"/>
          </p:cNvSpPr>
          <p:nvPr>
            <p:ph type="sldNum" sz="quarter" idx="5"/>
          </p:nvPr>
        </p:nvSpPr>
        <p:spPr/>
        <p:txBody>
          <a:bodyPr/>
          <a:lstStyle/>
          <a:p>
            <a:fld id="{CEE8C1DE-DE92-4BE1-9696-AD96DA5437A4}" type="slidenum">
              <a:rPr lang="en-PH" smtClean="0"/>
              <a:t>10</a:t>
            </a:fld>
            <a:endParaRPr lang="en-PH"/>
          </a:p>
        </p:txBody>
      </p:sp>
    </p:spTree>
    <p:extLst>
      <p:ext uri="{BB962C8B-B14F-4D97-AF65-F5344CB8AC3E}">
        <p14:creationId xmlns:p14="http://schemas.microsoft.com/office/powerpoint/2010/main" val="374194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096C-067A-604D-7644-9653C7DE7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5C4CD-3E4E-F248-FC92-AB5A7BF79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658E1-71FB-6FC6-FEF0-89622C319D4A}"/>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FEA5FB0A-D392-9285-DF6D-AD0A601AFCCB}"/>
              </a:ext>
            </a:extLst>
          </p:cNvPr>
          <p:cNvSpPr>
            <a:spLocks noGrp="1"/>
          </p:cNvSpPr>
          <p:nvPr>
            <p:ph type="sldNum" sz="quarter" idx="5"/>
          </p:nvPr>
        </p:nvSpPr>
        <p:spPr/>
        <p:txBody>
          <a:bodyPr/>
          <a:lstStyle/>
          <a:p>
            <a:fld id="{CEE8C1DE-DE92-4BE1-9696-AD96DA5437A4}" type="slidenum">
              <a:rPr lang="en-PH" smtClean="0"/>
              <a:t>12</a:t>
            </a:fld>
            <a:endParaRPr lang="en-PH"/>
          </a:p>
        </p:txBody>
      </p:sp>
    </p:spTree>
    <p:extLst>
      <p:ext uri="{BB962C8B-B14F-4D97-AF65-F5344CB8AC3E}">
        <p14:creationId xmlns:p14="http://schemas.microsoft.com/office/powerpoint/2010/main" val="50123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C42BD-C3C2-7A78-1ACA-76FD95793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FB203-455F-E1A3-C7B4-C48FBE517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9D61F-00D2-1CAB-34D8-B23F0F1B64AE}"/>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B942DF49-BBFE-9C95-EAA5-3C3823B28CAC}"/>
              </a:ext>
            </a:extLst>
          </p:cNvPr>
          <p:cNvSpPr>
            <a:spLocks noGrp="1"/>
          </p:cNvSpPr>
          <p:nvPr>
            <p:ph type="sldNum" sz="quarter" idx="5"/>
          </p:nvPr>
        </p:nvSpPr>
        <p:spPr/>
        <p:txBody>
          <a:bodyPr/>
          <a:lstStyle/>
          <a:p>
            <a:fld id="{CEE8C1DE-DE92-4BE1-9696-AD96DA5437A4}" type="slidenum">
              <a:rPr lang="en-PH" smtClean="0"/>
              <a:t>14</a:t>
            </a:fld>
            <a:endParaRPr lang="en-PH"/>
          </a:p>
        </p:txBody>
      </p:sp>
    </p:spTree>
    <p:extLst>
      <p:ext uri="{BB962C8B-B14F-4D97-AF65-F5344CB8AC3E}">
        <p14:creationId xmlns:p14="http://schemas.microsoft.com/office/powerpoint/2010/main" val="336604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CE4E-D2D8-2033-F117-792F2F7EA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C08D6-EFCC-BC78-41BD-A7A582903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CB861-EBFF-4A1A-D5AA-B78B4B173CE1}"/>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2E847EBA-5479-ABE4-FA75-002FF37FA396}"/>
              </a:ext>
            </a:extLst>
          </p:cNvPr>
          <p:cNvSpPr>
            <a:spLocks noGrp="1"/>
          </p:cNvSpPr>
          <p:nvPr>
            <p:ph type="sldNum" sz="quarter" idx="5"/>
          </p:nvPr>
        </p:nvSpPr>
        <p:spPr/>
        <p:txBody>
          <a:bodyPr/>
          <a:lstStyle/>
          <a:p>
            <a:fld id="{CEE8C1DE-DE92-4BE1-9696-AD96DA5437A4}" type="slidenum">
              <a:rPr lang="en-PH" smtClean="0"/>
              <a:t>15</a:t>
            </a:fld>
            <a:endParaRPr lang="en-PH"/>
          </a:p>
        </p:txBody>
      </p:sp>
    </p:spTree>
    <p:extLst>
      <p:ext uri="{BB962C8B-B14F-4D97-AF65-F5344CB8AC3E}">
        <p14:creationId xmlns:p14="http://schemas.microsoft.com/office/powerpoint/2010/main" val="107139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4D86-62FF-DD9C-A550-BDB543A1C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5AB4B5D6-DDD7-7EAA-2112-0A811E773861}"/>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C999E6E7-440E-E3B9-2760-1B0CB0A0FDA9}"/>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5" name="Footer Placeholder 4">
            <a:extLst>
              <a:ext uri="{FF2B5EF4-FFF2-40B4-BE49-F238E27FC236}">
                <a16:creationId xmlns:a16="http://schemas.microsoft.com/office/drawing/2014/main" id="{32417070-1E3B-7743-7CD5-7EBC817D8F0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FC03B52-DD08-BE16-3B43-DC812E53D28B}"/>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34119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8693-7679-DE95-7CCF-4432036DADD1}"/>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2FC64660-8893-010F-47CE-8BDC0E05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2E490A1-9580-6ED8-28CD-614D365DD968}"/>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5" name="Footer Placeholder 4">
            <a:extLst>
              <a:ext uri="{FF2B5EF4-FFF2-40B4-BE49-F238E27FC236}">
                <a16:creationId xmlns:a16="http://schemas.microsoft.com/office/drawing/2014/main" id="{CBAA2A9F-9412-DE61-3739-26B1F4DBCBC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7C32A03-7AF9-74C8-83A4-1E998D7662BF}"/>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17582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F4DB0-0B8A-990F-0EE7-E096A17690AA}"/>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8448F9A4-0262-5EF2-3BD0-C90F636BAADE}"/>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DA3D4C9-8042-5277-DD6B-A08E381DE0C7}"/>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5" name="Footer Placeholder 4">
            <a:extLst>
              <a:ext uri="{FF2B5EF4-FFF2-40B4-BE49-F238E27FC236}">
                <a16:creationId xmlns:a16="http://schemas.microsoft.com/office/drawing/2014/main" id="{869E12B2-5EDD-5FE1-F916-2430B76BDDD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BB30A6F-9AB3-A825-8F76-56AA1BAA09C4}"/>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407547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E41E-D426-FAC2-F2D3-2D0FA8A5EC8C}"/>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A9BC7902-7304-9C48-F93C-47F85DAD3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339A4D0-5D03-6C56-7231-D89CCB4688C6}"/>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5" name="Footer Placeholder 4">
            <a:extLst>
              <a:ext uri="{FF2B5EF4-FFF2-40B4-BE49-F238E27FC236}">
                <a16:creationId xmlns:a16="http://schemas.microsoft.com/office/drawing/2014/main" id="{6839EC55-4F3F-BE2E-0F80-2C3385C86DC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E0D63E8-25A3-8532-81F0-1BC7F4E9EA55}"/>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267080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7A1A-27C9-6EB5-7965-3C46AEA61178}"/>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54227507-DF7A-7BD9-A073-529AA625EEBE}"/>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EF1F5-2A3D-2AAC-E7AD-4F91E71FC7AE}"/>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5" name="Footer Placeholder 4">
            <a:extLst>
              <a:ext uri="{FF2B5EF4-FFF2-40B4-BE49-F238E27FC236}">
                <a16:creationId xmlns:a16="http://schemas.microsoft.com/office/drawing/2014/main" id="{D114C766-51B8-867A-C1BE-F066AEDB5DF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2AD2666-C524-9F9B-03E8-BD3D3F5998CF}"/>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216914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4453-11BC-8BDE-89E9-3E712482F87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E877C8E4-FDDF-123C-C98A-A8BE0FDFAABB}"/>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CBC43CBB-55B1-3533-99AB-BED314EDF7DD}"/>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1DE25C00-D9C9-AC1B-00CA-8D3D09041946}"/>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6" name="Footer Placeholder 5">
            <a:extLst>
              <a:ext uri="{FF2B5EF4-FFF2-40B4-BE49-F238E27FC236}">
                <a16:creationId xmlns:a16="http://schemas.microsoft.com/office/drawing/2014/main" id="{48E9467D-EE95-AA65-8AD7-D73628B8F66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8821A3E-6608-8965-771D-D800C41BA6FC}"/>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329506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E275-AE88-C012-85E9-F87CED23BFE2}"/>
              </a:ext>
            </a:extLst>
          </p:cNvPr>
          <p:cNvSpPr>
            <a:spLocks noGrp="1"/>
          </p:cNvSpPr>
          <p:nvPr>
            <p:ph type="title"/>
          </p:nvPr>
        </p:nvSpPr>
        <p:spPr>
          <a:xfrm>
            <a:off x="839789"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F59A353-3C37-9D50-1CCF-75CF5FBB2A8B}"/>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9A767E-9F5D-B91C-8F4E-D1FC5133FCB7}"/>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43B24B36-B0D0-BC08-197A-873944AF97A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BECF74-4817-29FF-5057-CAC2270CC054}"/>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6DE3DFCC-03DB-114F-D38B-D116E094BC7F}"/>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8" name="Footer Placeholder 7">
            <a:extLst>
              <a:ext uri="{FF2B5EF4-FFF2-40B4-BE49-F238E27FC236}">
                <a16:creationId xmlns:a16="http://schemas.microsoft.com/office/drawing/2014/main" id="{9E498D0C-78A4-778A-AA1A-786844B77D1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E343F6CB-E0AF-9760-7574-B688DB3A3039}"/>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43372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3BC8-B4F1-DD7C-43FF-747EF341894D}"/>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1998D4D-8927-AE28-D296-4B6DCEEBD1A2}"/>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4" name="Footer Placeholder 3">
            <a:extLst>
              <a:ext uri="{FF2B5EF4-FFF2-40B4-BE49-F238E27FC236}">
                <a16:creationId xmlns:a16="http://schemas.microsoft.com/office/drawing/2014/main" id="{FF9EF8FB-D85B-029E-E7CC-672CF2439DF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A418CD9C-8635-9FF4-FD89-AC4EFE31EC61}"/>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117820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5EC84-7AEB-EB0F-604E-341E54E1678D}"/>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3" name="Footer Placeholder 2">
            <a:extLst>
              <a:ext uri="{FF2B5EF4-FFF2-40B4-BE49-F238E27FC236}">
                <a16:creationId xmlns:a16="http://schemas.microsoft.com/office/drawing/2014/main" id="{7D9BB9B9-9F35-4B3F-EA1D-343CE73EFD97}"/>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6BF07AF1-68F9-82A3-B3E9-88DB371199D5}"/>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191134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63BE-9064-A31D-3CAB-D4A16307C356}"/>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00DA782A-86F4-2C68-8A01-04A89CBFCB12}"/>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971DE281-4A11-B8B0-71AC-021AF86EF43A}"/>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4626D9D8-284E-6987-3231-549C477E51C5}"/>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6" name="Footer Placeholder 5">
            <a:extLst>
              <a:ext uri="{FF2B5EF4-FFF2-40B4-BE49-F238E27FC236}">
                <a16:creationId xmlns:a16="http://schemas.microsoft.com/office/drawing/2014/main" id="{F6B50F44-8307-6A74-6D18-CB4E02A3A670}"/>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97976F8-0920-C6E8-45DC-96C33131B29F}"/>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245570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C32F-FCBD-8A71-EAD7-772FD98ECC7A}"/>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488BF1AA-E153-6585-D34B-4254F1913BDB}"/>
              </a:ext>
            </a:extLst>
          </p:cNvPr>
          <p:cNvSpPr>
            <a:spLocks noGrp="1"/>
          </p:cNvSpPr>
          <p:nvPr>
            <p:ph type="pic" idx="1"/>
          </p:nvPr>
        </p:nvSpPr>
        <p:spPr>
          <a:xfrm>
            <a:off x="5183190"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PH"/>
          </a:p>
        </p:txBody>
      </p:sp>
      <p:sp>
        <p:nvSpPr>
          <p:cNvPr id="4" name="Text Placeholder 3">
            <a:extLst>
              <a:ext uri="{FF2B5EF4-FFF2-40B4-BE49-F238E27FC236}">
                <a16:creationId xmlns:a16="http://schemas.microsoft.com/office/drawing/2014/main" id="{5A1BE144-734C-A16B-B52B-CD2054669059}"/>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CA8D39B-9AD7-9FB7-643A-731CDF48E1A8}"/>
              </a:ext>
            </a:extLst>
          </p:cNvPr>
          <p:cNvSpPr>
            <a:spLocks noGrp="1"/>
          </p:cNvSpPr>
          <p:nvPr>
            <p:ph type="dt" sz="half" idx="10"/>
          </p:nvPr>
        </p:nvSpPr>
        <p:spPr/>
        <p:txBody>
          <a:bodyPr/>
          <a:lstStyle/>
          <a:p>
            <a:fld id="{928B6180-EAFD-4EF2-A992-4D8959E6C2E7}" type="datetimeFigureOut">
              <a:rPr lang="en-PH" smtClean="0"/>
              <a:t>23/08/2025</a:t>
            </a:fld>
            <a:endParaRPr lang="en-PH"/>
          </a:p>
        </p:txBody>
      </p:sp>
      <p:sp>
        <p:nvSpPr>
          <p:cNvPr id="6" name="Footer Placeholder 5">
            <a:extLst>
              <a:ext uri="{FF2B5EF4-FFF2-40B4-BE49-F238E27FC236}">
                <a16:creationId xmlns:a16="http://schemas.microsoft.com/office/drawing/2014/main" id="{89A5C517-0EAA-861F-1365-0DD940AEF3F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4A5AF682-167C-728A-FEC9-2DB3F7F75BB9}"/>
              </a:ext>
            </a:extLst>
          </p:cNvPr>
          <p:cNvSpPr>
            <a:spLocks noGrp="1"/>
          </p:cNvSpPr>
          <p:nvPr>
            <p:ph type="sldNum" sz="quarter" idx="12"/>
          </p:nvPr>
        </p:nvSpPr>
        <p:spPr/>
        <p:txBody>
          <a:bodyPr/>
          <a:lstStyle/>
          <a:p>
            <a:fld id="{B4D8B181-935D-44D4-8C7F-02E2404E1F01}" type="slidenum">
              <a:rPr lang="en-PH" smtClean="0"/>
              <a:t>‹#›</a:t>
            </a:fld>
            <a:endParaRPr lang="en-PH"/>
          </a:p>
        </p:txBody>
      </p:sp>
    </p:spTree>
    <p:extLst>
      <p:ext uri="{BB962C8B-B14F-4D97-AF65-F5344CB8AC3E}">
        <p14:creationId xmlns:p14="http://schemas.microsoft.com/office/powerpoint/2010/main" val="225617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8C140-65E8-97EF-73C6-173303B467C0}"/>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1B67C4FB-E78F-D808-22D3-76D602E60713}"/>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1AC67DB-7129-05EC-C5C0-E1CE245B4B5E}"/>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B6180-EAFD-4EF2-A992-4D8959E6C2E7}" type="datetimeFigureOut">
              <a:rPr lang="en-PH" smtClean="0"/>
              <a:t>23/08/2025</a:t>
            </a:fld>
            <a:endParaRPr lang="en-PH"/>
          </a:p>
        </p:txBody>
      </p:sp>
      <p:sp>
        <p:nvSpPr>
          <p:cNvPr id="5" name="Footer Placeholder 4">
            <a:extLst>
              <a:ext uri="{FF2B5EF4-FFF2-40B4-BE49-F238E27FC236}">
                <a16:creationId xmlns:a16="http://schemas.microsoft.com/office/drawing/2014/main" id="{9D1C825E-85DE-6B41-6CDC-7F7D1F428D14}"/>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EE8EAD52-F8E7-74D4-B0F4-06525E5C88CD}"/>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8B181-935D-44D4-8C7F-02E2404E1F01}" type="slidenum">
              <a:rPr lang="en-PH" smtClean="0"/>
              <a:t>‹#›</a:t>
            </a:fld>
            <a:endParaRPr lang="en-PH"/>
          </a:p>
        </p:txBody>
      </p:sp>
    </p:spTree>
    <p:extLst>
      <p:ext uri="{BB962C8B-B14F-4D97-AF65-F5344CB8AC3E}">
        <p14:creationId xmlns:p14="http://schemas.microsoft.com/office/powerpoint/2010/main" val="244567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ocs.google.com/spreadsheets/d/1S8orT4UFQSOhFbbF8nyxRjP8VHDfA_KxjbTRvDQ8Jwc/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ocs.google.com/spreadsheets/d/1S8orT4UFQSOhFbbF8nyxRjP8VHDfA_KxjbTRvDQ8Jwc/edit?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cs.google.com/spreadsheets/d/1S8orT4UFQSOhFbbF8nyxRjP8VHDfA_KxjbTRvDQ8Jwc/edit?gid=774483137#gid=77448313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2FBDA8E-DB2D-9965-BAF4-B5E627E7DC02}"/>
              </a:ext>
            </a:extLst>
          </p:cNvPr>
          <p:cNvSpPr>
            <a:spLocks noGrp="1" noChangeArrowheads="1"/>
          </p:cNvSpPr>
          <p:nvPr>
            <p:ph type="ctrTitle"/>
          </p:nvPr>
        </p:nvSpPr>
        <p:spPr bwMode="auto">
          <a:xfrm>
            <a:off x="2895446" y="700126"/>
            <a:ext cx="6401111" cy="138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rtlCol="0" anchor="ctr" anchorCtr="0" compatLnSpc="1">
            <a:prstTxWarp prst="textNoShape">
              <a:avLst/>
            </a:prstTxWarp>
            <a:spAutoFit/>
          </a:bodyPr>
          <a:lstStyle/>
          <a:p>
            <a:pPr eaLnBrk="0" fontAlgn="base" hangingPunct="0">
              <a:lnSpc>
                <a:spcPct val="100000"/>
              </a:lnSpc>
              <a:spcAft>
                <a:spcPct val="0"/>
              </a:spcAft>
            </a:pPr>
            <a:r>
              <a:rPr lang="en-US" altLang="en-US" sz="2800" b="1" dirty="0">
                <a:latin typeface="Arial" panose="020B0604020202020204" pitchFamily="34" charset="0"/>
              </a:rPr>
              <a:t>Standardized Invoice Protocol for </a:t>
            </a:r>
            <a:br>
              <a:rPr lang="en-US" altLang="en-US" sz="2800" b="1" dirty="0">
                <a:latin typeface="Arial" panose="020B0604020202020204" pitchFamily="34" charset="0"/>
              </a:rPr>
            </a:br>
            <a:r>
              <a:rPr lang="en-US" altLang="en-US" sz="2800" b="1" dirty="0">
                <a:latin typeface="Arial" panose="020B0604020202020204" pitchFamily="34" charset="0"/>
              </a:rPr>
              <a:t>Platform Transactions</a:t>
            </a:r>
            <a:br>
              <a:rPr lang="en-US" altLang="en-US" sz="2800" b="1" dirty="0">
                <a:latin typeface="Arial" panose="020B0604020202020204" pitchFamily="34" charset="0"/>
              </a:rPr>
            </a:br>
            <a:r>
              <a:rPr lang="en-US" altLang="en-US" sz="2800" b="1" dirty="0">
                <a:solidFill>
                  <a:srgbClr val="00B050"/>
                </a:solidFill>
                <a:latin typeface="Arial" panose="020B0604020202020204" pitchFamily="34" charset="0"/>
              </a:rPr>
              <a:t>Interface contents to the dashboard</a:t>
            </a:r>
            <a:r>
              <a:rPr lang="en-US" altLang="en-US" sz="2800" dirty="0">
                <a:solidFill>
                  <a:srgbClr val="00B050"/>
                </a:solidFill>
                <a:latin typeface="Arial" panose="020B0604020202020204" pitchFamily="34" charset="0"/>
              </a:rPr>
              <a:t> </a:t>
            </a:r>
          </a:p>
        </p:txBody>
      </p:sp>
      <p:sp>
        <p:nvSpPr>
          <p:cNvPr id="5" name="Rectangle 1">
            <a:extLst>
              <a:ext uri="{FF2B5EF4-FFF2-40B4-BE49-F238E27FC236}">
                <a16:creationId xmlns:a16="http://schemas.microsoft.com/office/drawing/2014/main" id="{975734D9-9328-8E02-B54A-2911C45CB155}"/>
              </a:ext>
            </a:extLst>
          </p:cNvPr>
          <p:cNvSpPr txBox="1">
            <a:spLocks noChangeArrowheads="1"/>
          </p:cNvSpPr>
          <p:nvPr/>
        </p:nvSpPr>
        <p:spPr bwMode="auto">
          <a:xfrm>
            <a:off x="3192000" y="3017277"/>
            <a:ext cx="5808000" cy="95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fontAlgn="base" hangingPunct="0">
              <a:lnSpc>
                <a:spcPct val="100000"/>
              </a:lnSpc>
              <a:spcAft>
                <a:spcPct val="0"/>
              </a:spcAft>
            </a:pPr>
            <a:r>
              <a:rPr lang="ar-SA" sz="2800" b="1" dirty="0">
                <a:latin typeface="Cairo" panose="00000500000000000000" pitchFamily="2" charset="-78"/>
                <a:cs typeface="Cairo" panose="00000500000000000000" pitchFamily="2" charset="-78"/>
              </a:rPr>
              <a:t>بروتوكول الفوترة الموحد للمعاملات عبر المنصة</a:t>
            </a:r>
          </a:p>
          <a:p>
            <a:pPr eaLnBrk="0" fontAlgn="base" hangingPunct="0">
              <a:lnSpc>
                <a:spcPct val="100000"/>
              </a:lnSpc>
              <a:spcAft>
                <a:spcPct val="0"/>
              </a:spcAft>
            </a:pPr>
            <a:r>
              <a:rPr lang="ar-SA" altLang="en-US" sz="2800" dirty="0">
                <a:solidFill>
                  <a:srgbClr val="00B050"/>
                </a:solidFill>
                <a:latin typeface="Cairo" panose="00000500000000000000" pitchFamily="2" charset="-78"/>
                <a:cs typeface="Cairo" panose="00000500000000000000" pitchFamily="2" charset="-78"/>
              </a:rPr>
              <a:t>محتويات الواجهة إلى الداشبورد</a:t>
            </a:r>
            <a:endParaRPr lang="en-US" altLang="en-US" sz="2800" dirty="0">
              <a:solidFill>
                <a:srgbClr val="00B050"/>
              </a:solidFill>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257202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7826-5C61-2AE3-132C-663BA0AD934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EFACF2A-C4C1-2F6B-8910-C01329205C51}"/>
              </a:ext>
            </a:extLst>
          </p:cNvPr>
          <p:cNvPicPr>
            <a:picLocks noChangeAspect="1"/>
          </p:cNvPicPr>
          <p:nvPr/>
        </p:nvPicPr>
        <p:blipFill>
          <a:blip r:embed="rId3"/>
          <a:stretch>
            <a:fillRect/>
          </a:stretch>
        </p:blipFill>
        <p:spPr>
          <a:xfrm>
            <a:off x="-1503802" y="-133273"/>
            <a:ext cx="13444647" cy="6966998"/>
          </a:xfrm>
          <a:prstGeom prst="rect">
            <a:avLst/>
          </a:prstGeom>
        </p:spPr>
      </p:pic>
      <p:sp>
        <p:nvSpPr>
          <p:cNvPr id="20" name="Rectangle 19">
            <a:extLst>
              <a:ext uri="{FF2B5EF4-FFF2-40B4-BE49-F238E27FC236}">
                <a16:creationId xmlns:a16="http://schemas.microsoft.com/office/drawing/2014/main" id="{8C3C6530-B744-99BB-CC68-F05CD7AE1397}"/>
              </a:ext>
            </a:extLst>
          </p:cNvPr>
          <p:cNvSpPr/>
          <p:nvPr/>
        </p:nvSpPr>
        <p:spPr>
          <a:xfrm>
            <a:off x="1814286" y="841829"/>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18" name="Table 17">
            <a:extLst>
              <a:ext uri="{FF2B5EF4-FFF2-40B4-BE49-F238E27FC236}">
                <a16:creationId xmlns:a16="http://schemas.microsoft.com/office/drawing/2014/main" id="{597DAD6D-1D96-EB08-7D1E-526EA37B4019}"/>
              </a:ext>
            </a:extLst>
          </p:cNvPr>
          <p:cNvGraphicFramePr>
            <a:graphicFrameLocks noGrp="1"/>
          </p:cNvGraphicFramePr>
          <p:nvPr>
            <p:extLst>
              <p:ext uri="{D42A27DB-BD31-4B8C-83A1-F6EECF244321}">
                <p14:modId xmlns:p14="http://schemas.microsoft.com/office/powerpoint/2010/main" val="3990337495"/>
              </p:ext>
            </p:extLst>
          </p:nvPr>
        </p:nvGraphicFramePr>
        <p:xfrm>
          <a:off x="1881173" y="1370140"/>
          <a:ext cx="9874348" cy="4347774"/>
        </p:xfrm>
        <a:graphic>
          <a:graphicData uri="http://schemas.openxmlformats.org/drawingml/2006/table">
            <a:tbl>
              <a:tblPr firstRow="1" bandRow="1">
                <a:tableStyleId>{5C22544A-7EE6-4342-B048-85BDC9FD1C3A}</a:tableStyleId>
              </a:tblPr>
              <a:tblGrid>
                <a:gridCol w="569395">
                  <a:extLst>
                    <a:ext uri="{9D8B030D-6E8A-4147-A177-3AD203B41FA5}">
                      <a16:colId xmlns:a16="http://schemas.microsoft.com/office/drawing/2014/main" val="3099832474"/>
                    </a:ext>
                  </a:extLst>
                </a:gridCol>
                <a:gridCol w="823764">
                  <a:extLst>
                    <a:ext uri="{9D8B030D-6E8A-4147-A177-3AD203B41FA5}">
                      <a16:colId xmlns:a16="http://schemas.microsoft.com/office/drawing/2014/main" val="3941533823"/>
                    </a:ext>
                  </a:extLst>
                </a:gridCol>
                <a:gridCol w="823764">
                  <a:extLst>
                    <a:ext uri="{9D8B030D-6E8A-4147-A177-3AD203B41FA5}">
                      <a16:colId xmlns:a16="http://schemas.microsoft.com/office/drawing/2014/main" val="4230336558"/>
                    </a:ext>
                  </a:extLst>
                </a:gridCol>
                <a:gridCol w="908473">
                  <a:extLst>
                    <a:ext uri="{9D8B030D-6E8A-4147-A177-3AD203B41FA5}">
                      <a16:colId xmlns:a16="http://schemas.microsoft.com/office/drawing/2014/main" val="1810269809"/>
                    </a:ext>
                  </a:extLst>
                </a:gridCol>
                <a:gridCol w="1188866">
                  <a:extLst>
                    <a:ext uri="{9D8B030D-6E8A-4147-A177-3AD203B41FA5}">
                      <a16:colId xmlns:a16="http://schemas.microsoft.com/office/drawing/2014/main" val="91003653"/>
                    </a:ext>
                  </a:extLst>
                </a:gridCol>
                <a:gridCol w="1009413">
                  <a:extLst>
                    <a:ext uri="{9D8B030D-6E8A-4147-A177-3AD203B41FA5}">
                      <a16:colId xmlns:a16="http://schemas.microsoft.com/office/drawing/2014/main" val="2600179098"/>
                    </a:ext>
                  </a:extLst>
                </a:gridCol>
                <a:gridCol w="1348602">
                  <a:extLst>
                    <a:ext uri="{9D8B030D-6E8A-4147-A177-3AD203B41FA5}">
                      <a16:colId xmlns:a16="http://schemas.microsoft.com/office/drawing/2014/main" val="2222852846"/>
                    </a:ext>
                  </a:extLst>
                </a:gridCol>
                <a:gridCol w="1080697">
                  <a:extLst>
                    <a:ext uri="{9D8B030D-6E8A-4147-A177-3AD203B41FA5}">
                      <a16:colId xmlns:a16="http://schemas.microsoft.com/office/drawing/2014/main" val="1982789283"/>
                    </a:ext>
                  </a:extLst>
                </a:gridCol>
                <a:gridCol w="1060687">
                  <a:extLst>
                    <a:ext uri="{9D8B030D-6E8A-4147-A177-3AD203B41FA5}">
                      <a16:colId xmlns:a16="http://schemas.microsoft.com/office/drawing/2014/main" val="778966576"/>
                    </a:ext>
                  </a:extLst>
                </a:gridCol>
                <a:gridCol w="1060687">
                  <a:extLst>
                    <a:ext uri="{9D8B030D-6E8A-4147-A177-3AD203B41FA5}">
                      <a16:colId xmlns:a16="http://schemas.microsoft.com/office/drawing/2014/main" val="2246058799"/>
                    </a:ext>
                  </a:extLst>
                </a:gridCol>
              </a:tblGrid>
              <a:tr h="365038">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Requester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طالب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مقدم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Description</a:t>
                      </a:r>
                      <a:br>
                        <a:rPr lang="en-PH"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وصف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1" i="0" u="none" strike="noStrike" dirty="0">
                          <a:solidFill>
                            <a:srgbClr val="000000"/>
                          </a:solidFill>
                          <a:effectLst/>
                          <a:latin typeface="Cairo" panose="00000500000000000000" pitchFamily="2" charset="-78"/>
                          <a:cs typeface="Cairo" panose="00000500000000000000" pitchFamily="2" charset="-78"/>
                        </a:rPr>
                        <a:t>Taxable Amount (SAR)</a:t>
                      </a:r>
                      <a:br>
                        <a:rPr lang="en-PH" sz="8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rgbClr val="000000"/>
                          </a:solidFill>
                          <a:effectLst/>
                          <a:latin typeface="Cairo" panose="00000500000000000000" pitchFamily="2" charset="-78"/>
                          <a:cs typeface="Cairo" panose="00000500000000000000" pitchFamily="2" charset="-78"/>
                        </a:rPr>
                        <a:t> </a:t>
                      </a:r>
                      <a:r>
                        <a:rPr lang="ar-SA" sz="800" b="1" i="0" u="none" strike="noStrike" dirty="0">
                          <a:solidFill>
                            <a:srgbClr val="000000"/>
                          </a:solidFill>
                          <a:effectLst/>
                          <a:latin typeface="Cairo" panose="00000500000000000000" pitchFamily="2" charset="-78"/>
                          <a:cs typeface="Cairo" panose="00000500000000000000" pitchFamily="2" charset="-78"/>
                        </a:rPr>
                        <a:t>المبلغ</a:t>
                      </a:r>
                      <a:br>
                        <a:rPr lang="ar-SA" sz="800" b="1" i="0" u="none" strike="noStrike" dirty="0">
                          <a:solidFill>
                            <a:srgbClr val="000000"/>
                          </a:solidFill>
                          <a:effectLst/>
                          <a:latin typeface="Cairo" panose="00000500000000000000" pitchFamily="2" charset="-78"/>
                          <a:cs typeface="Cairo" panose="00000500000000000000" pitchFamily="2" charset="-78"/>
                        </a:rPr>
                      </a:br>
                      <a:r>
                        <a:rPr lang="ar-SA" sz="8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Total Invoice Including Tax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إجمالي الفاتورة شامل الضريبة</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Golden Bear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100.00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15.00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115.00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Fortify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 جلسة مناقشة عقد </a:t>
                      </a:r>
                      <a:r>
                        <a:rPr lang="ar-SA" sz="800" dirty="0" err="1">
                          <a:solidFill>
                            <a:schemeClr val="bg2">
                              <a:lumMod val="25000"/>
                            </a:schemeClr>
                          </a:solidFill>
                          <a:effectLst/>
                          <a:latin typeface="Arial Narrow" panose="020B0606020202030204" pitchFamily="34" charset="0"/>
                        </a:rPr>
                        <a:t>منشات</a:t>
                      </a:r>
                      <a:r>
                        <a:rPr lang="en-PH" sz="800" dirty="0">
                          <a:solidFill>
                            <a:schemeClr val="bg2">
                              <a:lumMod val="25000"/>
                            </a:schemeClr>
                          </a:solidFill>
                          <a:effectLst/>
                          <a:latin typeface="Arial Narrow" panose="020B0606020202030204" pitchFamily="34" charset="0"/>
                        </a:rPr>
                        <a:t>Business Contract Discussion Session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100.00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15.00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115.00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Entity To Try Entities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100.00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15.00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Tariq Bandar Fawaz Aws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Shial Company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100.00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Stopfix</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100.00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Al Magd Stairs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100.00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Xeno</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100.00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JON-5698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Kamal Sultan Jalal Hamed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TechNoma</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100.00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b"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115.00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bl>
          </a:graphicData>
        </a:graphic>
      </p:graphicFrame>
      <p:pic>
        <p:nvPicPr>
          <p:cNvPr id="19" name="Picture 18">
            <a:extLst>
              <a:ext uri="{FF2B5EF4-FFF2-40B4-BE49-F238E27FC236}">
                <a16:creationId xmlns:a16="http://schemas.microsoft.com/office/drawing/2014/main" id="{FD35C692-BC29-52F8-35DB-9003D63542DD}"/>
              </a:ext>
            </a:extLst>
          </p:cNvPr>
          <p:cNvPicPr>
            <a:picLocks noChangeAspect="1"/>
          </p:cNvPicPr>
          <p:nvPr/>
        </p:nvPicPr>
        <p:blipFill>
          <a:blip r:embed="rId4"/>
          <a:stretch>
            <a:fillRect/>
          </a:stretch>
        </p:blipFill>
        <p:spPr>
          <a:xfrm>
            <a:off x="1814286" y="883645"/>
            <a:ext cx="9941233" cy="468510"/>
          </a:xfrm>
          <a:prstGeom prst="rect">
            <a:avLst/>
          </a:prstGeom>
        </p:spPr>
      </p:pic>
      <p:sp>
        <p:nvSpPr>
          <p:cNvPr id="21" name="Rectangle: Rounded Corners 20">
            <a:extLst>
              <a:ext uri="{FF2B5EF4-FFF2-40B4-BE49-F238E27FC236}">
                <a16:creationId xmlns:a16="http://schemas.microsoft.com/office/drawing/2014/main" id="{D0853434-A5D0-8BD2-1351-C8517BF84395}"/>
              </a:ext>
            </a:extLst>
          </p:cNvPr>
          <p:cNvSpPr/>
          <p:nvPr/>
        </p:nvSpPr>
        <p:spPr>
          <a:xfrm>
            <a:off x="2161270" y="240812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23" name="Rectangle: Rounded Corners 22">
            <a:extLst>
              <a:ext uri="{FF2B5EF4-FFF2-40B4-BE49-F238E27FC236}">
                <a16:creationId xmlns:a16="http://schemas.microsoft.com/office/drawing/2014/main" id="{FCD308C9-87EE-E658-8A2E-7BC3CE64092A}"/>
              </a:ext>
            </a:extLst>
          </p:cNvPr>
          <p:cNvSpPr/>
          <p:nvPr/>
        </p:nvSpPr>
        <p:spPr>
          <a:xfrm>
            <a:off x="2161270" y="291102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8" name="Rectangle: Rounded Corners 37">
            <a:extLst>
              <a:ext uri="{FF2B5EF4-FFF2-40B4-BE49-F238E27FC236}">
                <a16:creationId xmlns:a16="http://schemas.microsoft.com/office/drawing/2014/main" id="{D3B2558A-48F6-A0CA-A337-678973857CEC}"/>
              </a:ext>
            </a:extLst>
          </p:cNvPr>
          <p:cNvSpPr/>
          <p:nvPr/>
        </p:nvSpPr>
        <p:spPr>
          <a:xfrm>
            <a:off x="2161270" y="339761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C33E6EBC-DAAC-813D-2AF0-28AB2EC1E520}"/>
              </a:ext>
            </a:extLst>
          </p:cNvPr>
          <p:cNvSpPr/>
          <p:nvPr/>
        </p:nvSpPr>
        <p:spPr>
          <a:xfrm>
            <a:off x="2161270" y="389021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70A46A01-28FB-37D7-06CD-2423B8BA7997}"/>
              </a:ext>
            </a:extLst>
          </p:cNvPr>
          <p:cNvSpPr/>
          <p:nvPr/>
        </p:nvSpPr>
        <p:spPr>
          <a:xfrm>
            <a:off x="2161270" y="427881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1" name="Rectangle: Rounded Corners 50">
            <a:extLst>
              <a:ext uri="{FF2B5EF4-FFF2-40B4-BE49-F238E27FC236}">
                <a16:creationId xmlns:a16="http://schemas.microsoft.com/office/drawing/2014/main" id="{1D3302BF-A151-16AB-DFE0-B9D0C19A8B1C}"/>
              </a:ext>
            </a:extLst>
          </p:cNvPr>
          <p:cNvSpPr/>
          <p:nvPr/>
        </p:nvSpPr>
        <p:spPr>
          <a:xfrm>
            <a:off x="2161270" y="479397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3" name="Rectangle: Rounded Corners 52">
            <a:extLst>
              <a:ext uri="{FF2B5EF4-FFF2-40B4-BE49-F238E27FC236}">
                <a16:creationId xmlns:a16="http://schemas.microsoft.com/office/drawing/2014/main" id="{48A4EFF3-9C36-A125-9588-82D00EA97BF5}"/>
              </a:ext>
            </a:extLst>
          </p:cNvPr>
          <p:cNvSpPr/>
          <p:nvPr/>
        </p:nvSpPr>
        <p:spPr>
          <a:xfrm>
            <a:off x="2161270" y="526701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4" name="Rectangle: Rounded Corners 53">
            <a:extLst>
              <a:ext uri="{FF2B5EF4-FFF2-40B4-BE49-F238E27FC236}">
                <a16:creationId xmlns:a16="http://schemas.microsoft.com/office/drawing/2014/main" id="{D7D4A861-30A2-2878-1840-4F455B82C34B}"/>
              </a:ext>
            </a:extLst>
          </p:cNvPr>
          <p:cNvSpPr/>
          <p:nvPr/>
        </p:nvSpPr>
        <p:spPr>
          <a:xfrm>
            <a:off x="2161270" y="1925521"/>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1" name="Callout: Line with Border and Accent Bar 80">
            <a:extLst>
              <a:ext uri="{FF2B5EF4-FFF2-40B4-BE49-F238E27FC236}">
                <a16:creationId xmlns:a16="http://schemas.microsoft.com/office/drawing/2014/main" id="{291162D5-F45B-F1B8-F491-0487EE3FE5FB}"/>
              </a:ext>
            </a:extLst>
          </p:cNvPr>
          <p:cNvSpPr/>
          <p:nvPr/>
        </p:nvSpPr>
        <p:spPr>
          <a:xfrm>
            <a:off x="10683907" y="72127"/>
            <a:ext cx="1423735" cy="759792"/>
          </a:xfrm>
          <a:prstGeom prst="accentBorderCallout1">
            <a:avLst>
              <a:gd name="adj1" fmla="val 18750"/>
              <a:gd name="adj2" fmla="val -8333"/>
              <a:gd name="adj3" fmla="val 226497"/>
              <a:gd name="adj4" fmla="val 345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Activate | </a:t>
            </a:r>
            <a:r>
              <a:rPr lang="ar-SA" sz="1000" dirty="0"/>
              <a:t>نشطة</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Finished | </a:t>
            </a:r>
            <a:r>
              <a:rPr lang="ar-SA" sz="1000" dirty="0"/>
              <a:t>منتهية</a:t>
            </a:r>
            <a:endParaRPr lang="en-US" sz="1000" dirty="0"/>
          </a:p>
        </p:txBody>
      </p:sp>
      <p:sp>
        <p:nvSpPr>
          <p:cNvPr id="82" name="Rectangle 81">
            <a:extLst>
              <a:ext uri="{FF2B5EF4-FFF2-40B4-BE49-F238E27FC236}">
                <a16:creationId xmlns:a16="http://schemas.microsoft.com/office/drawing/2014/main" id="{132ABF1B-9DBD-B2CB-C6CF-96F1FE7C615B}"/>
              </a:ext>
            </a:extLst>
          </p:cNvPr>
          <p:cNvSpPr/>
          <p:nvPr/>
        </p:nvSpPr>
        <p:spPr>
          <a:xfrm>
            <a:off x="1814286" y="59356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1D1117B2-5220-63D2-36F4-1D3C5CC10B03}"/>
              </a:ext>
            </a:extLst>
          </p:cNvPr>
          <p:cNvSpPr txBox="1"/>
          <p:nvPr/>
        </p:nvSpPr>
        <p:spPr>
          <a:xfrm>
            <a:off x="1737359" y="555837"/>
            <a:ext cx="5221129" cy="461665"/>
          </a:xfrm>
          <a:prstGeom prst="rect">
            <a:avLst/>
          </a:prstGeom>
          <a:noFill/>
        </p:spPr>
        <p:txBody>
          <a:bodyPr wrap="square" rtlCol="0">
            <a:spAutoFit/>
          </a:bodyPr>
          <a:lstStyle/>
          <a:p>
            <a:r>
              <a:rPr lang="en-US" sz="1200" b="1" dirty="0">
                <a:latin typeface="Arial Narrow" panose="020B0606020202030204" pitchFamily="34" charset="0"/>
              </a:rPr>
              <a:t>Statement of invoices issued to applicants for the facility consultation service</a:t>
            </a:r>
          </a:p>
          <a:p>
            <a:r>
              <a:rPr lang="ar-SA" sz="1200" b="1" dirty="0">
                <a:latin typeface="Cairo Light" panose="00000400000000000000" pitchFamily="2" charset="-78"/>
                <a:cs typeface="Cairo Light" panose="00000400000000000000" pitchFamily="2" charset="-78"/>
              </a:rPr>
              <a:t>بيان الفواتير المصدرة لطالبي خدمة تشاور المنشآت</a:t>
            </a:r>
            <a:endParaRPr lang="en-PH" sz="1200" b="1" dirty="0">
              <a:latin typeface="Cairo Light" panose="00000400000000000000" pitchFamily="2" charset="-78"/>
              <a:cs typeface="Cairo Light" panose="00000400000000000000" pitchFamily="2" charset="-78"/>
            </a:endParaRPr>
          </a:p>
        </p:txBody>
      </p:sp>
      <p:sp>
        <p:nvSpPr>
          <p:cNvPr id="58" name="Callout: Line with Border and Accent Bar 57">
            <a:extLst>
              <a:ext uri="{FF2B5EF4-FFF2-40B4-BE49-F238E27FC236}">
                <a16:creationId xmlns:a16="http://schemas.microsoft.com/office/drawing/2014/main" id="{1F2B8F91-AA17-F223-D11F-A40BAB09CA9E}"/>
              </a:ext>
            </a:extLst>
          </p:cNvPr>
          <p:cNvSpPr/>
          <p:nvPr/>
        </p:nvSpPr>
        <p:spPr>
          <a:xfrm>
            <a:off x="2168917" y="6249185"/>
            <a:ext cx="1695058" cy="393700"/>
          </a:xfrm>
          <a:prstGeom prst="accentBorderCallout1">
            <a:avLst>
              <a:gd name="adj1" fmla="val 18750"/>
              <a:gd name="adj2" fmla="val -8333"/>
              <a:gd name="adj3" fmla="val -199288"/>
              <a:gd name="adj4" fmla="val -36689"/>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t>Note: Change names and rearrange only.</a:t>
            </a:r>
          </a:p>
          <a:p>
            <a:pPr algn="r" rtl="1"/>
            <a:r>
              <a:rPr lang="ar-SA" sz="700" dirty="0"/>
              <a:t>تغيير مسميات واعادة الترتيب فقط</a:t>
            </a:r>
            <a:endParaRPr lang="en-PH" sz="700" dirty="0"/>
          </a:p>
        </p:txBody>
      </p:sp>
      <p:sp>
        <p:nvSpPr>
          <p:cNvPr id="84" name="TextBox 83">
            <a:extLst>
              <a:ext uri="{FF2B5EF4-FFF2-40B4-BE49-F238E27FC236}">
                <a16:creationId xmlns:a16="http://schemas.microsoft.com/office/drawing/2014/main" id="{BB981B1D-632A-0435-5885-FCDF9BA7267A}"/>
              </a:ext>
            </a:extLst>
          </p:cNvPr>
          <p:cNvSpPr txBox="1"/>
          <p:nvPr/>
        </p:nvSpPr>
        <p:spPr>
          <a:xfrm>
            <a:off x="7284512" y="5274893"/>
            <a:ext cx="4736214" cy="1477328"/>
          </a:xfrm>
          <a:prstGeom prst="rect">
            <a:avLst/>
          </a:prstGeom>
          <a:solidFill>
            <a:schemeClr val="accent4">
              <a:lumMod val="20000"/>
              <a:lumOff val="80000"/>
            </a:schemeClr>
          </a:solidFill>
        </p:spPr>
        <p:txBody>
          <a:bodyPr wrap="square" rtlCol="0">
            <a:spAutoFit/>
          </a:bodyPr>
          <a:lstStyle/>
          <a:p>
            <a:pPr algn="r"/>
            <a:r>
              <a:rPr lang="en-US" dirty="0"/>
              <a:t>This page aims to record tax invoices issued by the platform to those requesting a discussion service regarding a facility contract.</a:t>
            </a:r>
          </a:p>
          <a:p>
            <a:pPr algn="r"/>
            <a:r>
              <a:rPr lang="ar-SA" dirty="0"/>
              <a:t>تهدف هذه الصفحة إلى تسجيل الفواتير الضريبية التي أصدرتها المنصة لطالبي خدمة (</a:t>
            </a:r>
            <a:r>
              <a:rPr lang="ar-SA" dirty="0">
                <a:solidFill>
                  <a:srgbClr val="FF0000"/>
                </a:solidFill>
              </a:rPr>
              <a:t>فقط مناقشة حول عقد منشآت</a:t>
            </a:r>
            <a:r>
              <a:rPr lang="ar-SA" dirty="0"/>
              <a:t>).</a:t>
            </a:r>
            <a:endParaRPr lang="en-US" dirty="0"/>
          </a:p>
        </p:txBody>
      </p:sp>
      <p:pic>
        <p:nvPicPr>
          <p:cNvPr id="124" name="Picture 123">
            <a:extLst>
              <a:ext uri="{FF2B5EF4-FFF2-40B4-BE49-F238E27FC236}">
                <a16:creationId xmlns:a16="http://schemas.microsoft.com/office/drawing/2014/main" id="{1FA452ED-DA46-CB7B-1A23-EBC13D539B1A}"/>
              </a:ext>
            </a:extLst>
          </p:cNvPr>
          <p:cNvPicPr>
            <a:picLocks noChangeAspect="1"/>
          </p:cNvPicPr>
          <p:nvPr/>
        </p:nvPicPr>
        <p:blipFill>
          <a:blip r:embed="rId5"/>
          <a:stretch>
            <a:fillRect/>
          </a:stretch>
        </p:blipFill>
        <p:spPr>
          <a:xfrm>
            <a:off x="-1503802" y="4339202"/>
            <a:ext cx="3256083" cy="2431652"/>
          </a:xfrm>
          <a:prstGeom prst="rect">
            <a:avLst/>
          </a:prstGeom>
        </p:spPr>
      </p:pic>
      <p:sp>
        <p:nvSpPr>
          <p:cNvPr id="125" name="Rectangle: Rounded Corners 124">
            <a:extLst>
              <a:ext uri="{FF2B5EF4-FFF2-40B4-BE49-F238E27FC236}">
                <a16:creationId xmlns:a16="http://schemas.microsoft.com/office/drawing/2014/main" id="{DBA65524-3FD1-F44B-5FAA-E5D7F0ECA410}"/>
              </a:ext>
            </a:extLst>
          </p:cNvPr>
          <p:cNvSpPr/>
          <p:nvPr/>
        </p:nvSpPr>
        <p:spPr>
          <a:xfrm>
            <a:off x="86603" y="4362237"/>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26" name="Rectangle: Rounded Corners 125">
            <a:extLst>
              <a:ext uri="{FF2B5EF4-FFF2-40B4-BE49-F238E27FC236}">
                <a16:creationId xmlns:a16="http://schemas.microsoft.com/office/drawing/2014/main" id="{42CEA4D5-03E2-FF13-1F7B-967E9EC3E1FE}"/>
              </a:ext>
            </a:extLst>
          </p:cNvPr>
          <p:cNvSpPr/>
          <p:nvPr/>
        </p:nvSpPr>
        <p:spPr>
          <a:xfrm>
            <a:off x="166484" y="4359070"/>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27" name="Rectangle: Rounded Corners 126">
            <a:extLst>
              <a:ext uri="{FF2B5EF4-FFF2-40B4-BE49-F238E27FC236}">
                <a16:creationId xmlns:a16="http://schemas.microsoft.com/office/drawing/2014/main" id="{9596BCC6-E2C5-02D9-294F-35D79095DACB}"/>
              </a:ext>
            </a:extLst>
          </p:cNvPr>
          <p:cNvSpPr/>
          <p:nvPr/>
        </p:nvSpPr>
        <p:spPr>
          <a:xfrm>
            <a:off x="233371" y="4407596"/>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128" name="Picture 127">
            <a:extLst>
              <a:ext uri="{FF2B5EF4-FFF2-40B4-BE49-F238E27FC236}">
                <a16:creationId xmlns:a16="http://schemas.microsoft.com/office/drawing/2014/main" id="{6CB8940B-75B2-5FF5-E482-B9BF9B13E761}"/>
              </a:ext>
            </a:extLst>
          </p:cNvPr>
          <p:cNvPicPr>
            <a:picLocks noChangeAspect="1"/>
          </p:cNvPicPr>
          <p:nvPr/>
        </p:nvPicPr>
        <p:blipFill>
          <a:blip r:embed="rId6"/>
          <a:srcRect l="45751" t="26139" r="11935" b="33719"/>
          <a:stretch>
            <a:fillRect/>
          </a:stretch>
        </p:blipFill>
        <p:spPr>
          <a:xfrm rot="5400000">
            <a:off x="1452662" y="4448431"/>
            <a:ext cx="58971" cy="97529"/>
          </a:xfrm>
          <a:prstGeom prst="rect">
            <a:avLst/>
          </a:prstGeom>
        </p:spPr>
      </p:pic>
      <p:sp>
        <p:nvSpPr>
          <p:cNvPr id="129" name="Rectangle 128">
            <a:extLst>
              <a:ext uri="{FF2B5EF4-FFF2-40B4-BE49-F238E27FC236}">
                <a16:creationId xmlns:a16="http://schemas.microsoft.com/office/drawing/2014/main" id="{69B7F53F-1E99-3B03-A992-F3C518B8AA4F}"/>
              </a:ext>
            </a:extLst>
          </p:cNvPr>
          <p:cNvSpPr/>
          <p:nvPr/>
        </p:nvSpPr>
        <p:spPr>
          <a:xfrm>
            <a:off x="277161" y="4484580"/>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Service applicants’ Invoices</a:t>
            </a:r>
          </a:p>
          <a:p>
            <a:pPr>
              <a:lnSpc>
                <a:spcPct val="150000"/>
              </a:lnSpc>
            </a:pPr>
            <a:r>
              <a:rPr lang="en-US" sz="700" dirty="0">
                <a:solidFill>
                  <a:srgbClr val="00B0F0"/>
                </a:solidFill>
                <a:latin typeface="Arial Narrow" panose="020B0606020202030204" pitchFamily="34" charset="0"/>
              </a:rPr>
              <a:t>Entity Negotiation Invoices</a:t>
            </a:r>
            <a:endParaRPr lang="en-PH" sz="700" dirty="0">
              <a:solidFill>
                <a:srgbClr val="00B0F0"/>
              </a:solidFill>
              <a:latin typeface="Arial Narrow" panose="020B0606020202030204" pitchFamily="34" charset="0"/>
            </a:endParaRPr>
          </a:p>
        </p:txBody>
      </p:sp>
      <p:sp>
        <p:nvSpPr>
          <p:cNvPr id="130" name="Rectangle: Rounded Corners 129">
            <a:extLst>
              <a:ext uri="{FF2B5EF4-FFF2-40B4-BE49-F238E27FC236}">
                <a16:creationId xmlns:a16="http://schemas.microsoft.com/office/drawing/2014/main" id="{E1B3C621-A208-8791-E110-234CC919FBCD}"/>
              </a:ext>
            </a:extLst>
          </p:cNvPr>
          <p:cNvSpPr/>
          <p:nvPr/>
        </p:nvSpPr>
        <p:spPr>
          <a:xfrm>
            <a:off x="233372" y="488995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131" name="Picture 130">
            <a:extLst>
              <a:ext uri="{FF2B5EF4-FFF2-40B4-BE49-F238E27FC236}">
                <a16:creationId xmlns:a16="http://schemas.microsoft.com/office/drawing/2014/main" id="{D984DC37-BA18-DE82-8351-45659631D791}"/>
              </a:ext>
            </a:extLst>
          </p:cNvPr>
          <p:cNvPicPr>
            <a:picLocks noChangeAspect="1"/>
          </p:cNvPicPr>
          <p:nvPr/>
        </p:nvPicPr>
        <p:blipFill>
          <a:blip r:embed="rId6"/>
          <a:srcRect l="45751" t="26139" r="11935" b="33719"/>
          <a:stretch>
            <a:fillRect/>
          </a:stretch>
        </p:blipFill>
        <p:spPr>
          <a:xfrm rot="5400000">
            <a:off x="1452663" y="4930790"/>
            <a:ext cx="58971" cy="97529"/>
          </a:xfrm>
          <a:prstGeom prst="rect">
            <a:avLst/>
          </a:prstGeom>
        </p:spPr>
      </p:pic>
      <p:sp>
        <p:nvSpPr>
          <p:cNvPr id="132" name="Rectangle: Rounded Corners 131">
            <a:extLst>
              <a:ext uri="{FF2B5EF4-FFF2-40B4-BE49-F238E27FC236}">
                <a16:creationId xmlns:a16="http://schemas.microsoft.com/office/drawing/2014/main" id="{AC327F4D-D282-954B-5DA8-63C2F8E0A090}"/>
              </a:ext>
            </a:extLst>
          </p:cNvPr>
          <p:cNvSpPr/>
          <p:nvPr/>
        </p:nvSpPr>
        <p:spPr>
          <a:xfrm>
            <a:off x="251155" y="5348653"/>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133" name="Picture 132">
            <a:extLst>
              <a:ext uri="{FF2B5EF4-FFF2-40B4-BE49-F238E27FC236}">
                <a16:creationId xmlns:a16="http://schemas.microsoft.com/office/drawing/2014/main" id="{D7ADCD1C-FCA4-8E79-6F58-681580D9C32C}"/>
              </a:ext>
            </a:extLst>
          </p:cNvPr>
          <p:cNvPicPr>
            <a:picLocks noChangeAspect="1"/>
          </p:cNvPicPr>
          <p:nvPr/>
        </p:nvPicPr>
        <p:blipFill>
          <a:blip r:embed="rId6"/>
          <a:srcRect l="45751" t="26139" r="11935" b="33719"/>
          <a:stretch>
            <a:fillRect/>
          </a:stretch>
        </p:blipFill>
        <p:spPr>
          <a:xfrm rot="5400000">
            <a:off x="1470446" y="5389488"/>
            <a:ext cx="58971" cy="97529"/>
          </a:xfrm>
          <a:prstGeom prst="rect">
            <a:avLst/>
          </a:prstGeom>
        </p:spPr>
      </p:pic>
      <p:sp>
        <p:nvSpPr>
          <p:cNvPr id="134" name="Rectangle 133">
            <a:extLst>
              <a:ext uri="{FF2B5EF4-FFF2-40B4-BE49-F238E27FC236}">
                <a16:creationId xmlns:a16="http://schemas.microsoft.com/office/drawing/2014/main" id="{550F6A0B-4989-05D4-3950-DEC8163622C8}"/>
              </a:ext>
            </a:extLst>
          </p:cNvPr>
          <p:cNvSpPr/>
          <p:nvPr/>
        </p:nvSpPr>
        <p:spPr>
          <a:xfrm>
            <a:off x="294945" y="5425637"/>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35" name="Rectangle: Rounded Corners 134">
            <a:extLst>
              <a:ext uri="{FF2B5EF4-FFF2-40B4-BE49-F238E27FC236}">
                <a16:creationId xmlns:a16="http://schemas.microsoft.com/office/drawing/2014/main" id="{D4040C85-858F-2937-D0C3-D9A574B1A6C2}"/>
              </a:ext>
            </a:extLst>
          </p:cNvPr>
          <p:cNvSpPr/>
          <p:nvPr/>
        </p:nvSpPr>
        <p:spPr>
          <a:xfrm>
            <a:off x="251155" y="5979739"/>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36" name="Picture 135">
            <a:extLst>
              <a:ext uri="{FF2B5EF4-FFF2-40B4-BE49-F238E27FC236}">
                <a16:creationId xmlns:a16="http://schemas.microsoft.com/office/drawing/2014/main" id="{21F43BA8-4D21-44A6-48A9-CDD5E4E62620}"/>
              </a:ext>
            </a:extLst>
          </p:cNvPr>
          <p:cNvPicPr>
            <a:picLocks noChangeAspect="1"/>
          </p:cNvPicPr>
          <p:nvPr/>
        </p:nvPicPr>
        <p:blipFill>
          <a:blip r:embed="rId6"/>
          <a:srcRect l="45751" t="26139" r="11935" b="33719"/>
          <a:stretch>
            <a:fillRect/>
          </a:stretch>
        </p:blipFill>
        <p:spPr>
          <a:xfrm rot="5400000">
            <a:off x="1470446" y="6020574"/>
            <a:ext cx="58971" cy="97529"/>
          </a:xfrm>
          <a:prstGeom prst="rect">
            <a:avLst/>
          </a:prstGeom>
        </p:spPr>
      </p:pic>
      <p:sp>
        <p:nvSpPr>
          <p:cNvPr id="137" name="Rectangle 136">
            <a:extLst>
              <a:ext uri="{FF2B5EF4-FFF2-40B4-BE49-F238E27FC236}">
                <a16:creationId xmlns:a16="http://schemas.microsoft.com/office/drawing/2014/main" id="{C5E6F01E-64E2-1055-84F6-0F5D6714F560}"/>
              </a:ext>
            </a:extLst>
          </p:cNvPr>
          <p:cNvSpPr/>
          <p:nvPr/>
        </p:nvSpPr>
        <p:spPr>
          <a:xfrm>
            <a:off x="295848" y="6080828"/>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138" name="Rectangle: Rounded Corners 137">
            <a:extLst>
              <a:ext uri="{FF2B5EF4-FFF2-40B4-BE49-F238E27FC236}">
                <a16:creationId xmlns:a16="http://schemas.microsoft.com/office/drawing/2014/main" id="{A29B39D1-2E64-B112-5B2C-D610C5017645}"/>
              </a:ext>
            </a:extLst>
          </p:cNvPr>
          <p:cNvSpPr/>
          <p:nvPr/>
        </p:nvSpPr>
        <p:spPr>
          <a:xfrm>
            <a:off x="251155" y="713304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39" name="Rectangle: Rounded Corners 138">
            <a:extLst>
              <a:ext uri="{FF2B5EF4-FFF2-40B4-BE49-F238E27FC236}">
                <a16:creationId xmlns:a16="http://schemas.microsoft.com/office/drawing/2014/main" id="{D5D4DFA3-E097-04FB-A3EF-15A280F90C4A}"/>
              </a:ext>
            </a:extLst>
          </p:cNvPr>
          <p:cNvSpPr/>
          <p:nvPr/>
        </p:nvSpPr>
        <p:spPr>
          <a:xfrm>
            <a:off x="-1568355" y="4369714"/>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40" name="Rectangle: Rounded Corners 139">
            <a:extLst>
              <a:ext uri="{FF2B5EF4-FFF2-40B4-BE49-F238E27FC236}">
                <a16:creationId xmlns:a16="http://schemas.microsoft.com/office/drawing/2014/main" id="{675C89E0-526A-DC17-4416-86FBF33DE37F}"/>
              </a:ext>
            </a:extLst>
          </p:cNvPr>
          <p:cNvSpPr/>
          <p:nvPr/>
        </p:nvSpPr>
        <p:spPr>
          <a:xfrm>
            <a:off x="-1501468" y="4418240"/>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1" name="Picture 140">
            <a:extLst>
              <a:ext uri="{FF2B5EF4-FFF2-40B4-BE49-F238E27FC236}">
                <a16:creationId xmlns:a16="http://schemas.microsoft.com/office/drawing/2014/main" id="{B495ECAA-1995-68DA-00F2-7EDDF1974F0F}"/>
              </a:ext>
            </a:extLst>
          </p:cNvPr>
          <p:cNvPicPr>
            <a:picLocks noChangeAspect="1"/>
          </p:cNvPicPr>
          <p:nvPr/>
        </p:nvPicPr>
        <p:blipFill>
          <a:blip r:embed="rId6"/>
          <a:srcRect l="45751" t="26139" r="11935" b="33719"/>
          <a:stretch>
            <a:fillRect/>
          </a:stretch>
        </p:blipFill>
        <p:spPr>
          <a:xfrm rot="5400000">
            <a:off x="-282177" y="4459075"/>
            <a:ext cx="58971" cy="97529"/>
          </a:xfrm>
          <a:prstGeom prst="rect">
            <a:avLst/>
          </a:prstGeom>
        </p:spPr>
      </p:pic>
      <p:sp>
        <p:nvSpPr>
          <p:cNvPr id="142" name="Rectangle 141">
            <a:extLst>
              <a:ext uri="{FF2B5EF4-FFF2-40B4-BE49-F238E27FC236}">
                <a16:creationId xmlns:a16="http://schemas.microsoft.com/office/drawing/2014/main" id="{13E300F8-6DBD-4DDE-D643-12204AEEBA07}"/>
              </a:ext>
            </a:extLst>
          </p:cNvPr>
          <p:cNvSpPr/>
          <p:nvPr/>
        </p:nvSpPr>
        <p:spPr>
          <a:xfrm>
            <a:off x="-1471967" y="4495224"/>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فواتير تشاور المنشآت</a:t>
            </a:r>
            <a:endParaRPr lang="en-PH" sz="600" dirty="0">
              <a:solidFill>
                <a:srgbClr val="00B0F0"/>
              </a:solidFill>
              <a:latin typeface="Cairo Light" panose="00000400000000000000" pitchFamily="2" charset="-78"/>
              <a:cs typeface="Cairo Light" panose="00000400000000000000" pitchFamily="2" charset="-78"/>
            </a:endParaRPr>
          </a:p>
        </p:txBody>
      </p:sp>
      <p:sp>
        <p:nvSpPr>
          <p:cNvPr id="143" name="Rectangle: Rounded Corners 142">
            <a:extLst>
              <a:ext uri="{FF2B5EF4-FFF2-40B4-BE49-F238E27FC236}">
                <a16:creationId xmlns:a16="http://schemas.microsoft.com/office/drawing/2014/main" id="{B5902C87-A399-515B-0636-D7AF3F38D16B}"/>
              </a:ext>
            </a:extLst>
          </p:cNvPr>
          <p:cNvSpPr/>
          <p:nvPr/>
        </p:nvSpPr>
        <p:spPr>
          <a:xfrm>
            <a:off x="-1501467" y="4900599"/>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4" name="Picture 143">
            <a:extLst>
              <a:ext uri="{FF2B5EF4-FFF2-40B4-BE49-F238E27FC236}">
                <a16:creationId xmlns:a16="http://schemas.microsoft.com/office/drawing/2014/main" id="{C6504435-6585-BE3D-1AD4-01308F5ACB9C}"/>
              </a:ext>
            </a:extLst>
          </p:cNvPr>
          <p:cNvPicPr>
            <a:picLocks noChangeAspect="1"/>
          </p:cNvPicPr>
          <p:nvPr/>
        </p:nvPicPr>
        <p:blipFill>
          <a:blip r:embed="rId6"/>
          <a:srcRect l="45751" t="26139" r="11935" b="33719"/>
          <a:stretch>
            <a:fillRect/>
          </a:stretch>
        </p:blipFill>
        <p:spPr>
          <a:xfrm rot="5400000">
            <a:off x="-282176" y="4941434"/>
            <a:ext cx="58971" cy="97529"/>
          </a:xfrm>
          <a:prstGeom prst="rect">
            <a:avLst/>
          </a:prstGeom>
        </p:spPr>
      </p:pic>
      <p:sp>
        <p:nvSpPr>
          <p:cNvPr id="145" name="Rectangle: Rounded Corners 144">
            <a:extLst>
              <a:ext uri="{FF2B5EF4-FFF2-40B4-BE49-F238E27FC236}">
                <a16:creationId xmlns:a16="http://schemas.microsoft.com/office/drawing/2014/main" id="{8FB2D7E8-8DDD-7042-5BAD-9E4054AFA2B0}"/>
              </a:ext>
            </a:extLst>
          </p:cNvPr>
          <p:cNvSpPr/>
          <p:nvPr/>
        </p:nvSpPr>
        <p:spPr>
          <a:xfrm>
            <a:off x="-1483684" y="535929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6" name="Picture 145">
            <a:extLst>
              <a:ext uri="{FF2B5EF4-FFF2-40B4-BE49-F238E27FC236}">
                <a16:creationId xmlns:a16="http://schemas.microsoft.com/office/drawing/2014/main" id="{16FBC209-8B58-4654-45A6-34914E03D4AA}"/>
              </a:ext>
            </a:extLst>
          </p:cNvPr>
          <p:cNvPicPr>
            <a:picLocks noChangeAspect="1"/>
          </p:cNvPicPr>
          <p:nvPr/>
        </p:nvPicPr>
        <p:blipFill>
          <a:blip r:embed="rId6"/>
          <a:srcRect l="45751" t="26139" r="11935" b="33719"/>
          <a:stretch>
            <a:fillRect/>
          </a:stretch>
        </p:blipFill>
        <p:spPr>
          <a:xfrm rot="5400000">
            <a:off x="-264393" y="5400132"/>
            <a:ext cx="58971" cy="97529"/>
          </a:xfrm>
          <a:prstGeom prst="rect">
            <a:avLst/>
          </a:prstGeom>
        </p:spPr>
      </p:pic>
      <p:sp>
        <p:nvSpPr>
          <p:cNvPr id="147" name="Rectangle 146">
            <a:extLst>
              <a:ext uri="{FF2B5EF4-FFF2-40B4-BE49-F238E27FC236}">
                <a16:creationId xmlns:a16="http://schemas.microsoft.com/office/drawing/2014/main" id="{2B1A838D-A8AF-9485-BD0F-B7034060799E}"/>
              </a:ext>
            </a:extLst>
          </p:cNvPr>
          <p:cNvSpPr/>
          <p:nvPr/>
        </p:nvSpPr>
        <p:spPr>
          <a:xfrm>
            <a:off x="-1439894" y="5455333"/>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48" name="Rectangle: Rounded Corners 147">
            <a:extLst>
              <a:ext uri="{FF2B5EF4-FFF2-40B4-BE49-F238E27FC236}">
                <a16:creationId xmlns:a16="http://schemas.microsoft.com/office/drawing/2014/main" id="{1CBB863A-6481-40D6-447E-2B24FEE01B9C}"/>
              </a:ext>
            </a:extLst>
          </p:cNvPr>
          <p:cNvSpPr/>
          <p:nvPr/>
        </p:nvSpPr>
        <p:spPr>
          <a:xfrm>
            <a:off x="-1483684" y="5990383"/>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9" name="Picture 148">
            <a:extLst>
              <a:ext uri="{FF2B5EF4-FFF2-40B4-BE49-F238E27FC236}">
                <a16:creationId xmlns:a16="http://schemas.microsoft.com/office/drawing/2014/main" id="{64B097D4-5481-477F-EA80-EBAC2CFE8A35}"/>
              </a:ext>
            </a:extLst>
          </p:cNvPr>
          <p:cNvPicPr>
            <a:picLocks noChangeAspect="1"/>
          </p:cNvPicPr>
          <p:nvPr/>
        </p:nvPicPr>
        <p:blipFill>
          <a:blip r:embed="rId6"/>
          <a:srcRect l="45751" t="26139" r="11935" b="33719"/>
          <a:stretch>
            <a:fillRect/>
          </a:stretch>
        </p:blipFill>
        <p:spPr>
          <a:xfrm rot="5400000">
            <a:off x="-264393" y="6031218"/>
            <a:ext cx="58971" cy="97529"/>
          </a:xfrm>
          <a:prstGeom prst="rect">
            <a:avLst/>
          </a:prstGeom>
        </p:spPr>
      </p:pic>
      <p:sp>
        <p:nvSpPr>
          <p:cNvPr id="150" name="Rectangle 149">
            <a:extLst>
              <a:ext uri="{FF2B5EF4-FFF2-40B4-BE49-F238E27FC236}">
                <a16:creationId xmlns:a16="http://schemas.microsoft.com/office/drawing/2014/main" id="{5FC4635C-72E2-48B3-9167-34BB470EF0B5}"/>
              </a:ext>
            </a:extLst>
          </p:cNvPr>
          <p:cNvSpPr/>
          <p:nvPr/>
        </p:nvSpPr>
        <p:spPr>
          <a:xfrm>
            <a:off x="-1438991" y="6091471"/>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إيرادات المنصة</a:t>
            </a:r>
            <a:endParaRPr lang="en-PH" sz="600" dirty="0">
              <a:solidFill>
                <a:schemeClr val="bg1"/>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51" name="Rectangle: Rounded Corners 150">
            <a:extLst>
              <a:ext uri="{FF2B5EF4-FFF2-40B4-BE49-F238E27FC236}">
                <a16:creationId xmlns:a16="http://schemas.microsoft.com/office/drawing/2014/main" id="{C794F9E8-2182-6914-03C3-BDB5C693912E}"/>
              </a:ext>
            </a:extLst>
          </p:cNvPr>
          <p:cNvSpPr/>
          <p:nvPr/>
        </p:nvSpPr>
        <p:spPr>
          <a:xfrm>
            <a:off x="-1483684" y="7124636"/>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52" name="Picture 151">
            <a:extLst>
              <a:ext uri="{FF2B5EF4-FFF2-40B4-BE49-F238E27FC236}">
                <a16:creationId xmlns:a16="http://schemas.microsoft.com/office/drawing/2014/main" id="{E4352B72-DFC2-D63B-AB76-3778100030D1}"/>
              </a:ext>
            </a:extLst>
          </p:cNvPr>
          <p:cNvPicPr>
            <a:picLocks noChangeAspect="1"/>
          </p:cNvPicPr>
          <p:nvPr/>
        </p:nvPicPr>
        <p:blipFill>
          <a:blip r:embed="rId6"/>
          <a:srcRect l="45751" t="26139" r="11935" b="33719"/>
          <a:stretch>
            <a:fillRect/>
          </a:stretch>
        </p:blipFill>
        <p:spPr>
          <a:xfrm rot="5400000">
            <a:off x="1470446" y="6172974"/>
            <a:ext cx="58971" cy="97529"/>
          </a:xfrm>
          <a:prstGeom prst="rect">
            <a:avLst/>
          </a:prstGeom>
        </p:spPr>
      </p:pic>
      <p:sp>
        <p:nvSpPr>
          <p:cNvPr id="154" name="Rectangle 153">
            <a:extLst>
              <a:ext uri="{FF2B5EF4-FFF2-40B4-BE49-F238E27FC236}">
                <a16:creationId xmlns:a16="http://schemas.microsoft.com/office/drawing/2014/main" id="{D5211F44-AB97-533E-7F33-8BF2BA237D73}"/>
              </a:ext>
            </a:extLst>
          </p:cNvPr>
          <p:cNvSpPr/>
          <p:nvPr/>
        </p:nvSpPr>
        <p:spPr>
          <a:xfrm>
            <a:off x="277162" y="4972737"/>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55" name="Rectangle 154">
            <a:extLst>
              <a:ext uri="{FF2B5EF4-FFF2-40B4-BE49-F238E27FC236}">
                <a16:creationId xmlns:a16="http://schemas.microsoft.com/office/drawing/2014/main" id="{3FCA5F19-BEEC-117F-148C-EF2DA26EDBA4}"/>
              </a:ext>
            </a:extLst>
          </p:cNvPr>
          <p:cNvSpPr/>
          <p:nvPr/>
        </p:nvSpPr>
        <p:spPr>
          <a:xfrm>
            <a:off x="-1457677" y="4992907"/>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56" name="Picture 155">
            <a:extLst>
              <a:ext uri="{FF2B5EF4-FFF2-40B4-BE49-F238E27FC236}">
                <a16:creationId xmlns:a16="http://schemas.microsoft.com/office/drawing/2014/main" id="{9A1F6E0D-BCC4-A5DE-95FC-FD8721E5FEBF}"/>
              </a:ext>
            </a:extLst>
          </p:cNvPr>
          <p:cNvPicPr>
            <a:picLocks noChangeAspect="1"/>
          </p:cNvPicPr>
          <p:nvPr/>
        </p:nvPicPr>
        <p:blipFill>
          <a:blip r:embed="rId6"/>
          <a:srcRect l="45751" t="26139" r="11935" b="33719"/>
          <a:stretch>
            <a:fillRect/>
          </a:stretch>
        </p:blipFill>
        <p:spPr>
          <a:xfrm rot="5400000">
            <a:off x="-279997" y="6201549"/>
            <a:ext cx="58971" cy="97529"/>
          </a:xfrm>
          <a:prstGeom prst="rect">
            <a:avLst/>
          </a:prstGeom>
        </p:spPr>
      </p:pic>
    </p:spTree>
    <p:extLst>
      <p:ext uri="{BB962C8B-B14F-4D97-AF65-F5344CB8AC3E}">
        <p14:creationId xmlns:p14="http://schemas.microsoft.com/office/powerpoint/2010/main" val="159956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D915B1-4670-B50D-CE0B-4E769CCAB8EB}"/>
              </a:ext>
            </a:extLst>
          </p:cNvPr>
          <p:cNvSpPr>
            <a:spLocks noChangeArrowheads="1"/>
          </p:cNvSpPr>
          <p:nvPr/>
        </p:nvSpPr>
        <p:spPr bwMode="auto">
          <a:xfrm>
            <a:off x="2014537" y="885498"/>
            <a:ext cx="8162925" cy="44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lvl="0"/>
            <a:r>
              <a:rPr lang="en-US" altLang="en-US" sz="2000" dirty="0">
                <a:solidFill>
                  <a:srgbClr val="0C53B7"/>
                </a:solidFill>
                <a:latin typeface="Cairo" panose="00000500000000000000" pitchFamily="2" charset="-78"/>
                <a:cs typeface="Cairo" panose="00000500000000000000" pitchFamily="2" charset="-78"/>
              </a:rPr>
              <a:t>Step 6</a:t>
            </a:r>
            <a:r>
              <a:rPr lang="en-US" altLang="en-US" sz="2000" dirty="0">
                <a:solidFill>
                  <a:schemeClr val="accent4">
                    <a:lumMod val="50000"/>
                  </a:schemeClr>
                </a:solidFill>
                <a:latin typeface="Cairo" panose="00000500000000000000" pitchFamily="2" charset="-78"/>
                <a:cs typeface="Cairo" panose="00000500000000000000" pitchFamily="2" charset="-78"/>
              </a:rPr>
              <a:t>: </a:t>
            </a:r>
            <a:r>
              <a:rPr lang="en-PH" sz="2000" dirty="0">
                <a:latin typeface="Cairo" panose="00000500000000000000" pitchFamily="2" charset="-78"/>
                <a:cs typeface="Cairo" panose="00000500000000000000" pitchFamily="2" charset="-78"/>
              </a:rPr>
              <a:t>If lawyer is VAT-registered | </a:t>
            </a:r>
            <a:r>
              <a:rPr lang="ar-SA" sz="2000" dirty="0">
                <a:solidFill>
                  <a:schemeClr val="accent4">
                    <a:lumMod val="75000"/>
                  </a:schemeClr>
                </a:solidFill>
                <a:latin typeface="Cairo" panose="00000500000000000000" pitchFamily="2" charset="-78"/>
                <a:cs typeface="Cairo" panose="00000500000000000000" pitchFamily="2" charset="-78"/>
              </a:rPr>
              <a:t>إذا كان المحامي مسجلاً في الضريبة</a:t>
            </a:r>
            <a:endParaRPr lang="en-US" sz="2000" dirty="0">
              <a:solidFill>
                <a:schemeClr val="accent4">
                  <a:lumMod val="75000"/>
                </a:schemeClr>
              </a:solidFill>
              <a:latin typeface="Cairo" panose="00000500000000000000" pitchFamily="2" charset="-78"/>
              <a:cs typeface="Cairo" panose="00000500000000000000" pitchFamily="2" charset="-78"/>
            </a:endParaRPr>
          </a:p>
          <a:p>
            <a:pPr lvl="0"/>
            <a:endParaRPr lang="en-PH" sz="2000" dirty="0">
              <a:latin typeface="Cairo" panose="00000500000000000000" pitchFamily="2" charset="-78"/>
              <a:cs typeface="Cairo" panose="00000500000000000000" pitchFamily="2" charset="-78"/>
            </a:endParaRPr>
          </a:p>
          <a:p>
            <a:pPr lvl="0"/>
            <a:r>
              <a:rPr lang="en-PH" sz="2000" dirty="0">
                <a:latin typeface="Cairo" panose="00000500000000000000" pitchFamily="2" charset="-78"/>
                <a:cs typeface="Cairo" panose="00000500000000000000" pitchFamily="2" charset="-78"/>
              </a:rPr>
              <a:t>→ Platform verifies invoice (QR code, signature, data match)</a:t>
            </a:r>
          </a:p>
          <a:p>
            <a:pPr marL="457200" lvl="0" indent="-457200">
              <a:buAutoNum type="alphaLcParenR"/>
            </a:pPr>
            <a:r>
              <a:rPr lang="en-US" sz="2000" dirty="0"/>
              <a:t>Verifying the tax invoice from within the platform software: (Provided by Zakat for digital platforms)</a:t>
            </a:r>
          </a:p>
          <a:p>
            <a:pPr lvl="2" algn="r" rtl="1"/>
            <a:br>
              <a:rPr lang="en-PH" sz="2000" b="1" dirty="0">
                <a:solidFill>
                  <a:schemeClr val="accent4">
                    <a:lumMod val="75000"/>
                  </a:schemeClr>
                </a:solidFill>
                <a:latin typeface="Cairo Light" panose="00000400000000000000" pitchFamily="2" charset="-78"/>
                <a:cs typeface="Cairo Light" panose="00000400000000000000" pitchFamily="2" charset="-78"/>
              </a:rPr>
            </a:br>
            <a:r>
              <a:rPr lang="en-PH" sz="2000" b="1" dirty="0">
                <a:solidFill>
                  <a:schemeClr val="accent4">
                    <a:lumMod val="75000"/>
                  </a:schemeClr>
                </a:solidFill>
                <a:latin typeface="Cairo Light" panose="00000400000000000000" pitchFamily="2" charset="-78"/>
                <a:cs typeface="Cairo Light" panose="00000400000000000000" pitchFamily="2" charset="-78"/>
              </a:rPr>
              <a:t> </a:t>
            </a:r>
            <a:r>
              <a:rPr lang="ar-SA" sz="2000" dirty="0">
                <a:solidFill>
                  <a:schemeClr val="accent4">
                    <a:lumMod val="75000"/>
                  </a:schemeClr>
                </a:solidFill>
              </a:rPr>
              <a:t>* </a:t>
            </a:r>
            <a:r>
              <a:rPr lang="en-PH" sz="2000" dirty="0">
                <a:solidFill>
                  <a:schemeClr val="accent4">
                    <a:lumMod val="75000"/>
                  </a:schemeClr>
                </a:solidFill>
              </a:rPr>
              <a:t> </a:t>
            </a:r>
            <a:r>
              <a:rPr lang="ar-SA" sz="2000" b="1" dirty="0">
                <a:solidFill>
                  <a:schemeClr val="accent4">
                    <a:lumMod val="75000"/>
                  </a:schemeClr>
                </a:solidFill>
                <a:latin typeface="Cairo Light" panose="00000400000000000000" pitchFamily="2" charset="-78"/>
                <a:cs typeface="Cairo Light" panose="00000400000000000000" pitchFamily="2" charset="-78"/>
              </a:rPr>
              <a:t>تقوم المنصة بالتحقق من الفاتورة التي قام برفعها وتحميلها وتفحص صحة (رمز </a:t>
            </a:r>
            <a:r>
              <a:rPr lang="en-PH" sz="2000" b="1" dirty="0">
                <a:solidFill>
                  <a:schemeClr val="accent4">
                    <a:lumMod val="75000"/>
                  </a:schemeClr>
                </a:solidFill>
                <a:latin typeface="Cairo Light" panose="00000400000000000000" pitchFamily="2" charset="-78"/>
                <a:cs typeface="Cairo Light" panose="00000400000000000000" pitchFamily="2" charset="-78"/>
              </a:rPr>
              <a:t>QR، </a:t>
            </a:r>
            <a:r>
              <a:rPr lang="ar-SA" sz="2000" b="1" dirty="0">
                <a:solidFill>
                  <a:schemeClr val="accent4">
                    <a:lumMod val="75000"/>
                  </a:schemeClr>
                </a:solidFill>
                <a:latin typeface="Cairo Light" panose="00000400000000000000" pitchFamily="2" charset="-78"/>
                <a:cs typeface="Cairo Light" panose="00000400000000000000" pitchFamily="2" charset="-78"/>
              </a:rPr>
              <a:t>التوقيع، تطابق البيانات)</a:t>
            </a:r>
            <a:br>
              <a:rPr lang="ar-SA" sz="2000" b="1" dirty="0">
                <a:solidFill>
                  <a:schemeClr val="accent4">
                    <a:lumMod val="75000"/>
                  </a:schemeClr>
                </a:solidFill>
                <a:latin typeface="Cairo Light" panose="00000400000000000000" pitchFamily="2" charset="-78"/>
                <a:cs typeface="Cairo Light" panose="00000400000000000000" pitchFamily="2" charset="-78"/>
              </a:rPr>
            </a:br>
            <a:r>
              <a:rPr lang="ar-SA" sz="2000" b="1" dirty="0">
                <a:solidFill>
                  <a:srgbClr val="00B050"/>
                </a:solidFill>
                <a:latin typeface="Cairo Light" panose="00000400000000000000" pitchFamily="2" charset="-78"/>
                <a:cs typeface="Cairo Light" panose="00000400000000000000" pitchFamily="2" charset="-78"/>
              </a:rPr>
              <a:t>علما أن التحقق من الفاتورة الضريبية يتم من داخل برنامج المنصة</a:t>
            </a:r>
            <a:r>
              <a:rPr lang="ar-SA" sz="2000" b="1" dirty="0">
                <a:solidFill>
                  <a:schemeClr val="accent4">
                    <a:lumMod val="75000"/>
                  </a:schemeClr>
                </a:solidFill>
                <a:latin typeface="Cairo Light" panose="00000400000000000000" pitchFamily="2" charset="-78"/>
                <a:cs typeface="Cairo Light" panose="00000400000000000000" pitchFamily="2" charset="-78"/>
              </a:rPr>
              <a:t>:</a:t>
            </a:r>
            <a:br>
              <a:rPr lang="ar-SA" sz="2000" b="1" dirty="0">
                <a:solidFill>
                  <a:schemeClr val="accent4">
                    <a:lumMod val="75000"/>
                  </a:schemeClr>
                </a:solidFill>
                <a:latin typeface="Cairo Light" panose="00000400000000000000" pitchFamily="2" charset="-78"/>
                <a:cs typeface="Cairo Light" panose="00000400000000000000" pitchFamily="2" charset="-78"/>
              </a:rPr>
            </a:br>
            <a:r>
              <a:rPr lang="ar-SA" sz="2000" b="1" dirty="0">
                <a:solidFill>
                  <a:schemeClr val="accent4">
                    <a:lumMod val="75000"/>
                  </a:schemeClr>
                </a:solidFill>
                <a:latin typeface="Cairo Light" panose="00000400000000000000" pitchFamily="2" charset="-78"/>
                <a:cs typeface="Cairo Light" panose="00000400000000000000" pitchFamily="2" charset="-78"/>
              </a:rPr>
              <a:t>أ) ملاحظة: (</a:t>
            </a:r>
            <a:r>
              <a:rPr lang="ar-SA" sz="2000" b="1" dirty="0">
                <a:solidFill>
                  <a:srgbClr val="FF0000"/>
                </a:solidFill>
                <a:latin typeface="Cairo Light" panose="00000400000000000000" pitchFamily="2" charset="-78"/>
                <a:cs typeface="Cairo Light" panose="00000400000000000000" pitchFamily="2" charset="-78"/>
              </a:rPr>
              <a:t>كود هذه الخدمة مقدم للمبرمجين "مجانا" من هيئة الزكاة للمنصات الرقمية وهذا معلن على موقعهم</a:t>
            </a:r>
            <a:r>
              <a:rPr lang="ar-SA" sz="2000" b="1" dirty="0">
                <a:solidFill>
                  <a:schemeClr val="accent4">
                    <a:lumMod val="75000"/>
                  </a:schemeClr>
                </a:solidFill>
                <a:latin typeface="Cairo Light" panose="00000400000000000000" pitchFamily="2" charset="-78"/>
                <a:cs typeface="Cairo Light" panose="00000400000000000000" pitchFamily="2" charset="-78"/>
              </a:rPr>
              <a:t>)</a:t>
            </a:r>
            <a:br>
              <a:rPr lang="ar-SA" sz="2000" b="1" dirty="0">
                <a:solidFill>
                  <a:schemeClr val="accent4">
                    <a:lumMod val="75000"/>
                  </a:schemeClr>
                </a:solidFill>
                <a:latin typeface="Cairo Light" panose="00000400000000000000" pitchFamily="2" charset="-78"/>
                <a:cs typeface="Cairo Light" panose="00000400000000000000" pitchFamily="2" charset="-78"/>
              </a:rPr>
            </a:br>
            <a:endParaRPr lang="ar-SA" sz="2000" b="1" dirty="0">
              <a:solidFill>
                <a:schemeClr val="accent4">
                  <a:lumMod val="75000"/>
                </a:schemeClr>
              </a:solidFill>
              <a:latin typeface="Cairo Light" panose="00000400000000000000" pitchFamily="2" charset="-78"/>
              <a:cs typeface="Cairo Light" panose="00000400000000000000" pitchFamily="2" charset="-78"/>
            </a:endParaRPr>
          </a:p>
          <a:p>
            <a:pPr lvl="2" algn="r" rtl="1"/>
            <a:endParaRPr lang="ar-SA" sz="2000" b="1" dirty="0">
              <a:solidFill>
                <a:schemeClr val="accent4">
                  <a:lumMod val="75000"/>
                </a:schemeClr>
              </a:solidFill>
              <a:latin typeface="Cairo Light" panose="00000400000000000000" pitchFamily="2" charset="-78"/>
              <a:cs typeface="Cairo Light" panose="00000400000000000000" pitchFamily="2" charset="-78"/>
            </a:endParaRPr>
          </a:p>
          <a:p>
            <a:pPr lvl="0"/>
            <a:endParaRPr lang="en-PH" sz="2000" dirty="0">
              <a:latin typeface="Cairo" panose="00000500000000000000" pitchFamily="2" charset="-78"/>
              <a:cs typeface="Cairo" panose="00000500000000000000" pitchFamily="2" charset="-78"/>
            </a:endParaRPr>
          </a:p>
        </p:txBody>
      </p:sp>
      <p:sp>
        <p:nvSpPr>
          <p:cNvPr id="5" name="Arrow: Down 4">
            <a:extLst>
              <a:ext uri="{FF2B5EF4-FFF2-40B4-BE49-F238E27FC236}">
                <a16:creationId xmlns:a16="http://schemas.microsoft.com/office/drawing/2014/main" id="{2911D79A-E620-3CD6-36DE-58C4E6BBDA39}"/>
              </a:ext>
            </a:extLst>
          </p:cNvPr>
          <p:cNvSpPr/>
          <p:nvPr/>
        </p:nvSpPr>
        <p:spPr>
          <a:xfrm>
            <a:off x="5581649" y="6419850"/>
            <a:ext cx="1028700" cy="2095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72667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6B7F-67AE-E960-C785-FD8A264CF5FE}"/>
            </a:ext>
          </a:extLst>
        </p:cNvPr>
        <p:cNvGrpSpPr/>
        <p:nvPr/>
      </p:nvGrpSpPr>
      <p:grpSpPr>
        <a:xfrm>
          <a:off x="0" y="0"/>
          <a:ext cx="0" cy="0"/>
          <a:chOff x="0" y="0"/>
          <a:chExt cx="0" cy="0"/>
        </a:xfrm>
      </p:grpSpPr>
      <p:sp>
        <p:nvSpPr>
          <p:cNvPr id="90" name="TextBox 89">
            <a:extLst>
              <a:ext uri="{FF2B5EF4-FFF2-40B4-BE49-F238E27FC236}">
                <a16:creationId xmlns:a16="http://schemas.microsoft.com/office/drawing/2014/main" id="{D5DF33A3-56C1-B04A-911D-5E88B8BC9891}"/>
              </a:ext>
            </a:extLst>
          </p:cNvPr>
          <p:cNvSpPr txBox="1"/>
          <p:nvPr/>
        </p:nvSpPr>
        <p:spPr>
          <a:xfrm>
            <a:off x="264888" y="302359"/>
            <a:ext cx="5663234" cy="6555641"/>
          </a:xfrm>
          <a:prstGeom prst="rect">
            <a:avLst/>
          </a:prstGeom>
          <a:noFill/>
        </p:spPr>
        <p:txBody>
          <a:bodyPr wrap="square" rtlCol="0">
            <a:spAutoFit/>
          </a:bodyPr>
          <a:lstStyle/>
          <a:p>
            <a:r>
              <a:rPr lang="en-PH" sz="1200" dirty="0"/>
              <a:t>⚙️ </a:t>
            </a:r>
            <a:r>
              <a:rPr lang="en-US" sz="1200" b="1" dirty="0"/>
              <a:t>Attention: In accordance with the requirements of the Zakat, Tax and Customs Authority, platform invoices are linked to the Authority’s programming interface (API).</a:t>
            </a:r>
            <a:r>
              <a:rPr lang="ar-SA" sz="1200" b="1" dirty="0"/>
              <a:t> للهيئة</a:t>
            </a:r>
            <a:r>
              <a:rPr lang="en-PH" sz="1200" b="1" dirty="0"/>
              <a:t>(API) </a:t>
            </a:r>
            <a:r>
              <a:rPr lang="ar-SA" sz="1200" b="1" dirty="0"/>
              <a:t>تنبيه: وفق متطلبات هيئة الزكاة والضريبة والجمارك يتم ربط فواتير المنصة بالواجهة البرمجة</a:t>
            </a:r>
            <a:r>
              <a:rPr lang="en-PH" sz="1200" b="1" dirty="0"/>
              <a:t> </a:t>
            </a:r>
            <a:endParaRPr lang="en-PH" sz="1200" dirty="0"/>
          </a:p>
          <a:p>
            <a:pPr algn="l"/>
            <a:r>
              <a:rPr lang="en-PH" sz="1200" dirty="0"/>
              <a:t>📌 </a:t>
            </a:r>
            <a:r>
              <a:rPr lang="en-PH" sz="1200" b="1" dirty="0"/>
              <a:t>Attention </a:t>
            </a:r>
            <a:r>
              <a:rPr lang="ar-SA" sz="1200" b="1" dirty="0"/>
              <a:t>تنبيه</a:t>
            </a:r>
            <a:r>
              <a:rPr lang="en-PH" sz="1200" b="1" dirty="0"/>
              <a:t>:</a:t>
            </a:r>
            <a:br>
              <a:rPr lang="en-PH" sz="1200" dirty="0"/>
            </a:br>
            <a:r>
              <a:rPr lang="en-PH" sz="1200" dirty="0"/>
              <a:t>The technical team must do the following: (1) </a:t>
            </a:r>
            <a:r>
              <a:rPr lang="en-PH" sz="1200" dirty="0">
                <a:highlight>
                  <a:srgbClr val="FFFF00"/>
                </a:highlight>
              </a:rPr>
              <a:t>integrate the system with ZATCA’s e-invoicing platform (</a:t>
            </a:r>
            <a:r>
              <a:rPr lang="en-PH" sz="1200" dirty="0" err="1">
                <a:highlight>
                  <a:srgbClr val="FFFF00"/>
                </a:highlight>
              </a:rPr>
              <a:t>Fatoora</a:t>
            </a:r>
            <a:r>
              <a:rPr lang="en-PH" sz="1200" dirty="0">
                <a:highlight>
                  <a:srgbClr val="FFFF00"/>
                </a:highlight>
              </a:rPr>
              <a:t> Portal) using the approved API </a:t>
            </a:r>
            <a:r>
              <a:rPr lang="en-PH" sz="1200" dirty="0"/>
              <a:t>and (2) </a:t>
            </a:r>
            <a:r>
              <a:rPr lang="en-PH" sz="1200" dirty="0">
                <a:highlight>
                  <a:srgbClr val="00FFFF"/>
                </a:highlight>
              </a:rPr>
              <a:t>obtain the required code from ZATCA.</a:t>
            </a:r>
            <a:endParaRPr lang="en-PH" sz="1200" dirty="0"/>
          </a:p>
          <a:p>
            <a:pPr algn="r" rtl="1"/>
            <a:br>
              <a:rPr lang="en-PH" sz="1200" dirty="0"/>
            </a:br>
            <a:r>
              <a:rPr lang="ar-SA" sz="1200" dirty="0"/>
              <a:t>يجب على الفريق التقني ربط النظام بمنصة الفوترة الإلكترونية التابعة للهيئة (بوابة فاتورة) باستخدام واجهة البرمجة المعتمدة والحصول على الكود المطلوب</a:t>
            </a:r>
            <a:r>
              <a:rPr lang="en-US" sz="1200" dirty="0"/>
              <a:t>.</a:t>
            </a:r>
            <a:endParaRPr lang="en-PH" sz="1200" dirty="0"/>
          </a:p>
          <a:p>
            <a:pPr algn="r" rtl="1"/>
            <a:endParaRPr lang="en-PH" sz="1200" dirty="0"/>
          </a:p>
          <a:p>
            <a:r>
              <a:rPr lang="en-PH" sz="1200" dirty="0"/>
              <a:t>1️⃣ </a:t>
            </a:r>
            <a:r>
              <a:rPr lang="en-US" sz="1200" b="1" dirty="0">
                <a:highlight>
                  <a:srgbClr val="FFFF00"/>
                </a:highlight>
              </a:rPr>
              <a:t>Sending invoices issued by the platform to service providers</a:t>
            </a:r>
            <a:r>
              <a:rPr lang="en-PH" sz="1200" b="1" dirty="0">
                <a:highlight>
                  <a:srgbClr val="FFFF00"/>
                </a:highlight>
              </a:rPr>
              <a:t>| </a:t>
            </a:r>
          </a:p>
          <a:p>
            <a:pPr algn="r" rtl="1"/>
            <a:r>
              <a:rPr lang="ar-SA" sz="1200" b="1" dirty="0">
                <a:highlight>
                  <a:srgbClr val="FFFF00"/>
                </a:highlight>
              </a:rPr>
              <a:t>ارسال الفواتير التي تصدرها المنصة لمقدمي الخدمة؛</a:t>
            </a:r>
            <a:endParaRPr lang="en-US" sz="1200" b="1" dirty="0">
              <a:highlight>
                <a:srgbClr val="FFFF00"/>
              </a:highlight>
            </a:endParaRPr>
          </a:p>
          <a:p>
            <a:r>
              <a:rPr lang="en-US" sz="1200" b="1" dirty="0"/>
              <a:t>Purpose: Sending electronic tax invoices in accordance with the terms approved by the Authority.</a:t>
            </a:r>
          </a:p>
          <a:p>
            <a:pPr algn="r" rtl="1"/>
            <a:r>
              <a:rPr lang="ar-SA" sz="1200" dirty="0"/>
              <a:t>الغرض: إرسال الفواتير الضريبية الإلكترونية وفقًا للشروط المعتمدة من قبل الهيئة.</a:t>
            </a:r>
            <a:endParaRPr lang="en-US" sz="1200" dirty="0"/>
          </a:p>
          <a:p>
            <a:pPr algn="r" rtl="1"/>
            <a:endParaRPr lang="en-PH" sz="1200" dirty="0"/>
          </a:p>
          <a:p>
            <a:r>
              <a:rPr lang="en-PH" sz="1200" dirty="0"/>
              <a:t>1.1 </a:t>
            </a:r>
            <a:r>
              <a:rPr lang="en-PH" sz="1200" b="1" dirty="0"/>
              <a:t>Tax Invoice to Service Seeker | </a:t>
            </a:r>
            <a:r>
              <a:rPr lang="ar-SA" sz="1200" dirty="0"/>
              <a:t>فاتورة ضريبية لمتلقي الخدمة </a:t>
            </a:r>
            <a:endParaRPr lang="en-US" sz="1200" dirty="0"/>
          </a:p>
          <a:p>
            <a:r>
              <a:rPr lang="en-PH" sz="1200" b="1" dirty="0"/>
              <a:t>Type:</a:t>
            </a:r>
            <a:r>
              <a:rPr lang="en-PH" sz="1200" dirty="0"/>
              <a:t> Tax Invoice</a:t>
            </a:r>
            <a:br>
              <a:rPr lang="en-PH" sz="1200" dirty="0"/>
            </a:br>
            <a:r>
              <a:rPr lang="ar-SA" sz="1200" b="1" dirty="0"/>
              <a:t>النوع</a:t>
            </a:r>
            <a:r>
              <a:rPr lang="en-PH" sz="1200" b="1" dirty="0"/>
              <a:t>:</a:t>
            </a:r>
            <a:r>
              <a:rPr lang="en-PH" sz="1200" dirty="0"/>
              <a:t> </a:t>
            </a:r>
            <a:r>
              <a:rPr lang="ar-SA" sz="1200" dirty="0"/>
              <a:t>فاتورة ضريبية</a:t>
            </a:r>
            <a:endParaRPr lang="en-PH" sz="1200" dirty="0"/>
          </a:p>
          <a:p>
            <a:pPr lvl="0"/>
            <a:r>
              <a:rPr lang="en-PH" sz="1200" b="1" dirty="0"/>
              <a:t>Issuer:</a:t>
            </a:r>
            <a:r>
              <a:rPr lang="en-PH" sz="1200" dirty="0"/>
              <a:t> Platform</a:t>
            </a:r>
            <a:br>
              <a:rPr lang="en-PH" sz="1200" dirty="0"/>
            </a:br>
            <a:r>
              <a:rPr lang="ar-SA" sz="1200" b="1" dirty="0"/>
              <a:t>المصدر</a:t>
            </a:r>
            <a:r>
              <a:rPr lang="en-PH" sz="1200" b="1" dirty="0"/>
              <a:t>:</a:t>
            </a:r>
            <a:r>
              <a:rPr lang="en-PH" sz="1200" dirty="0"/>
              <a:t> </a:t>
            </a:r>
            <a:r>
              <a:rPr lang="ar-SA" sz="1200" dirty="0"/>
              <a:t>المنصة</a:t>
            </a:r>
            <a:endParaRPr lang="en-PH" sz="1200" dirty="0"/>
          </a:p>
          <a:p>
            <a:pPr lvl="0"/>
            <a:r>
              <a:rPr lang="en-PH" sz="1200" b="1" dirty="0"/>
              <a:t>Recipient:</a:t>
            </a:r>
            <a:r>
              <a:rPr lang="en-PH" sz="1200" dirty="0"/>
              <a:t> Service Seeker</a:t>
            </a:r>
            <a:br>
              <a:rPr lang="en-PH" sz="1200" dirty="0"/>
            </a:br>
            <a:r>
              <a:rPr lang="ar-SA" sz="1200" b="1" dirty="0"/>
              <a:t>المستلم</a:t>
            </a:r>
            <a:r>
              <a:rPr lang="en-PH" sz="1200" b="1" dirty="0"/>
              <a:t>:</a:t>
            </a:r>
            <a:r>
              <a:rPr lang="en-PH" sz="1200" dirty="0"/>
              <a:t> </a:t>
            </a:r>
            <a:r>
              <a:rPr lang="ar-SA" sz="1200" dirty="0"/>
              <a:t>متلقي الخدمة </a:t>
            </a:r>
            <a:endParaRPr lang="en-US" sz="1200" dirty="0"/>
          </a:p>
          <a:p>
            <a:pPr lvl="0"/>
            <a:r>
              <a:rPr lang="en-PH" sz="1200" b="1" dirty="0"/>
              <a:t>Description:</a:t>
            </a:r>
            <a:r>
              <a:rPr lang="en-PH" sz="1200" dirty="0"/>
              <a:t> Service charged by the platform</a:t>
            </a:r>
          </a:p>
          <a:p>
            <a:pPr lvl="6" algn="r" rtl="1"/>
            <a:r>
              <a:rPr lang="ar-SA" sz="1200" b="1" dirty="0"/>
              <a:t>الوصف</a:t>
            </a:r>
            <a:r>
              <a:rPr lang="en-US" sz="1200" b="1" dirty="0"/>
              <a:t>  </a:t>
            </a:r>
            <a:r>
              <a:rPr lang="en-PH" sz="1200" b="1" dirty="0"/>
              <a:t>: </a:t>
            </a:r>
            <a:r>
              <a:rPr lang="ar-SA" sz="1200" dirty="0"/>
              <a:t>الخدمة التي يتم تحصيلها بواسطة المنصة</a:t>
            </a:r>
            <a:br>
              <a:rPr lang="en-PH" sz="1200" dirty="0"/>
            </a:br>
            <a:endParaRPr lang="en-PH" sz="1200" dirty="0"/>
          </a:p>
          <a:p>
            <a:pPr lvl="7" rtl="1"/>
            <a:r>
              <a:rPr lang="en-PH" sz="1200" b="1" dirty="0"/>
              <a:t> | Must include </a:t>
            </a:r>
            <a:r>
              <a:rPr lang="ar-SA" sz="1200" b="1" dirty="0"/>
              <a:t>يجب أن تشمل</a:t>
            </a:r>
            <a:r>
              <a:rPr lang="en-PH" sz="1200" b="1" dirty="0"/>
              <a:t>:</a:t>
            </a:r>
            <a:endParaRPr lang="en-PH" sz="1200" dirty="0"/>
          </a:p>
          <a:p>
            <a:pPr lvl="0"/>
            <a:r>
              <a:rPr lang="en-PH" sz="1200" dirty="0"/>
              <a:t>XML (UBL 2.1) format</a:t>
            </a:r>
            <a:br>
              <a:rPr lang="en-PH" sz="1200" dirty="0"/>
            </a:br>
            <a:r>
              <a:rPr lang="ar-SA" sz="1200" b="1" dirty="0"/>
              <a:t>صيغة</a:t>
            </a:r>
            <a:r>
              <a:rPr lang="en-PH" sz="1200" b="1" dirty="0"/>
              <a:t> XML (UBL 2.1)</a:t>
            </a:r>
            <a:endParaRPr lang="en-PH" sz="1200" dirty="0"/>
          </a:p>
          <a:p>
            <a:pPr lvl="0"/>
            <a:r>
              <a:rPr lang="en-PH" sz="1200" dirty="0"/>
              <a:t>QR Code, digital signature, UUID</a:t>
            </a:r>
            <a:br>
              <a:rPr lang="en-PH" sz="1200" dirty="0"/>
            </a:br>
            <a:r>
              <a:rPr lang="ar-SA" sz="1200" b="1" dirty="0"/>
              <a:t>رمز</a:t>
            </a:r>
            <a:r>
              <a:rPr lang="en-PH" sz="1200" b="1" dirty="0"/>
              <a:t> QR</a:t>
            </a:r>
            <a:r>
              <a:rPr lang="ar-SA" sz="1200" b="1" dirty="0"/>
              <a:t>، توقيع رقمي، رقم</a:t>
            </a:r>
            <a:r>
              <a:rPr lang="en-PH" sz="1200" b="1" dirty="0"/>
              <a:t> UUID</a:t>
            </a:r>
            <a:endParaRPr lang="en-PH" sz="1200" dirty="0"/>
          </a:p>
          <a:p>
            <a:pPr lvl="0"/>
            <a:r>
              <a:rPr lang="en-PH" sz="1200" dirty="0"/>
              <a:t>Clearance via ZATCA before delivery</a:t>
            </a:r>
            <a:br>
              <a:rPr lang="en-PH" sz="1200" dirty="0"/>
            </a:br>
            <a:r>
              <a:rPr lang="ar-SA" sz="1200" b="1" dirty="0"/>
              <a:t>اعتماد الفاتورة من الهيئة قبل إرسالها</a:t>
            </a:r>
            <a:endParaRPr lang="en-PH" sz="1200" dirty="0"/>
          </a:p>
        </p:txBody>
      </p:sp>
      <p:sp>
        <p:nvSpPr>
          <p:cNvPr id="91" name="TextBox 90">
            <a:extLst>
              <a:ext uri="{FF2B5EF4-FFF2-40B4-BE49-F238E27FC236}">
                <a16:creationId xmlns:a16="http://schemas.microsoft.com/office/drawing/2014/main" id="{0E71D1F7-5647-1489-7D89-FF1ACFBAB792}"/>
              </a:ext>
            </a:extLst>
          </p:cNvPr>
          <p:cNvSpPr txBox="1"/>
          <p:nvPr/>
        </p:nvSpPr>
        <p:spPr>
          <a:xfrm>
            <a:off x="6096000" y="149324"/>
            <a:ext cx="5980153" cy="3600986"/>
          </a:xfrm>
          <a:prstGeom prst="rect">
            <a:avLst/>
          </a:prstGeom>
          <a:noFill/>
        </p:spPr>
        <p:txBody>
          <a:bodyPr wrap="square" rtlCol="0">
            <a:spAutoFit/>
          </a:bodyPr>
          <a:lstStyle/>
          <a:p>
            <a:r>
              <a:rPr lang="en-PH" sz="1200" dirty="0"/>
              <a:t>  </a:t>
            </a:r>
          </a:p>
          <a:p>
            <a:r>
              <a:rPr lang="en-PH" sz="1200" b="1" dirty="0"/>
              <a:t>2️⃣ </a:t>
            </a:r>
            <a:r>
              <a:rPr lang="en-US" sz="1200" b="1" dirty="0">
                <a:highlight>
                  <a:srgbClr val="00FFFF"/>
                </a:highlight>
              </a:rPr>
              <a:t>Verifying the tax invoice from within the platform software: (Provided by Zakat for digital platforms)</a:t>
            </a:r>
            <a:r>
              <a:rPr lang="en-PH" sz="1200" b="1" dirty="0">
                <a:highlight>
                  <a:srgbClr val="00FFFF"/>
                </a:highlight>
              </a:rPr>
              <a:t>| </a:t>
            </a:r>
            <a:r>
              <a:rPr lang="ar-SA" sz="1200" b="1" dirty="0">
                <a:highlight>
                  <a:srgbClr val="00FFFF"/>
                </a:highlight>
              </a:rPr>
              <a:t>التحقق من الفاتورة الضريبية من داخل برمجيات المنصة: (توفرها الزكاة للمنصات الرقمية)</a:t>
            </a:r>
            <a:endParaRPr lang="en-PH" sz="1200" dirty="0">
              <a:highlight>
                <a:srgbClr val="00FFFF"/>
              </a:highlight>
            </a:endParaRPr>
          </a:p>
          <a:p>
            <a:endParaRPr lang="en-PH" sz="1200" b="1" dirty="0"/>
          </a:p>
          <a:p>
            <a:r>
              <a:rPr lang="en-PH" sz="1200" b="1" dirty="0"/>
              <a:t>Purpose: </a:t>
            </a:r>
            <a:r>
              <a:rPr lang="en-US" sz="1200" dirty="0"/>
              <a:t>To verify the Tax Invoice uploaded by the Service Provider (Lawyer) for Jadeer</a:t>
            </a:r>
          </a:p>
          <a:p>
            <a:pPr algn="r" rtl="1"/>
            <a:r>
              <a:rPr lang="ar-SA" sz="1200" b="1" dirty="0"/>
              <a:t>الغرض:</a:t>
            </a:r>
            <a:r>
              <a:rPr lang="en-US" sz="1200" b="1" dirty="0"/>
              <a:t> </a:t>
            </a:r>
            <a:r>
              <a:rPr lang="ar-SA" sz="1200" dirty="0"/>
              <a:t>للتحقق من الفاتورة الضريبية التي تم رفعها من قبل مقدم الخدمة (المحامي) لمنصة جدير</a:t>
            </a:r>
          </a:p>
          <a:p>
            <a:r>
              <a:rPr lang="en-PH" sz="1200" dirty="0"/>
              <a:t>• The system must retrieve and validate the invoice using ZATCA’s verification code </a:t>
            </a:r>
          </a:p>
          <a:p>
            <a:r>
              <a:rPr lang="en-PH" sz="1200" dirty="0"/>
              <a:t> </a:t>
            </a:r>
            <a:r>
              <a:rPr lang="ar-SA" sz="1200" dirty="0"/>
              <a:t>يجب على النظام استرجاع الفاتورة والتحقق منها باستخدام كود التحقق من الهيئة</a:t>
            </a:r>
            <a:endParaRPr lang="en-PH" sz="1200" dirty="0"/>
          </a:p>
          <a:p>
            <a:r>
              <a:rPr lang="en-PH" sz="1200" dirty="0"/>
              <a:t>• Checks include | </a:t>
            </a:r>
            <a:r>
              <a:rPr lang="ar-SA" sz="1200" dirty="0"/>
              <a:t>تشمل الفحوصات</a:t>
            </a:r>
            <a:r>
              <a:rPr lang="en-PH" sz="1200" dirty="0"/>
              <a:t>:</a:t>
            </a:r>
          </a:p>
          <a:p>
            <a:pPr lvl="0"/>
            <a:r>
              <a:rPr lang="en-PH" sz="1200" dirty="0"/>
              <a:t>QR Code authenticity </a:t>
            </a:r>
          </a:p>
          <a:p>
            <a:r>
              <a:rPr lang="ar-SA" sz="1200" dirty="0"/>
              <a:t>صحة رمز</a:t>
            </a:r>
            <a:r>
              <a:rPr lang="en-PH" sz="1200" dirty="0"/>
              <a:t> QR</a:t>
            </a:r>
          </a:p>
          <a:p>
            <a:pPr lvl="0"/>
            <a:r>
              <a:rPr lang="en-PH" sz="1200" dirty="0"/>
              <a:t>Digital signature validity</a:t>
            </a:r>
          </a:p>
          <a:p>
            <a:r>
              <a:rPr lang="ar-SA" sz="1200" dirty="0"/>
              <a:t>صلاحية التوقيع الرقمي</a:t>
            </a:r>
            <a:endParaRPr lang="en-PH" sz="1200" dirty="0"/>
          </a:p>
          <a:p>
            <a:pPr lvl="0"/>
            <a:r>
              <a:rPr lang="en-PH" sz="1200" dirty="0"/>
              <a:t>Data structure and field match</a:t>
            </a:r>
          </a:p>
          <a:p>
            <a:r>
              <a:rPr lang="ar-SA" sz="1200" dirty="0"/>
              <a:t>مطابقة هيكل البيانات والحقول</a:t>
            </a:r>
            <a:endParaRPr lang="en-PH" sz="1200" dirty="0"/>
          </a:p>
          <a:p>
            <a:pPr lvl="0"/>
            <a:r>
              <a:rPr lang="en-PH" sz="1200" dirty="0"/>
              <a:t>Only verified invoices are eligible for settlement and transfer</a:t>
            </a:r>
          </a:p>
          <a:p>
            <a:r>
              <a:rPr lang="en-PH" sz="1200" dirty="0"/>
              <a:t> </a:t>
            </a:r>
            <a:r>
              <a:rPr lang="ar-SA" sz="1200" dirty="0"/>
              <a:t>لا يتم صرف أو تحويل المبلغ إلا بعد التحقق من الفاتورة بنجاح</a:t>
            </a:r>
            <a:endParaRPr lang="en-PH" sz="1200" dirty="0"/>
          </a:p>
          <a:p>
            <a:r>
              <a:rPr lang="en-PH" sz="1200" dirty="0"/>
              <a:t> </a:t>
            </a:r>
          </a:p>
          <a:p>
            <a:r>
              <a:rPr lang="en-PH" sz="1200" dirty="0"/>
              <a:t> </a:t>
            </a:r>
          </a:p>
        </p:txBody>
      </p:sp>
    </p:spTree>
    <p:extLst>
      <p:ext uri="{BB962C8B-B14F-4D97-AF65-F5344CB8AC3E}">
        <p14:creationId xmlns:p14="http://schemas.microsoft.com/office/powerpoint/2010/main" val="167091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1A9647-6496-9436-4921-6A39491DD4A4}"/>
              </a:ext>
            </a:extLst>
          </p:cNvPr>
          <p:cNvSpPr txBox="1"/>
          <p:nvPr/>
        </p:nvSpPr>
        <p:spPr>
          <a:xfrm>
            <a:off x="1724025" y="1419225"/>
            <a:ext cx="8753475" cy="3046988"/>
          </a:xfrm>
          <a:prstGeom prst="rect">
            <a:avLst/>
          </a:prstGeom>
          <a:noFill/>
        </p:spPr>
        <p:txBody>
          <a:bodyPr wrap="square" rtlCol="0">
            <a:spAutoFit/>
          </a:bodyPr>
          <a:lstStyle/>
          <a:p>
            <a:r>
              <a:rPr lang="en-US" sz="2400" dirty="0">
                <a:solidFill>
                  <a:srgbClr val="FF0000"/>
                </a:solidFill>
              </a:rPr>
              <a:t>Note</a:t>
            </a:r>
            <a:r>
              <a:rPr lang="en-US" sz="2400" dirty="0"/>
              <a:t>:</a:t>
            </a:r>
          </a:p>
          <a:p>
            <a:r>
              <a:rPr lang="en-US" sz="2400" dirty="0">
                <a:solidFill>
                  <a:srgbClr val="00B050"/>
                </a:solidFill>
              </a:rPr>
              <a:t>For non-tax invoices, once the non-tax invoices are uploaded by the service provider, there is no need for the system program to check them, but they are reviewed manually.</a:t>
            </a:r>
          </a:p>
          <a:p>
            <a:endParaRPr lang="en-US" sz="2400" dirty="0"/>
          </a:p>
          <a:p>
            <a:pPr algn="r" rtl="1"/>
            <a:r>
              <a:rPr lang="ar-SA" sz="2400" dirty="0">
                <a:solidFill>
                  <a:srgbClr val="FF0000"/>
                </a:solidFill>
              </a:rPr>
              <a:t>ملاحظة</a:t>
            </a:r>
            <a:r>
              <a:rPr lang="ar-SA" sz="2400" dirty="0"/>
              <a:t>:</a:t>
            </a:r>
            <a:r>
              <a:rPr lang="ar-SA" sz="2400" dirty="0">
                <a:solidFill>
                  <a:srgbClr val="00B050"/>
                </a:solidFill>
              </a:rPr>
              <a:t> بالنسبة للفواتير غير الضريبية، بمجرد تحميل الفواتير غير الضريبية بواسطة مزود الخدمة، لا توجد حاجة لفحصها من برنامج النظام للتحقق منها، ولكن تتم مراجعتها يدويًا.</a:t>
            </a:r>
            <a:endParaRPr lang="en-US" sz="2400" dirty="0">
              <a:solidFill>
                <a:srgbClr val="00B050"/>
              </a:solidFill>
            </a:endParaRPr>
          </a:p>
        </p:txBody>
      </p:sp>
    </p:spTree>
    <p:extLst>
      <p:ext uri="{BB962C8B-B14F-4D97-AF65-F5344CB8AC3E}">
        <p14:creationId xmlns:p14="http://schemas.microsoft.com/office/powerpoint/2010/main" val="263784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7288-7787-A288-8E27-21C4AB3232BD}"/>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5675EEA-D68F-A5EF-F08B-940B29BD8536}"/>
              </a:ext>
            </a:extLst>
          </p:cNvPr>
          <p:cNvPicPr>
            <a:picLocks noChangeAspect="1"/>
          </p:cNvPicPr>
          <p:nvPr/>
        </p:nvPicPr>
        <p:blipFill>
          <a:blip r:embed="rId3"/>
          <a:stretch>
            <a:fillRect/>
          </a:stretch>
        </p:blipFill>
        <p:spPr>
          <a:xfrm>
            <a:off x="-1503802" y="-463835"/>
            <a:ext cx="13444647" cy="6966998"/>
          </a:xfrm>
          <a:prstGeom prst="rect">
            <a:avLst/>
          </a:prstGeom>
        </p:spPr>
      </p:pic>
      <p:sp>
        <p:nvSpPr>
          <p:cNvPr id="20" name="Rectangle 19">
            <a:extLst>
              <a:ext uri="{FF2B5EF4-FFF2-40B4-BE49-F238E27FC236}">
                <a16:creationId xmlns:a16="http://schemas.microsoft.com/office/drawing/2014/main" id="{A321985D-8F07-026B-8862-A59FE79C93DB}"/>
              </a:ext>
            </a:extLst>
          </p:cNvPr>
          <p:cNvSpPr/>
          <p:nvPr/>
        </p:nvSpPr>
        <p:spPr>
          <a:xfrm>
            <a:off x="1814286" y="533405"/>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18" name="Table 17">
            <a:extLst>
              <a:ext uri="{FF2B5EF4-FFF2-40B4-BE49-F238E27FC236}">
                <a16:creationId xmlns:a16="http://schemas.microsoft.com/office/drawing/2014/main" id="{6C0BB16D-B84B-3736-1448-42898625E640}"/>
              </a:ext>
            </a:extLst>
          </p:cNvPr>
          <p:cNvGraphicFramePr>
            <a:graphicFrameLocks noGrp="1"/>
          </p:cNvGraphicFramePr>
          <p:nvPr>
            <p:extLst>
              <p:ext uri="{D42A27DB-BD31-4B8C-83A1-F6EECF244321}">
                <p14:modId xmlns:p14="http://schemas.microsoft.com/office/powerpoint/2010/main" val="3024295186"/>
              </p:ext>
            </p:extLst>
          </p:nvPr>
        </p:nvGraphicFramePr>
        <p:xfrm>
          <a:off x="1881174" y="1061716"/>
          <a:ext cx="9853631" cy="7216008"/>
        </p:xfrm>
        <a:graphic>
          <a:graphicData uri="http://schemas.openxmlformats.org/drawingml/2006/table">
            <a:tbl>
              <a:tblPr firstRow="1" bandRow="1">
                <a:tableStyleId>{5C22544A-7EE6-4342-B048-85BDC9FD1C3A}</a:tableStyleId>
              </a:tblPr>
              <a:tblGrid>
                <a:gridCol w="340634">
                  <a:extLst>
                    <a:ext uri="{9D8B030D-6E8A-4147-A177-3AD203B41FA5}">
                      <a16:colId xmlns:a16="http://schemas.microsoft.com/office/drawing/2014/main" val="3099832474"/>
                    </a:ext>
                  </a:extLst>
                </a:gridCol>
                <a:gridCol w="631969">
                  <a:extLst>
                    <a:ext uri="{9D8B030D-6E8A-4147-A177-3AD203B41FA5}">
                      <a16:colId xmlns:a16="http://schemas.microsoft.com/office/drawing/2014/main" val="228835267"/>
                    </a:ext>
                  </a:extLst>
                </a:gridCol>
                <a:gridCol w="631969">
                  <a:extLst>
                    <a:ext uri="{9D8B030D-6E8A-4147-A177-3AD203B41FA5}">
                      <a16:colId xmlns:a16="http://schemas.microsoft.com/office/drawing/2014/main" val="4230336558"/>
                    </a:ext>
                  </a:extLst>
                </a:gridCol>
                <a:gridCol w="634543">
                  <a:extLst>
                    <a:ext uri="{9D8B030D-6E8A-4147-A177-3AD203B41FA5}">
                      <a16:colId xmlns:a16="http://schemas.microsoft.com/office/drawing/2014/main" val="1810269809"/>
                    </a:ext>
                  </a:extLst>
                </a:gridCol>
                <a:gridCol w="634543">
                  <a:extLst>
                    <a:ext uri="{9D8B030D-6E8A-4147-A177-3AD203B41FA5}">
                      <a16:colId xmlns:a16="http://schemas.microsoft.com/office/drawing/2014/main" val="91003653"/>
                    </a:ext>
                  </a:extLst>
                </a:gridCol>
                <a:gridCol w="634543">
                  <a:extLst>
                    <a:ext uri="{9D8B030D-6E8A-4147-A177-3AD203B41FA5}">
                      <a16:colId xmlns:a16="http://schemas.microsoft.com/office/drawing/2014/main" val="1767162034"/>
                    </a:ext>
                  </a:extLst>
                </a:gridCol>
                <a:gridCol w="634543">
                  <a:extLst>
                    <a:ext uri="{9D8B030D-6E8A-4147-A177-3AD203B41FA5}">
                      <a16:colId xmlns:a16="http://schemas.microsoft.com/office/drawing/2014/main" val="2222852846"/>
                    </a:ext>
                  </a:extLst>
                </a:gridCol>
                <a:gridCol w="729307">
                  <a:extLst>
                    <a:ext uri="{9D8B030D-6E8A-4147-A177-3AD203B41FA5}">
                      <a16:colId xmlns:a16="http://schemas.microsoft.com/office/drawing/2014/main" val="1982789283"/>
                    </a:ext>
                  </a:extLst>
                </a:gridCol>
                <a:gridCol w="539779">
                  <a:extLst>
                    <a:ext uri="{9D8B030D-6E8A-4147-A177-3AD203B41FA5}">
                      <a16:colId xmlns:a16="http://schemas.microsoft.com/office/drawing/2014/main" val="778966576"/>
                    </a:ext>
                  </a:extLst>
                </a:gridCol>
                <a:gridCol w="634543">
                  <a:extLst>
                    <a:ext uri="{9D8B030D-6E8A-4147-A177-3AD203B41FA5}">
                      <a16:colId xmlns:a16="http://schemas.microsoft.com/office/drawing/2014/main" val="386327214"/>
                    </a:ext>
                  </a:extLst>
                </a:gridCol>
                <a:gridCol w="634543">
                  <a:extLst>
                    <a:ext uri="{9D8B030D-6E8A-4147-A177-3AD203B41FA5}">
                      <a16:colId xmlns:a16="http://schemas.microsoft.com/office/drawing/2014/main" val="3748750143"/>
                    </a:ext>
                  </a:extLst>
                </a:gridCol>
                <a:gridCol w="634543">
                  <a:extLst>
                    <a:ext uri="{9D8B030D-6E8A-4147-A177-3AD203B41FA5}">
                      <a16:colId xmlns:a16="http://schemas.microsoft.com/office/drawing/2014/main" val="1321617753"/>
                    </a:ext>
                  </a:extLst>
                </a:gridCol>
                <a:gridCol w="634543">
                  <a:extLst>
                    <a:ext uri="{9D8B030D-6E8A-4147-A177-3AD203B41FA5}">
                      <a16:colId xmlns:a16="http://schemas.microsoft.com/office/drawing/2014/main" val="2246058799"/>
                    </a:ext>
                  </a:extLst>
                </a:gridCol>
                <a:gridCol w="634543">
                  <a:extLst>
                    <a:ext uri="{9D8B030D-6E8A-4147-A177-3AD203B41FA5}">
                      <a16:colId xmlns:a16="http://schemas.microsoft.com/office/drawing/2014/main" val="425084445"/>
                    </a:ext>
                  </a:extLst>
                </a:gridCol>
                <a:gridCol w="634543">
                  <a:extLst>
                    <a:ext uri="{9D8B030D-6E8A-4147-A177-3AD203B41FA5}">
                      <a16:colId xmlns:a16="http://schemas.microsoft.com/office/drawing/2014/main" val="2370819418"/>
                    </a:ext>
                  </a:extLst>
                </a:gridCol>
                <a:gridCol w="634543">
                  <a:extLst>
                    <a:ext uri="{9D8B030D-6E8A-4147-A177-3AD203B41FA5}">
                      <a16:colId xmlns:a16="http://schemas.microsoft.com/office/drawing/2014/main" val="2286799172"/>
                    </a:ext>
                  </a:extLst>
                </a:gridCol>
              </a:tblGrid>
              <a:tr h="345428">
                <a:tc>
                  <a:txBody>
                    <a:bodyPr/>
                    <a:lstStyle/>
                    <a:p>
                      <a:pPr algn="ctr" rtl="1" fontAlgn="ctr">
                        <a:buNone/>
                      </a:pPr>
                      <a:endParaRPr lang="en-PH" sz="800" b="1"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8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800" b="0"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800" b="0"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Taxable Amount (SAR)</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المبلغ</a:t>
                      </a:r>
                      <a:br>
                        <a:rPr lang="ar-SA"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 الخاضع للضريبة (ريال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Tax amount of 15%</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مبلغ الضريبة بنسبة ١٥ %</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Platform Commission with VAT</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عمولة المنصة مع ضريبة القيمة المضافة</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800" b="0" dirty="0">
                          <a:solidFill>
                            <a:schemeClr val="bg2">
                              <a:lumMod val="25000"/>
                            </a:schemeClr>
                          </a:solidFill>
                          <a:latin typeface="Cairo Light" panose="00000400000000000000" pitchFamily="2" charset="-78"/>
                          <a:cs typeface="Cairo Light" panose="00000400000000000000" pitchFamily="2" charset="-78"/>
                        </a:rPr>
                        <a:t>Payment Gateway Fee with VAT</a:t>
                      </a:r>
                    </a:p>
                    <a:p>
                      <a:pPr algn="ctr"/>
                      <a:r>
                        <a:rPr lang="ar-SA" sz="800" b="0" dirty="0">
                          <a:solidFill>
                            <a:schemeClr val="bg2">
                              <a:lumMod val="25000"/>
                            </a:schemeClr>
                          </a:solidFill>
                          <a:latin typeface="Cairo Light" panose="00000400000000000000" pitchFamily="2" charset="-78"/>
                          <a:cs typeface="Cairo Light" panose="00000400000000000000" pitchFamily="2" charset="-78"/>
                        </a:rPr>
                        <a:t>رسوم بوابة الدفع مع ضريبة القيمة المضافة</a:t>
                      </a:r>
                      <a:endParaRPr lang="en-US" sz="800" b="0" dirty="0">
                        <a:solidFill>
                          <a:schemeClr val="bg2">
                            <a:lumMod val="25000"/>
                          </a:schemeClr>
                        </a:solidFill>
                        <a:latin typeface="Cairo Light" panose="00000400000000000000" pitchFamily="2" charset="-78"/>
                        <a:cs typeface="Cairo Light" panose="000004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PH" sz="800" b="0" i="0" u="none" strike="noStrike" dirty="0">
                          <a:solidFill>
                            <a:srgbClr val="000000"/>
                          </a:solidFill>
                          <a:effectLst/>
                          <a:latin typeface="Cairo Light" panose="00000400000000000000" pitchFamily="2" charset="-78"/>
                          <a:cs typeface="Cairo Light" panose="00000400000000000000" pitchFamily="2" charset="-78"/>
                        </a:rPr>
                        <a:t>Refund Amount</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المبلغ المسترجع</a:t>
                      </a:r>
                    </a:p>
                    <a:p>
                      <a:pPr algn="ctr"/>
                      <a:endParaRPr lang="en-US" sz="800" b="0" dirty="0">
                        <a:solidFill>
                          <a:schemeClr val="bg2">
                            <a:lumMod val="25000"/>
                          </a:schemeClr>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Total Invoice Including Tax </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إجمالي الفاتورة شامل الضريبة</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Uploaded File</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الملف المرفوع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File Status</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حالة الملف</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Request Status</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حالة الطلب</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dirty="0">
                          <a:solidFill>
                            <a:schemeClr val="bg2">
                              <a:lumMod val="25000"/>
                            </a:schemeClr>
                          </a:solidFill>
                          <a:effectLst/>
                          <a:latin typeface="Arial Narrow" panose="020B0606020202030204" pitchFamily="34" charset="0"/>
                        </a:rPr>
                        <a:t>JON-5680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Reham </a:t>
                      </a:r>
                      <a:r>
                        <a:rPr lang="en-PH" sz="800" b="0" dirty="0" err="1">
                          <a:solidFill>
                            <a:srgbClr val="2B2B2B"/>
                          </a:solidFill>
                          <a:effectLst/>
                          <a:latin typeface="Arial Narrow" panose="020B0606020202030204" pitchFamily="34" charset="0"/>
                        </a:rPr>
                        <a:t>Alsubaie</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dirty="0">
                        <a:solidFill>
                          <a:srgbClr val="C0000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US" sz="800" b="1" dirty="0">
                          <a:solidFill>
                            <a:srgbClr val="C00000"/>
                          </a:solidFill>
                          <a:effectLst/>
                          <a:latin typeface="Arial Narrow" panose="020B0606020202030204" pitchFamily="34" charset="0"/>
                        </a:rPr>
                        <a:t>ON-HOLD</a:t>
                      </a:r>
                      <a:endParaRPr lang="en-PH" sz="800" b="1" dirty="0">
                        <a:solidFill>
                          <a:srgbClr val="C0000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Abdalaziz Mohamed Abdallah </a:t>
                      </a:r>
                      <a:r>
                        <a:rPr lang="en-PH" sz="800" b="0" dirty="0" err="1">
                          <a:solidFill>
                            <a:srgbClr val="2B2B2B"/>
                          </a:solidFill>
                          <a:effectLst/>
                          <a:latin typeface="Arial Narrow" panose="020B0606020202030204" pitchFamily="34" charset="0"/>
                        </a:rPr>
                        <a:t>ALhamed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5.75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Ufuq</a:t>
                      </a:r>
                      <a:r>
                        <a:rPr lang="en-PH" sz="800" b="0" dirty="0">
                          <a:solidFill>
                            <a:srgbClr val="2B2B2B"/>
                          </a:solidFill>
                          <a:effectLst/>
                          <a:latin typeface="Arial Narrow" panose="020B0606020202030204" pitchFamily="34" charset="0"/>
                        </a:rPr>
                        <a:t> Al-Hikma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Tariq Bandar Fawaz Aws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Nadine Abdul Wahab Murshid</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Abdulhakeem Abdulwahab Qassem Bassam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Areej </a:t>
                      </a:r>
                      <a:r>
                        <a:rPr lang="en-PH" sz="800" b="0" dirty="0" err="1">
                          <a:solidFill>
                            <a:srgbClr val="2B2B2B"/>
                          </a:solidFill>
                          <a:effectLst/>
                          <a:latin typeface="Arial Narrow" panose="020B0606020202030204" pitchFamily="34" charset="0"/>
                        </a:rPr>
                        <a:t>saud</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alharbi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US" sz="800" b="0" dirty="0">
                          <a:solidFill>
                            <a:srgbClr val="2B2B2B"/>
                          </a:solidFill>
                          <a:effectLst/>
                          <a:latin typeface="Arial Narrow" panose="020B0606020202030204" pitchFamily="34" charset="0"/>
                        </a:rPr>
                        <a:t>Waleed Abdulaziz Bin Mozan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Akbar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Kamal Sultan Jalal Hamed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Dr.hisham</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almohaimeed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Suhaib Lyad Elias Aref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JAMILAH SAMI M KHABIRI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7/29/2025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olayan</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lawfirm</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4158"/>
                  </a:ext>
                </a:extLst>
              </a:tr>
            </a:tbl>
          </a:graphicData>
        </a:graphic>
      </p:graphicFrame>
      <p:pic>
        <p:nvPicPr>
          <p:cNvPr id="19" name="Picture 18">
            <a:extLst>
              <a:ext uri="{FF2B5EF4-FFF2-40B4-BE49-F238E27FC236}">
                <a16:creationId xmlns:a16="http://schemas.microsoft.com/office/drawing/2014/main" id="{ED7D87EE-C28C-416F-ED87-6688EF239116}"/>
              </a:ext>
            </a:extLst>
          </p:cNvPr>
          <p:cNvPicPr>
            <a:picLocks noChangeAspect="1"/>
          </p:cNvPicPr>
          <p:nvPr/>
        </p:nvPicPr>
        <p:blipFill>
          <a:blip r:embed="rId4"/>
          <a:stretch>
            <a:fillRect/>
          </a:stretch>
        </p:blipFill>
        <p:spPr>
          <a:xfrm>
            <a:off x="1814286" y="575221"/>
            <a:ext cx="9941233" cy="468510"/>
          </a:xfrm>
          <a:prstGeom prst="rect">
            <a:avLst/>
          </a:prstGeom>
        </p:spPr>
      </p:pic>
      <p:sp>
        <p:nvSpPr>
          <p:cNvPr id="21" name="Rectangle: Rounded Corners 20">
            <a:extLst>
              <a:ext uri="{FF2B5EF4-FFF2-40B4-BE49-F238E27FC236}">
                <a16:creationId xmlns:a16="http://schemas.microsoft.com/office/drawing/2014/main" id="{3BEBA7F9-C7EC-7F3B-106B-D0759E5B3350}"/>
              </a:ext>
            </a:extLst>
          </p:cNvPr>
          <p:cNvSpPr/>
          <p:nvPr/>
        </p:nvSpPr>
        <p:spPr>
          <a:xfrm>
            <a:off x="2027920" y="315697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23" name="Rectangle: Rounded Corners 22">
            <a:extLst>
              <a:ext uri="{FF2B5EF4-FFF2-40B4-BE49-F238E27FC236}">
                <a16:creationId xmlns:a16="http://schemas.microsoft.com/office/drawing/2014/main" id="{9C481DD6-B162-93D9-EB8D-526B4413C2C2}"/>
              </a:ext>
            </a:extLst>
          </p:cNvPr>
          <p:cNvSpPr/>
          <p:nvPr/>
        </p:nvSpPr>
        <p:spPr>
          <a:xfrm>
            <a:off x="2027920" y="366304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8" name="Rectangle: Rounded Corners 37">
            <a:extLst>
              <a:ext uri="{FF2B5EF4-FFF2-40B4-BE49-F238E27FC236}">
                <a16:creationId xmlns:a16="http://schemas.microsoft.com/office/drawing/2014/main" id="{C1205C16-0203-D0D3-6898-C09A31B4853C}"/>
              </a:ext>
            </a:extLst>
          </p:cNvPr>
          <p:cNvSpPr/>
          <p:nvPr/>
        </p:nvSpPr>
        <p:spPr>
          <a:xfrm>
            <a:off x="2027920" y="432585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9" name="Rectangle: Rounded Corners 38">
            <a:extLst>
              <a:ext uri="{FF2B5EF4-FFF2-40B4-BE49-F238E27FC236}">
                <a16:creationId xmlns:a16="http://schemas.microsoft.com/office/drawing/2014/main" id="{FA6B3B67-A24F-05EA-8526-5C3E3AD90F61}"/>
              </a:ext>
            </a:extLst>
          </p:cNvPr>
          <p:cNvSpPr/>
          <p:nvPr/>
        </p:nvSpPr>
        <p:spPr>
          <a:xfrm>
            <a:off x="2027920" y="491795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DAA0E0C0-0947-3F9C-8DD3-9E9EA19EBA5F}"/>
              </a:ext>
            </a:extLst>
          </p:cNvPr>
          <p:cNvSpPr/>
          <p:nvPr/>
        </p:nvSpPr>
        <p:spPr>
          <a:xfrm>
            <a:off x="2027920" y="554393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3F5190C5-2B98-9248-8C2B-AE62C6F34BB0}"/>
              </a:ext>
            </a:extLst>
          </p:cNvPr>
          <p:cNvSpPr/>
          <p:nvPr/>
        </p:nvSpPr>
        <p:spPr>
          <a:xfrm>
            <a:off x="2027920" y="625638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1" name="Rectangle: Rounded Corners 50">
            <a:extLst>
              <a:ext uri="{FF2B5EF4-FFF2-40B4-BE49-F238E27FC236}">
                <a16:creationId xmlns:a16="http://schemas.microsoft.com/office/drawing/2014/main" id="{22798202-6590-B48F-CB17-841DE3C2D220}"/>
              </a:ext>
            </a:extLst>
          </p:cNvPr>
          <p:cNvSpPr/>
          <p:nvPr/>
        </p:nvSpPr>
        <p:spPr>
          <a:xfrm>
            <a:off x="2027920" y="690490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2" name="Rectangle: Rounded Corners 51">
            <a:extLst>
              <a:ext uri="{FF2B5EF4-FFF2-40B4-BE49-F238E27FC236}">
                <a16:creationId xmlns:a16="http://schemas.microsoft.com/office/drawing/2014/main" id="{8BD3BF6F-9B6C-B21E-12AC-EA0A54E8BC92}"/>
              </a:ext>
            </a:extLst>
          </p:cNvPr>
          <p:cNvSpPr/>
          <p:nvPr/>
        </p:nvSpPr>
        <p:spPr>
          <a:xfrm>
            <a:off x="2027920" y="753351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3" name="Rectangle: Rounded Corners 52">
            <a:extLst>
              <a:ext uri="{FF2B5EF4-FFF2-40B4-BE49-F238E27FC236}">
                <a16:creationId xmlns:a16="http://schemas.microsoft.com/office/drawing/2014/main" id="{220B2D4B-EC62-7307-9223-EB94283E7DAF}"/>
              </a:ext>
            </a:extLst>
          </p:cNvPr>
          <p:cNvSpPr/>
          <p:nvPr/>
        </p:nvSpPr>
        <p:spPr>
          <a:xfrm>
            <a:off x="2027920" y="812089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4" name="Rectangle: Rounded Corners 53">
            <a:extLst>
              <a:ext uri="{FF2B5EF4-FFF2-40B4-BE49-F238E27FC236}">
                <a16:creationId xmlns:a16="http://schemas.microsoft.com/office/drawing/2014/main" id="{8D11F5FE-92FF-63F8-F178-27828B560151}"/>
              </a:ext>
            </a:extLst>
          </p:cNvPr>
          <p:cNvSpPr/>
          <p:nvPr/>
        </p:nvSpPr>
        <p:spPr>
          <a:xfrm>
            <a:off x="2027920" y="2477522"/>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60" name="Isosceles Triangle 59">
            <a:extLst>
              <a:ext uri="{FF2B5EF4-FFF2-40B4-BE49-F238E27FC236}">
                <a16:creationId xmlns:a16="http://schemas.microsoft.com/office/drawing/2014/main" id="{2EDF6AC1-CAF0-622B-8B45-75FCC14A5EEC}"/>
              </a:ext>
            </a:extLst>
          </p:cNvPr>
          <p:cNvSpPr/>
          <p:nvPr/>
        </p:nvSpPr>
        <p:spPr>
          <a:xfrm flipV="1">
            <a:off x="11177870" y="217347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a:extLst>
              <a:ext uri="{FF2B5EF4-FFF2-40B4-BE49-F238E27FC236}">
                <a16:creationId xmlns:a16="http://schemas.microsoft.com/office/drawing/2014/main" id="{C5CC570D-35AD-B5B5-FF61-35D9F75FF5FF}"/>
              </a:ext>
            </a:extLst>
          </p:cNvPr>
          <p:cNvSpPr/>
          <p:nvPr/>
        </p:nvSpPr>
        <p:spPr>
          <a:xfrm flipV="1">
            <a:off x="11175446" y="278389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Isosceles Triangle 62">
            <a:extLst>
              <a:ext uri="{FF2B5EF4-FFF2-40B4-BE49-F238E27FC236}">
                <a16:creationId xmlns:a16="http://schemas.microsoft.com/office/drawing/2014/main" id="{CBFC25DA-F518-5235-D969-E290CAA1134B}"/>
              </a:ext>
            </a:extLst>
          </p:cNvPr>
          <p:cNvSpPr/>
          <p:nvPr/>
        </p:nvSpPr>
        <p:spPr>
          <a:xfrm flipV="1">
            <a:off x="11175446" y="34628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a:extLst>
              <a:ext uri="{FF2B5EF4-FFF2-40B4-BE49-F238E27FC236}">
                <a16:creationId xmlns:a16="http://schemas.microsoft.com/office/drawing/2014/main" id="{66AC52F4-4605-DBA2-D7F3-7904A5EF290D}"/>
              </a:ext>
            </a:extLst>
          </p:cNvPr>
          <p:cNvSpPr/>
          <p:nvPr/>
        </p:nvSpPr>
        <p:spPr>
          <a:xfrm flipV="1">
            <a:off x="11173022" y="407648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Isosceles Triangle 64">
            <a:extLst>
              <a:ext uri="{FF2B5EF4-FFF2-40B4-BE49-F238E27FC236}">
                <a16:creationId xmlns:a16="http://schemas.microsoft.com/office/drawing/2014/main" id="{10314F4B-3D98-F5AB-09F4-5DEAF192A514}"/>
              </a:ext>
            </a:extLst>
          </p:cNvPr>
          <p:cNvSpPr/>
          <p:nvPr/>
        </p:nvSpPr>
        <p:spPr>
          <a:xfrm flipV="1">
            <a:off x="11173022" y="468747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Isosceles Triangle 65">
            <a:extLst>
              <a:ext uri="{FF2B5EF4-FFF2-40B4-BE49-F238E27FC236}">
                <a16:creationId xmlns:a16="http://schemas.microsoft.com/office/drawing/2014/main" id="{92207ABF-2DA4-7A5F-097C-B45F1DB42669}"/>
              </a:ext>
            </a:extLst>
          </p:cNvPr>
          <p:cNvSpPr/>
          <p:nvPr/>
        </p:nvSpPr>
        <p:spPr>
          <a:xfrm flipV="1">
            <a:off x="11170598" y="533598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Isosceles Triangle 66">
            <a:extLst>
              <a:ext uri="{FF2B5EF4-FFF2-40B4-BE49-F238E27FC236}">
                <a16:creationId xmlns:a16="http://schemas.microsoft.com/office/drawing/2014/main" id="{921D83B7-A8E9-180D-D09F-A3D3C47BF8A0}"/>
              </a:ext>
            </a:extLst>
          </p:cNvPr>
          <p:cNvSpPr/>
          <p:nvPr/>
        </p:nvSpPr>
        <p:spPr>
          <a:xfrm flipV="1">
            <a:off x="11170598" y="601498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Isosceles Triangle 67">
            <a:extLst>
              <a:ext uri="{FF2B5EF4-FFF2-40B4-BE49-F238E27FC236}">
                <a16:creationId xmlns:a16="http://schemas.microsoft.com/office/drawing/2014/main" id="{EBF20E0F-C59E-EA3C-052A-ECD5A0E1EF9B}"/>
              </a:ext>
            </a:extLst>
          </p:cNvPr>
          <p:cNvSpPr/>
          <p:nvPr/>
        </p:nvSpPr>
        <p:spPr>
          <a:xfrm flipV="1">
            <a:off x="11168174" y="661905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Isosceles Triangle 68">
            <a:extLst>
              <a:ext uri="{FF2B5EF4-FFF2-40B4-BE49-F238E27FC236}">
                <a16:creationId xmlns:a16="http://schemas.microsoft.com/office/drawing/2014/main" id="{281908B4-AFF4-3C2B-DEA8-D8D93AA421A0}"/>
              </a:ext>
            </a:extLst>
          </p:cNvPr>
          <p:cNvSpPr/>
          <p:nvPr/>
        </p:nvSpPr>
        <p:spPr>
          <a:xfrm flipV="1">
            <a:off x="11170598" y="723899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Isosceles Triangle 69">
            <a:extLst>
              <a:ext uri="{FF2B5EF4-FFF2-40B4-BE49-F238E27FC236}">
                <a16:creationId xmlns:a16="http://schemas.microsoft.com/office/drawing/2014/main" id="{19C803E8-4819-762B-E800-20F456E9F9E7}"/>
              </a:ext>
            </a:extLst>
          </p:cNvPr>
          <p:cNvSpPr/>
          <p:nvPr/>
        </p:nvSpPr>
        <p:spPr>
          <a:xfrm flipV="1">
            <a:off x="11168174" y="783036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1" name="Picture 70">
            <a:extLst>
              <a:ext uri="{FF2B5EF4-FFF2-40B4-BE49-F238E27FC236}">
                <a16:creationId xmlns:a16="http://schemas.microsoft.com/office/drawing/2014/main" id="{4006C302-6FD3-04E1-58A2-F80349AA3DDC}"/>
              </a:ext>
            </a:extLst>
          </p:cNvPr>
          <p:cNvPicPr>
            <a:picLocks noChangeAspect="1"/>
          </p:cNvPicPr>
          <p:nvPr/>
        </p:nvPicPr>
        <p:blipFill>
          <a:blip r:embed="rId5"/>
          <a:stretch>
            <a:fillRect/>
          </a:stretch>
        </p:blipFill>
        <p:spPr>
          <a:xfrm>
            <a:off x="10005723" y="2272532"/>
            <a:ext cx="294594" cy="294594"/>
          </a:xfrm>
          <a:prstGeom prst="rect">
            <a:avLst/>
          </a:prstGeom>
        </p:spPr>
      </p:pic>
      <p:pic>
        <p:nvPicPr>
          <p:cNvPr id="72" name="Picture 71">
            <a:extLst>
              <a:ext uri="{FF2B5EF4-FFF2-40B4-BE49-F238E27FC236}">
                <a16:creationId xmlns:a16="http://schemas.microsoft.com/office/drawing/2014/main" id="{C7DA022A-E32F-D7AA-6009-67D253CCB98D}"/>
              </a:ext>
            </a:extLst>
          </p:cNvPr>
          <p:cNvPicPr>
            <a:picLocks noChangeAspect="1"/>
          </p:cNvPicPr>
          <p:nvPr/>
        </p:nvPicPr>
        <p:blipFill>
          <a:blip r:embed="rId5"/>
          <a:stretch>
            <a:fillRect/>
          </a:stretch>
        </p:blipFill>
        <p:spPr>
          <a:xfrm>
            <a:off x="9992269" y="2854665"/>
            <a:ext cx="294594" cy="294594"/>
          </a:xfrm>
          <a:prstGeom prst="rect">
            <a:avLst/>
          </a:prstGeom>
        </p:spPr>
      </p:pic>
      <p:pic>
        <p:nvPicPr>
          <p:cNvPr id="73" name="Picture 72">
            <a:extLst>
              <a:ext uri="{FF2B5EF4-FFF2-40B4-BE49-F238E27FC236}">
                <a16:creationId xmlns:a16="http://schemas.microsoft.com/office/drawing/2014/main" id="{A8760B53-F0DC-13D5-CE6B-B3E1F047A2F1}"/>
              </a:ext>
            </a:extLst>
          </p:cNvPr>
          <p:cNvPicPr>
            <a:picLocks noChangeAspect="1"/>
          </p:cNvPicPr>
          <p:nvPr/>
        </p:nvPicPr>
        <p:blipFill>
          <a:blip r:embed="rId5"/>
          <a:stretch>
            <a:fillRect/>
          </a:stretch>
        </p:blipFill>
        <p:spPr>
          <a:xfrm>
            <a:off x="10003868" y="3486537"/>
            <a:ext cx="294594" cy="294594"/>
          </a:xfrm>
          <a:prstGeom prst="rect">
            <a:avLst/>
          </a:prstGeom>
        </p:spPr>
      </p:pic>
      <p:pic>
        <p:nvPicPr>
          <p:cNvPr id="74" name="Picture 73">
            <a:extLst>
              <a:ext uri="{FF2B5EF4-FFF2-40B4-BE49-F238E27FC236}">
                <a16:creationId xmlns:a16="http://schemas.microsoft.com/office/drawing/2014/main" id="{F950E44A-1E8F-CFB5-D838-4CEC35736C8D}"/>
              </a:ext>
            </a:extLst>
          </p:cNvPr>
          <p:cNvPicPr>
            <a:picLocks noChangeAspect="1"/>
          </p:cNvPicPr>
          <p:nvPr/>
        </p:nvPicPr>
        <p:blipFill>
          <a:blip r:embed="rId5"/>
          <a:stretch>
            <a:fillRect/>
          </a:stretch>
        </p:blipFill>
        <p:spPr>
          <a:xfrm>
            <a:off x="10003868" y="4101663"/>
            <a:ext cx="294594" cy="294594"/>
          </a:xfrm>
          <a:prstGeom prst="rect">
            <a:avLst/>
          </a:prstGeom>
        </p:spPr>
      </p:pic>
      <p:pic>
        <p:nvPicPr>
          <p:cNvPr id="75" name="Picture 74">
            <a:extLst>
              <a:ext uri="{FF2B5EF4-FFF2-40B4-BE49-F238E27FC236}">
                <a16:creationId xmlns:a16="http://schemas.microsoft.com/office/drawing/2014/main" id="{14D4C2CF-3513-91B8-114F-310D40028555}"/>
              </a:ext>
            </a:extLst>
          </p:cNvPr>
          <p:cNvPicPr>
            <a:picLocks noChangeAspect="1"/>
          </p:cNvPicPr>
          <p:nvPr/>
        </p:nvPicPr>
        <p:blipFill>
          <a:blip r:embed="rId5"/>
          <a:stretch>
            <a:fillRect/>
          </a:stretch>
        </p:blipFill>
        <p:spPr>
          <a:xfrm>
            <a:off x="10008411" y="4772671"/>
            <a:ext cx="294594" cy="294594"/>
          </a:xfrm>
          <a:prstGeom prst="rect">
            <a:avLst/>
          </a:prstGeom>
        </p:spPr>
      </p:pic>
      <p:pic>
        <p:nvPicPr>
          <p:cNvPr id="76" name="Picture 75">
            <a:extLst>
              <a:ext uri="{FF2B5EF4-FFF2-40B4-BE49-F238E27FC236}">
                <a16:creationId xmlns:a16="http://schemas.microsoft.com/office/drawing/2014/main" id="{F879602D-4C8F-3EC3-646A-9FF06B7FEC08}"/>
              </a:ext>
            </a:extLst>
          </p:cNvPr>
          <p:cNvPicPr>
            <a:picLocks noChangeAspect="1"/>
          </p:cNvPicPr>
          <p:nvPr/>
        </p:nvPicPr>
        <p:blipFill>
          <a:blip r:embed="rId5"/>
          <a:stretch>
            <a:fillRect/>
          </a:stretch>
        </p:blipFill>
        <p:spPr>
          <a:xfrm>
            <a:off x="10005723" y="5415995"/>
            <a:ext cx="294594" cy="294594"/>
          </a:xfrm>
          <a:prstGeom prst="rect">
            <a:avLst/>
          </a:prstGeom>
        </p:spPr>
      </p:pic>
      <p:pic>
        <p:nvPicPr>
          <p:cNvPr id="77" name="Picture 76">
            <a:extLst>
              <a:ext uri="{FF2B5EF4-FFF2-40B4-BE49-F238E27FC236}">
                <a16:creationId xmlns:a16="http://schemas.microsoft.com/office/drawing/2014/main" id="{8DEE265C-9D9B-3281-4A47-560E68F5017A}"/>
              </a:ext>
            </a:extLst>
          </p:cNvPr>
          <p:cNvPicPr>
            <a:picLocks noChangeAspect="1"/>
          </p:cNvPicPr>
          <p:nvPr/>
        </p:nvPicPr>
        <p:blipFill>
          <a:blip r:embed="rId5"/>
          <a:stretch>
            <a:fillRect/>
          </a:stretch>
        </p:blipFill>
        <p:spPr>
          <a:xfrm>
            <a:off x="10008411" y="6036217"/>
            <a:ext cx="294594" cy="294594"/>
          </a:xfrm>
          <a:prstGeom prst="rect">
            <a:avLst/>
          </a:prstGeom>
        </p:spPr>
      </p:pic>
      <p:pic>
        <p:nvPicPr>
          <p:cNvPr id="78" name="Picture 77">
            <a:extLst>
              <a:ext uri="{FF2B5EF4-FFF2-40B4-BE49-F238E27FC236}">
                <a16:creationId xmlns:a16="http://schemas.microsoft.com/office/drawing/2014/main" id="{D0BE3D04-5049-5BDB-7979-50E251819BE2}"/>
              </a:ext>
            </a:extLst>
          </p:cNvPr>
          <p:cNvPicPr>
            <a:picLocks noChangeAspect="1"/>
          </p:cNvPicPr>
          <p:nvPr/>
        </p:nvPicPr>
        <p:blipFill>
          <a:blip r:embed="rId5"/>
          <a:stretch>
            <a:fillRect/>
          </a:stretch>
        </p:blipFill>
        <p:spPr>
          <a:xfrm>
            <a:off x="10013393" y="6685737"/>
            <a:ext cx="294594" cy="294594"/>
          </a:xfrm>
          <a:prstGeom prst="rect">
            <a:avLst/>
          </a:prstGeom>
        </p:spPr>
      </p:pic>
      <p:pic>
        <p:nvPicPr>
          <p:cNvPr id="79" name="Picture 78">
            <a:extLst>
              <a:ext uri="{FF2B5EF4-FFF2-40B4-BE49-F238E27FC236}">
                <a16:creationId xmlns:a16="http://schemas.microsoft.com/office/drawing/2014/main" id="{A50FC597-A417-B17F-C02C-C50390C8A1F4}"/>
              </a:ext>
            </a:extLst>
          </p:cNvPr>
          <p:cNvPicPr>
            <a:picLocks noChangeAspect="1"/>
          </p:cNvPicPr>
          <p:nvPr/>
        </p:nvPicPr>
        <p:blipFill>
          <a:blip r:embed="rId5"/>
          <a:stretch>
            <a:fillRect/>
          </a:stretch>
        </p:blipFill>
        <p:spPr>
          <a:xfrm>
            <a:off x="10003868" y="7343597"/>
            <a:ext cx="294594" cy="294594"/>
          </a:xfrm>
          <a:prstGeom prst="rect">
            <a:avLst/>
          </a:prstGeom>
        </p:spPr>
      </p:pic>
      <p:pic>
        <p:nvPicPr>
          <p:cNvPr id="80" name="Picture 79">
            <a:extLst>
              <a:ext uri="{FF2B5EF4-FFF2-40B4-BE49-F238E27FC236}">
                <a16:creationId xmlns:a16="http://schemas.microsoft.com/office/drawing/2014/main" id="{42B97CCF-8972-8B43-F381-9185C37761A3}"/>
              </a:ext>
            </a:extLst>
          </p:cNvPr>
          <p:cNvPicPr>
            <a:picLocks noChangeAspect="1"/>
          </p:cNvPicPr>
          <p:nvPr/>
        </p:nvPicPr>
        <p:blipFill>
          <a:blip r:embed="rId5"/>
          <a:stretch>
            <a:fillRect/>
          </a:stretch>
        </p:blipFill>
        <p:spPr>
          <a:xfrm>
            <a:off x="10006556" y="7944769"/>
            <a:ext cx="294594" cy="294594"/>
          </a:xfrm>
          <a:prstGeom prst="rect">
            <a:avLst/>
          </a:prstGeom>
        </p:spPr>
      </p:pic>
      <p:sp>
        <p:nvSpPr>
          <p:cNvPr id="82" name="Rectangle 81">
            <a:extLst>
              <a:ext uri="{FF2B5EF4-FFF2-40B4-BE49-F238E27FC236}">
                <a16:creationId xmlns:a16="http://schemas.microsoft.com/office/drawing/2014/main" id="{B3FD7AFB-4154-31BD-EF6F-8117485131CB}"/>
              </a:ext>
            </a:extLst>
          </p:cNvPr>
          <p:cNvSpPr/>
          <p:nvPr/>
        </p:nvSpPr>
        <p:spPr>
          <a:xfrm>
            <a:off x="1814286" y="285142"/>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F8F7C3D8-F4BF-885D-5914-774D6B186214}"/>
              </a:ext>
            </a:extLst>
          </p:cNvPr>
          <p:cNvSpPr txBox="1"/>
          <p:nvPr/>
        </p:nvSpPr>
        <p:spPr>
          <a:xfrm>
            <a:off x="1737359" y="247413"/>
            <a:ext cx="5568414" cy="461665"/>
          </a:xfrm>
          <a:prstGeom prst="rect">
            <a:avLst/>
          </a:prstGeom>
          <a:noFill/>
        </p:spPr>
        <p:txBody>
          <a:bodyPr wrap="square" rtlCol="0">
            <a:spAutoFit/>
          </a:bodyPr>
          <a:lstStyle/>
          <a:p>
            <a:r>
              <a:rPr lang="en-US" sz="1200" b="1" dirty="0">
                <a:latin typeface="Arial Narrow" panose="020B0606020202030204" pitchFamily="34" charset="0"/>
              </a:rPr>
              <a:t>Statement of "</a:t>
            </a:r>
            <a:r>
              <a:rPr lang="en-US" sz="1200" b="1" dirty="0">
                <a:solidFill>
                  <a:srgbClr val="C00000"/>
                </a:solidFill>
                <a:latin typeface="Arial Narrow" panose="020B0606020202030204" pitchFamily="34" charset="0"/>
              </a:rPr>
              <a:t>tax</a:t>
            </a:r>
            <a:r>
              <a:rPr lang="en-US" sz="1200" b="1" dirty="0">
                <a:latin typeface="Arial Narrow" panose="020B0606020202030204" pitchFamily="34" charset="0"/>
              </a:rPr>
              <a:t>" invoices issued by the service provider and uploaded to the platform</a:t>
            </a:r>
          </a:p>
          <a:p>
            <a:r>
              <a:rPr lang="ar-SA" sz="1200" b="1" dirty="0">
                <a:latin typeface="Cairo" panose="00000500000000000000" pitchFamily="2" charset="-78"/>
                <a:cs typeface="Cairo" panose="00000500000000000000" pitchFamily="2" charset="-78"/>
              </a:rPr>
              <a:t>بيان الفواتير "</a:t>
            </a:r>
            <a:r>
              <a:rPr lang="ar-SA" sz="1200" b="1" dirty="0">
                <a:solidFill>
                  <a:srgbClr val="C00000"/>
                </a:solidFill>
                <a:latin typeface="Cairo" panose="00000500000000000000" pitchFamily="2" charset="-78"/>
                <a:cs typeface="Cairo" panose="00000500000000000000" pitchFamily="2" charset="-78"/>
              </a:rPr>
              <a:t>الضريبية</a:t>
            </a:r>
            <a:r>
              <a:rPr lang="ar-SA" sz="1200" b="1" dirty="0">
                <a:latin typeface="Cairo" panose="00000500000000000000" pitchFamily="2" charset="-78"/>
                <a:cs typeface="Cairo" panose="00000500000000000000" pitchFamily="2" charset="-78"/>
              </a:rPr>
              <a:t>" المصدرة من مقدم الخدمة المرفوعة على المنصة</a:t>
            </a:r>
            <a:endParaRPr lang="en-PH" sz="1200" b="1" dirty="0">
              <a:latin typeface="Cairo" panose="00000500000000000000" pitchFamily="2" charset="-78"/>
              <a:cs typeface="Cairo" panose="00000500000000000000" pitchFamily="2" charset="-78"/>
            </a:endParaRPr>
          </a:p>
        </p:txBody>
      </p:sp>
      <p:sp>
        <p:nvSpPr>
          <p:cNvPr id="85" name="Rectangle: Rounded Corners 84">
            <a:extLst>
              <a:ext uri="{FF2B5EF4-FFF2-40B4-BE49-F238E27FC236}">
                <a16:creationId xmlns:a16="http://schemas.microsoft.com/office/drawing/2014/main" id="{8E676D0B-7265-EA91-E8FA-3B557F3B7612}"/>
              </a:ext>
            </a:extLst>
          </p:cNvPr>
          <p:cNvSpPr/>
          <p:nvPr/>
        </p:nvSpPr>
        <p:spPr>
          <a:xfrm>
            <a:off x="10527257" y="2412871"/>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59D452C9-2BA3-D0D8-375A-79E0B0A9FCFA}"/>
              </a:ext>
            </a:extLst>
          </p:cNvPr>
          <p:cNvSpPr/>
          <p:nvPr/>
        </p:nvSpPr>
        <p:spPr>
          <a:xfrm>
            <a:off x="10546314" y="2987058"/>
            <a:ext cx="447875" cy="108869"/>
          </a:xfrm>
          <a:prstGeom prst="roundRect">
            <a:avLst/>
          </a:prstGeom>
          <a:solidFill>
            <a:schemeClr val="bg1"/>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2">
                    <a:lumMod val="50000"/>
                  </a:schemeClr>
                </a:solidFill>
                <a:latin typeface="Arial Narrow" panose="020B0606020202030204" pitchFamily="34" charset="0"/>
              </a:rPr>
              <a:t>Waiting</a:t>
            </a:r>
            <a:endParaRPr lang="en-PH" sz="571" b="1" dirty="0">
              <a:solidFill>
                <a:schemeClr val="bg2">
                  <a:lumMod val="50000"/>
                </a:schemeClr>
              </a:solidFill>
              <a:latin typeface="Arial Narrow" panose="020B0606020202030204" pitchFamily="34" charset="0"/>
            </a:endParaRPr>
          </a:p>
        </p:txBody>
      </p:sp>
      <p:sp>
        <p:nvSpPr>
          <p:cNvPr id="87" name="Rectangle: Rounded Corners 86">
            <a:extLst>
              <a:ext uri="{FF2B5EF4-FFF2-40B4-BE49-F238E27FC236}">
                <a16:creationId xmlns:a16="http://schemas.microsoft.com/office/drawing/2014/main" id="{7B92EA6C-91ED-4FD9-BD94-5F203334EDE3}"/>
              </a:ext>
            </a:extLst>
          </p:cNvPr>
          <p:cNvSpPr/>
          <p:nvPr/>
        </p:nvSpPr>
        <p:spPr>
          <a:xfrm>
            <a:off x="10527257" y="360734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88" name="Rectangle: Rounded Corners 87">
            <a:extLst>
              <a:ext uri="{FF2B5EF4-FFF2-40B4-BE49-F238E27FC236}">
                <a16:creationId xmlns:a16="http://schemas.microsoft.com/office/drawing/2014/main" id="{B9F3BBDE-23E4-F971-46C7-83C09593DF45}"/>
              </a:ext>
            </a:extLst>
          </p:cNvPr>
          <p:cNvSpPr/>
          <p:nvPr/>
        </p:nvSpPr>
        <p:spPr>
          <a:xfrm>
            <a:off x="10527257" y="418182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89" name="Rectangle: Rounded Corners 88">
            <a:extLst>
              <a:ext uri="{FF2B5EF4-FFF2-40B4-BE49-F238E27FC236}">
                <a16:creationId xmlns:a16="http://schemas.microsoft.com/office/drawing/2014/main" id="{743B572A-5AA8-EACE-EE35-F0E01D28F199}"/>
              </a:ext>
            </a:extLst>
          </p:cNvPr>
          <p:cNvSpPr/>
          <p:nvPr/>
        </p:nvSpPr>
        <p:spPr>
          <a:xfrm>
            <a:off x="10527257" y="4861448"/>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0" name="Rectangle: Rounded Corners 89">
            <a:extLst>
              <a:ext uri="{FF2B5EF4-FFF2-40B4-BE49-F238E27FC236}">
                <a16:creationId xmlns:a16="http://schemas.microsoft.com/office/drawing/2014/main" id="{D0F3ADBF-BF7C-2C95-8496-136BF5FBEE3A}"/>
              </a:ext>
            </a:extLst>
          </p:cNvPr>
          <p:cNvSpPr/>
          <p:nvPr/>
        </p:nvSpPr>
        <p:spPr>
          <a:xfrm>
            <a:off x="10527257" y="548990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1" name="Rectangle: Rounded Corners 90">
            <a:extLst>
              <a:ext uri="{FF2B5EF4-FFF2-40B4-BE49-F238E27FC236}">
                <a16:creationId xmlns:a16="http://schemas.microsoft.com/office/drawing/2014/main" id="{8F1CB50A-FB8A-6203-A493-2713B0708D5E}"/>
              </a:ext>
            </a:extLst>
          </p:cNvPr>
          <p:cNvSpPr/>
          <p:nvPr/>
        </p:nvSpPr>
        <p:spPr>
          <a:xfrm>
            <a:off x="10527257" y="615543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2" name="Rectangle: Rounded Corners 91">
            <a:extLst>
              <a:ext uri="{FF2B5EF4-FFF2-40B4-BE49-F238E27FC236}">
                <a16:creationId xmlns:a16="http://schemas.microsoft.com/office/drawing/2014/main" id="{FD9E7C97-B880-110D-3953-DFEF9BA8BD7D}"/>
              </a:ext>
            </a:extLst>
          </p:cNvPr>
          <p:cNvSpPr/>
          <p:nvPr/>
        </p:nvSpPr>
        <p:spPr>
          <a:xfrm>
            <a:off x="10527257" y="6739441"/>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3" name="Rectangle: Rounded Corners 92">
            <a:extLst>
              <a:ext uri="{FF2B5EF4-FFF2-40B4-BE49-F238E27FC236}">
                <a16:creationId xmlns:a16="http://schemas.microsoft.com/office/drawing/2014/main" id="{273F69CD-7421-007F-6453-4F5F8A3150B5}"/>
              </a:ext>
            </a:extLst>
          </p:cNvPr>
          <p:cNvSpPr/>
          <p:nvPr/>
        </p:nvSpPr>
        <p:spPr>
          <a:xfrm>
            <a:off x="10527257" y="740001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4" name="Rectangle: Rounded Corners 93">
            <a:extLst>
              <a:ext uri="{FF2B5EF4-FFF2-40B4-BE49-F238E27FC236}">
                <a16:creationId xmlns:a16="http://schemas.microsoft.com/office/drawing/2014/main" id="{F0D59BC9-DA10-5DDA-72BD-B466EFFDB3EA}"/>
              </a:ext>
            </a:extLst>
          </p:cNvPr>
          <p:cNvSpPr/>
          <p:nvPr/>
        </p:nvSpPr>
        <p:spPr>
          <a:xfrm>
            <a:off x="10527257" y="801894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2" name="Callout: Line with Border and Accent Bar 1">
            <a:extLst>
              <a:ext uri="{FF2B5EF4-FFF2-40B4-BE49-F238E27FC236}">
                <a16:creationId xmlns:a16="http://schemas.microsoft.com/office/drawing/2014/main" id="{E202F611-6CEE-AE9E-4571-35638E6D99F6}"/>
              </a:ext>
            </a:extLst>
          </p:cNvPr>
          <p:cNvSpPr/>
          <p:nvPr/>
        </p:nvSpPr>
        <p:spPr>
          <a:xfrm>
            <a:off x="7305772" y="221282"/>
            <a:ext cx="2139885" cy="649937"/>
          </a:xfrm>
          <a:prstGeom prst="accentBorderCallout1">
            <a:avLst>
              <a:gd name="adj1" fmla="val 18750"/>
              <a:gd name="adj2" fmla="val -8333"/>
              <a:gd name="adj3" fmla="val 274405"/>
              <a:gd name="adj4" fmla="val 2444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pic>
        <p:nvPicPr>
          <p:cNvPr id="58" name="Picture 57">
            <a:extLst>
              <a:ext uri="{FF2B5EF4-FFF2-40B4-BE49-F238E27FC236}">
                <a16:creationId xmlns:a16="http://schemas.microsoft.com/office/drawing/2014/main" id="{375386FE-E2CA-D51C-EF9C-4531006CBBFB}"/>
              </a:ext>
            </a:extLst>
          </p:cNvPr>
          <p:cNvPicPr>
            <a:picLocks noChangeAspect="1"/>
          </p:cNvPicPr>
          <p:nvPr/>
        </p:nvPicPr>
        <p:blipFill>
          <a:blip r:embed="rId6"/>
          <a:stretch>
            <a:fillRect/>
          </a:stretch>
        </p:blipFill>
        <p:spPr>
          <a:xfrm>
            <a:off x="1918882" y="6724847"/>
            <a:ext cx="9751502" cy="158503"/>
          </a:xfrm>
          <a:prstGeom prst="rect">
            <a:avLst/>
          </a:prstGeom>
        </p:spPr>
      </p:pic>
      <p:pic>
        <p:nvPicPr>
          <p:cNvPr id="81" name="Picture 80">
            <a:extLst>
              <a:ext uri="{FF2B5EF4-FFF2-40B4-BE49-F238E27FC236}">
                <a16:creationId xmlns:a16="http://schemas.microsoft.com/office/drawing/2014/main" id="{438A7E4C-D865-C3ED-19DC-17DBCD19A386}"/>
              </a:ext>
            </a:extLst>
          </p:cNvPr>
          <p:cNvPicPr>
            <a:picLocks noChangeAspect="1"/>
          </p:cNvPicPr>
          <p:nvPr/>
        </p:nvPicPr>
        <p:blipFill>
          <a:blip r:embed="rId7"/>
          <a:stretch>
            <a:fillRect/>
          </a:stretch>
        </p:blipFill>
        <p:spPr>
          <a:xfrm>
            <a:off x="-1503802" y="3948677"/>
            <a:ext cx="3256083" cy="2431652"/>
          </a:xfrm>
          <a:prstGeom prst="rect">
            <a:avLst/>
          </a:prstGeom>
        </p:spPr>
      </p:pic>
      <p:sp>
        <p:nvSpPr>
          <p:cNvPr id="84" name="Rectangle: Rounded Corners 83">
            <a:extLst>
              <a:ext uri="{FF2B5EF4-FFF2-40B4-BE49-F238E27FC236}">
                <a16:creationId xmlns:a16="http://schemas.microsoft.com/office/drawing/2014/main" id="{3FB5C0A1-E781-4905-A552-064B0758F231}"/>
              </a:ext>
            </a:extLst>
          </p:cNvPr>
          <p:cNvSpPr/>
          <p:nvPr/>
        </p:nvSpPr>
        <p:spPr>
          <a:xfrm>
            <a:off x="86603" y="397171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13" name="Rectangle: Rounded Corners 112">
            <a:extLst>
              <a:ext uri="{FF2B5EF4-FFF2-40B4-BE49-F238E27FC236}">
                <a16:creationId xmlns:a16="http://schemas.microsoft.com/office/drawing/2014/main" id="{366BBA3D-6AD3-1A7F-9B7B-62D2E5B23D1A}"/>
              </a:ext>
            </a:extLst>
          </p:cNvPr>
          <p:cNvSpPr/>
          <p:nvPr/>
        </p:nvSpPr>
        <p:spPr>
          <a:xfrm>
            <a:off x="166484" y="396854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14" name="Rectangle: Rounded Corners 113">
            <a:extLst>
              <a:ext uri="{FF2B5EF4-FFF2-40B4-BE49-F238E27FC236}">
                <a16:creationId xmlns:a16="http://schemas.microsoft.com/office/drawing/2014/main" id="{666545C6-0DCD-2B6F-322A-3A77819EFDD2}"/>
              </a:ext>
            </a:extLst>
          </p:cNvPr>
          <p:cNvSpPr/>
          <p:nvPr/>
        </p:nvSpPr>
        <p:spPr>
          <a:xfrm>
            <a:off x="233371" y="401707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115" name="Picture 114">
            <a:extLst>
              <a:ext uri="{FF2B5EF4-FFF2-40B4-BE49-F238E27FC236}">
                <a16:creationId xmlns:a16="http://schemas.microsoft.com/office/drawing/2014/main" id="{FE8C8CAA-98D7-A33A-77E5-F0D60328366C}"/>
              </a:ext>
            </a:extLst>
          </p:cNvPr>
          <p:cNvPicPr>
            <a:picLocks noChangeAspect="1"/>
          </p:cNvPicPr>
          <p:nvPr/>
        </p:nvPicPr>
        <p:blipFill>
          <a:blip r:embed="rId8"/>
          <a:srcRect l="45751" t="26139" r="11935" b="33719"/>
          <a:stretch>
            <a:fillRect/>
          </a:stretch>
        </p:blipFill>
        <p:spPr>
          <a:xfrm rot="5400000">
            <a:off x="1452662" y="4057906"/>
            <a:ext cx="58971" cy="97529"/>
          </a:xfrm>
          <a:prstGeom prst="rect">
            <a:avLst/>
          </a:prstGeom>
        </p:spPr>
      </p:pic>
      <p:sp>
        <p:nvSpPr>
          <p:cNvPr id="116" name="Rectangle 115">
            <a:extLst>
              <a:ext uri="{FF2B5EF4-FFF2-40B4-BE49-F238E27FC236}">
                <a16:creationId xmlns:a16="http://schemas.microsoft.com/office/drawing/2014/main" id="{F442859F-7620-D8FC-5F9E-1D9302EC4950}"/>
              </a:ext>
            </a:extLst>
          </p:cNvPr>
          <p:cNvSpPr/>
          <p:nvPr/>
        </p:nvSpPr>
        <p:spPr>
          <a:xfrm>
            <a:off x="277161" y="409405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1570EF"/>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117" name="Rectangle: Rounded Corners 116">
            <a:extLst>
              <a:ext uri="{FF2B5EF4-FFF2-40B4-BE49-F238E27FC236}">
                <a16:creationId xmlns:a16="http://schemas.microsoft.com/office/drawing/2014/main" id="{19B3DF67-CFB4-C45B-1D58-913710CA5B99}"/>
              </a:ext>
            </a:extLst>
          </p:cNvPr>
          <p:cNvSpPr/>
          <p:nvPr/>
        </p:nvSpPr>
        <p:spPr>
          <a:xfrm>
            <a:off x="233372" y="4499430"/>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118" name="Picture 117">
            <a:extLst>
              <a:ext uri="{FF2B5EF4-FFF2-40B4-BE49-F238E27FC236}">
                <a16:creationId xmlns:a16="http://schemas.microsoft.com/office/drawing/2014/main" id="{F9B99EA8-5699-B7AC-CBCC-63A231A3279B}"/>
              </a:ext>
            </a:extLst>
          </p:cNvPr>
          <p:cNvPicPr>
            <a:picLocks noChangeAspect="1"/>
          </p:cNvPicPr>
          <p:nvPr/>
        </p:nvPicPr>
        <p:blipFill>
          <a:blip r:embed="rId8"/>
          <a:srcRect l="45751" t="26139" r="11935" b="33719"/>
          <a:stretch>
            <a:fillRect/>
          </a:stretch>
        </p:blipFill>
        <p:spPr>
          <a:xfrm rot="5400000">
            <a:off x="1452663" y="4540265"/>
            <a:ext cx="58971" cy="97529"/>
          </a:xfrm>
          <a:prstGeom prst="rect">
            <a:avLst/>
          </a:prstGeom>
        </p:spPr>
      </p:pic>
      <p:sp>
        <p:nvSpPr>
          <p:cNvPr id="119" name="Rectangle: Rounded Corners 118">
            <a:extLst>
              <a:ext uri="{FF2B5EF4-FFF2-40B4-BE49-F238E27FC236}">
                <a16:creationId xmlns:a16="http://schemas.microsoft.com/office/drawing/2014/main" id="{E811C3E7-BC3C-50A2-8445-70C876248E1A}"/>
              </a:ext>
            </a:extLst>
          </p:cNvPr>
          <p:cNvSpPr/>
          <p:nvPr/>
        </p:nvSpPr>
        <p:spPr>
          <a:xfrm>
            <a:off x="251155" y="495812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120" name="Picture 119">
            <a:extLst>
              <a:ext uri="{FF2B5EF4-FFF2-40B4-BE49-F238E27FC236}">
                <a16:creationId xmlns:a16="http://schemas.microsoft.com/office/drawing/2014/main" id="{0971635A-AEEF-23B9-83C6-677B2717E25E}"/>
              </a:ext>
            </a:extLst>
          </p:cNvPr>
          <p:cNvPicPr>
            <a:picLocks noChangeAspect="1"/>
          </p:cNvPicPr>
          <p:nvPr/>
        </p:nvPicPr>
        <p:blipFill>
          <a:blip r:embed="rId8"/>
          <a:srcRect l="45751" t="26139" r="11935" b="33719"/>
          <a:stretch>
            <a:fillRect/>
          </a:stretch>
        </p:blipFill>
        <p:spPr>
          <a:xfrm rot="5400000">
            <a:off x="1470446" y="4998963"/>
            <a:ext cx="58971" cy="97529"/>
          </a:xfrm>
          <a:prstGeom prst="rect">
            <a:avLst/>
          </a:prstGeom>
        </p:spPr>
      </p:pic>
      <p:sp>
        <p:nvSpPr>
          <p:cNvPr id="121" name="Rectangle 120">
            <a:extLst>
              <a:ext uri="{FF2B5EF4-FFF2-40B4-BE49-F238E27FC236}">
                <a16:creationId xmlns:a16="http://schemas.microsoft.com/office/drawing/2014/main" id="{6E96F249-DDF4-C8F0-A1A1-CBB33F592FD6}"/>
              </a:ext>
            </a:extLst>
          </p:cNvPr>
          <p:cNvSpPr/>
          <p:nvPr/>
        </p:nvSpPr>
        <p:spPr>
          <a:xfrm>
            <a:off x="294945" y="503511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22" name="Rectangle: Rounded Corners 121">
            <a:extLst>
              <a:ext uri="{FF2B5EF4-FFF2-40B4-BE49-F238E27FC236}">
                <a16:creationId xmlns:a16="http://schemas.microsoft.com/office/drawing/2014/main" id="{C2A306A9-424C-7A2A-EBFC-DF2E94FEA451}"/>
              </a:ext>
            </a:extLst>
          </p:cNvPr>
          <p:cNvSpPr/>
          <p:nvPr/>
        </p:nvSpPr>
        <p:spPr>
          <a:xfrm>
            <a:off x="251155" y="558921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23" name="Picture 122">
            <a:extLst>
              <a:ext uri="{FF2B5EF4-FFF2-40B4-BE49-F238E27FC236}">
                <a16:creationId xmlns:a16="http://schemas.microsoft.com/office/drawing/2014/main" id="{3C359B58-F932-A59C-F4C4-19192E75CA79}"/>
              </a:ext>
            </a:extLst>
          </p:cNvPr>
          <p:cNvPicPr>
            <a:picLocks noChangeAspect="1"/>
          </p:cNvPicPr>
          <p:nvPr/>
        </p:nvPicPr>
        <p:blipFill>
          <a:blip r:embed="rId8"/>
          <a:srcRect l="45751" t="26139" r="11935" b="33719"/>
          <a:stretch>
            <a:fillRect/>
          </a:stretch>
        </p:blipFill>
        <p:spPr>
          <a:xfrm rot="5400000">
            <a:off x="1470446" y="5630049"/>
            <a:ext cx="58971" cy="97529"/>
          </a:xfrm>
          <a:prstGeom prst="rect">
            <a:avLst/>
          </a:prstGeom>
        </p:spPr>
      </p:pic>
      <p:sp>
        <p:nvSpPr>
          <p:cNvPr id="124" name="Rectangle 123">
            <a:extLst>
              <a:ext uri="{FF2B5EF4-FFF2-40B4-BE49-F238E27FC236}">
                <a16:creationId xmlns:a16="http://schemas.microsoft.com/office/drawing/2014/main" id="{97734FA4-62DC-74E7-6530-D12BA31260FD}"/>
              </a:ext>
            </a:extLst>
          </p:cNvPr>
          <p:cNvSpPr/>
          <p:nvPr/>
        </p:nvSpPr>
        <p:spPr>
          <a:xfrm>
            <a:off x="295848" y="569030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125" name="Rectangle: Rounded Corners 124">
            <a:extLst>
              <a:ext uri="{FF2B5EF4-FFF2-40B4-BE49-F238E27FC236}">
                <a16:creationId xmlns:a16="http://schemas.microsoft.com/office/drawing/2014/main" id="{187F080B-3D80-83B2-A1EC-3D14E19DA0B6}"/>
              </a:ext>
            </a:extLst>
          </p:cNvPr>
          <p:cNvSpPr/>
          <p:nvPr/>
        </p:nvSpPr>
        <p:spPr>
          <a:xfrm>
            <a:off x="251155" y="674251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26" name="Rectangle: Rounded Corners 125">
            <a:extLst>
              <a:ext uri="{FF2B5EF4-FFF2-40B4-BE49-F238E27FC236}">
                <a16:creationId xmlns:a16="http://schemas.microsoft.com/office/drawing/2014/main" id="{EB3C1209-643E-A088-8AB2-C3724ECCD443}"/>
              </a:ext>
            </a:extLst>
          </p:cNvPr>
          <p:cNvSpPr/>
          <p:nvPr/>
        </p:nvSpPr>
        <p:spPr>
          <a:xfrm>
            <a:off x="-1568355" y="397918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27" name="Rectangle: Rounded Corners 126">
            <a:extLst>
              <a:ext uri="{FF2B5EF4-FFF2-40B4-BE49-F238E27FC236}">
                <a16:creationId xmlns:a16="http://schemas.microsoft.com/office/drawing/2014/main" id="{58D57C96-AEFE-CA3F-1B94-B7E2A575AA77}"/>
              </a:ext>
            </a:extLst>
          </p:cNvPr>
          <p:cNvSpPr/>
          <p:nvPr/>
        </p:nvSpPr>
        <p:spPr>
          <a:xfrm>
            <a:off x="-1501468" y="402771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29" name="Picture 128">
            <a:extLst>
              <a:ext uri="{FF2B5EF4-FFF2-40B4-BE49-F238E27FC236}">
                <a16:creationId xmlns:a16="http://schemas.microsoft.com/office/drawing/2014/main" id="{18AAB61D-FA52-6DA8-7126-A595475EB739}"/>
              </a:ext>
            </a:extLst>
          </p:cNvPr>
          <p:cNvPicPr>
            <a:picLocks noChangeAspect="1"/>
          </p:cNvPicPr>
          <p:nvPr/>
        </p:nvPicPr>
        <p:blipFill>
          <a:blip r:embed="rId8"/>
          <a:srcRect l="45751" t="26139" r="11935" b="33719"/>
          <a:stretch>
            <a:fillRect/>
          </a:stretch>
        </p:blipFill>
        <p:spPr>
          <a:xfrm rot="5400000">
            <a:off x="-282177" y="4068550"/>
            <a:ext cx="58971" cy="97529"/>
          </a:xfrm>
          <a:prstGeom prst="rect">
            <a:avLst/>
          </a:prstGeom>
        </p:spPr>
      </p:pic>
      <p:sp>
        <p:nvSpPr>
          <p:cNvPr id="130" name="Rectangle 129">
            <a:extLst>
              <a:ext uri="{FF2B5EF4-FFF2-40B4-BE49-F238E27FC236}">
                <a16:creationId xmlns:a16="http://schemas.microsoft.com/office/drawing/2014/main" id="{A8D1669F-FE0E-AE99-56FC-33DDF6DD9EF5}"/>
              </a:ext>
            </a:extLst>
          </p:cNvPr>
          <p:cNvSpPr/>
          <p:nvPr/>
        </p:nvSpPr>
        <p:spPr>
          <a:xfrm>
            <a:off x="-1471967" y="410469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31" name="Rectangle: Rounded Corners 130">
            <a:extLst>
              <a:ext uri="{FF2B5EF4-FFF2-40B4-BE49-F238E27FC236}">
                <a16:creationId xmlns:a16="http://schemas.microsoft.com/office/drawing/2014/main" id="{8067903F-235C-12C6-AC42-FC8BB001FAC2}"/>
              </a:ext>
            </a:extLst>
          </p:cNvPr>
          <p:cNvSpPr/>
          <p:nvPr/>
        </p:nvSpPr>
        <p:spPr>
          <a:xfrm>
            <a:off x="-1501467" y="4510074"/>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32" name="Picture 131">
            <a:extLst>
              <a:ext uri="{FF2B5EF4-FFF2-40B4-BE49-F238E27FC236}">
                <a16:creationId xmlns:a16="http://schemas.microsoft.com/office/drawing/2014/main" id="{B97E779E-D507-C57B-8A4A-DC2190AD8147}"/>
              </a:ext>
            </a:extLst>
          </p:cNvPr>
          <p:cNvPicPr>
            <a:picLocks noChangeAspect="1"/>
          </p:cNvPicPr>
          <p:nvPr/>
        </p:nvPicPr>
        <p:blipFill>
          <a:blip r:embed="rId8"/>
          <a:srcRect l="45751" t="26139" r="11935" b="33719"/>
          <a:stretch>
            <a:fillRect/>
          </a:stretch>
        </p:blipFill>
        <p:spPr>
          <a:xfrm rot="5400000">
            <a:off x="-282176" y="4550909"/>
            <a:ext cx="58971" cy="97529"/>
          </a:xfrm>
          <a:prstGeom prst="rect">
            <a:avLst/>
          </a:prstGeom>
        </p:spPr>
      </p:pic>
      <p:sp>
        <p:nvSpPr>
          <p:cNvPr id="133" name="Rectangle: Rounded Corners 132">
            <a:extLst>
              <a:ext uri="{FF2B5EF4-FFF2-40B4-BE49-F238E27FC236}">
                <a16:creationId xmlns:a16="http://schemas.microsoft.com/office/drawing/2014/main" id="{8B17CDAC-74FD-A0FB-AAAE-A73CD00A81AC}"/>
              </a:ext>
            </a:extLst>
          </p:cNvPr>
          <p:cNvSpPr/>
          <p:nvPr/>
        </p:nvSpPr>
        <p:spPr>
          <a:xfrm>
            <a:off x="-1483684" y="496877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34" name="Picture 133">
            <a:extLst>
              <a:ext uri="{FF2B5EF4-FFF2-40B4-BE49-F238E27FC236}">
                <a16:creationId xmlns:a16="http://schemas.microsoft.com/office/drawing/2014/main" id="{F1229B80-7162-596D-43A9-A467BBFF24EA}"/>
              </a:ext>
            </a:extLst>
          </p:cNvPr>
          <p:cNvPicPr>
            <a:picLocks noChangeAspect="1"/>
          </p:cNvPicPr>
          <p:nvPr/>
        </p:nvPicPr>
        <p:blipFill>
          <a:blip r:embed="rId8"/>
          <a:srcRect l="45751" t="26139" r="11935" b="33719"/>
          <a:stretch>
            <a:fillRect/>
          </a:stretch>
        </p:blipFill>
        <p:spPr>
          <a:xfrm rot="5400000">
            <a:off x="-264393" y="5009607"/>
            <a:ext cx="58971" cy="97529"/>
          </a:xfrm>
          <a:prstGeom prst="rect">
            <a:avLst/>
          </a:prstGeom>
        </p:spPr>
      </p:pic>
      <p:sp>
        <p:nvSpPr>
          <p:cNvPr id="135" name="Rectangle 134">
            <a:extLst>
              <a:ext uri="{FF2B5EF4-FFF2-40B4-BE49-F238E27FC236}">
                <a16:creationId xmlns:a16="http://schemas.microsoft.com/office/drawing/2014/main" id="{E0DA8E82-DE77-A012-35BF-1D717C586122}"/>
              </a:ext>
            </a:extLst>
          </p:cNvPr>
          <p:cNvSpPr/>
          <p:nvPr/>
        </p:nvSpPr>
        <p:spPr>
          <a:xfrm>
            <a:off x="-1439894" y="506480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36" name="Rectangle: Rounded Corners 135">
            <a:extLst>
              <a:ext uri="{FF2B5EF4-FFF2-40B4-BE49-F238E27FC236}">
                <a16:creationId xmlns:a16="http://schemas.microsoft.com/office/drawing/2014/main" id="{877E368F-608F-0FCA-C27A-896670C929B0}"/>
              </a:ext>
            </a:extLst>
          </p:cNvPr>
          <p:cNvSpPr/>
          <p:nvPr/>
        </p:nvSpPr>
        <p:spPr>
          <a:xfrm>
            <a:off x="-1483684" y="559985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37" name="Picture 136">
            <a:extLst>
              <a:ext uri="{FF2B5EF4-FFF2-40B4-BE49-F238E27FC236}">
                <a16:creationId xmlns:a16="http://schemas.microsoft.com/office/drawing/2014/main" id="{C700E54C-84BA-50EF-F7D2-CB2E2C266AD7}"/>
              </a:ext>
            </a:extLst>
          </p:cNvPr>
          <p:cNvPicPr>
            <a:picLocks noChangeAspect="1"/>
          </p:cNvPicPr>
          <p:nvPr/>
        </p:nvPicPr>
        <p:blipFill>
          <a:blip r:embed="rId8"/>
          <a:srcRect l="45751" t="26139" r="11935" b="33719"/>
          <a:stretch>
            <a:fillRect/>
          </a:stretch>
        </p:blipFill>
        <p:spPr>
          <a:xfrm rot="5400000">
            <a:off x="-264393" y="5640693"/>
            <a:ext cx="58971" cy="97529"/>
          </a:xfrm>
          <a:prstGeom prst="rect">
            <a:avLst/>
          </a:prstGeom>
        </p:spPr>
      </p:pic>
      <p:sp>
        <p:nvSpPr>
          <p:cNvPr id="138" name="Rectangle 137">
            <a:extLst>
              <a:ext uri="{FF2B5EF4-FFF2-40B4-BE49-F238E27FC236}">
                <a16:creationId xmlns:a16="http://schemas.microsoft.com/office/drawing/2014/main" id="{1452287E-73B3-9F59-B293-AEAA81B751BC}"/>
              </a:ext>
            </a:extLst>
          </p:cNvPr>
          <p:cNvSpPr/>
          <p:nvPr/>
        </p:nvSpPr>
        <p:spPr>
          <a:xfrm>
            <a:off x="-1438991" y="570094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إيرادات المنصة</a:t>
            </a:r>
            <a:endParaRPr lang="en-PH" sz="600" dirty="0">
              <a:solidFill>
                <a:schemeClr val="bg1"/>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39" name="Rectangle: Rounded Corners 138">
            <a:extLst>
              <a:ext uri="{FF2B5EF4-FFF2-40B4-BE49-F238E27FC236}">
                <a16:creationId xmlns:a16="http://schemas.microsoft.com/office/drawing/2014/main" id="{64515870-6E33-9B8C-F8E4-9E6AB83512C7}"/>
              </a:ext>
            </a:extLst>
          </p:cNvPr>
          <p:cNvSpPr/>
          <p:nvPr/>
        </p:nvSpPr>
        <p:spPr>
          <a:xfrm>
            <a:off x="-1483684" y="673411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40" name="Picture 139">
            <a:extLst>
              <a:ext uri="{FF2B5EF4-FFF2-40B4-BE49-F238E27FC236}">
                <a16:creationId xmlns:a16="http://schemas.microsoft.com/office/drawing/2014/main" id="{7F0A0C36-FDC1-A221-73A4-221748CCC21F}"/>
              </a:ext>
            </a:extLst>
          </p:cNvPr>
          <p:cNvPicPr>
            <a:picLocks noChangeAspect="1"/>
          </p:cNvPicPr>
          <p:nvPr/>
        </p:nvPicPr>
        <p:blipFill>
          <a:blip r:embed="rId8"/>
          <a:srcRect l="45751" t="26139" r="11935" b="33719"/>
          <a:stretch>
            <a:fillRect/>
          </a:stretch>
        </p:blipFill>
        <p:spPr>
          <a:xfrm rot="5400000">
            <a:off x="1470446" y="5782449"/>
            <a:ext cx="58971" cy="97529"/>
          </a:xfrm>
          <a:prstGeom prst="rect">
            <a:avLst/>
          </a:prstGeom>
        </p:spPr>
      </p:pic>
      <p:sp>
        <p:nvSpPr>
          <p:cNvPr id="141" name="Rectangle: Rounded Corners 146">
            <a:extLst>
              <a:ext uri="{FF2B5EF4-FFF2-40B4-BE49-F238E27FC236}">
                <a16:creationId xmlns:a16="http://schemas.microsoft.com/office/drawing/2014/main" id="{ECFE9D52-2AE0-4400-C26D-7B4980229710}"/>
              </a:ext>
            </a:extLst>
          </p:cNvPr>
          <p:cNvSpPr/>
          <p:nvPr/>
        </p:nvSpPr>
        <p:spPr>
          <a:xfrm>
            <a:off x="-938652" y="7114823"/>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700" dirty="0">
              <a:solidFill>
                <a:schemeClr val="bg1"/>
              </a:solidFill>
              <a:latin typeface="Cairo Light" panose="00000400000000000000" pitchFamily="2" charset="-78"/>
              <a:cs typeface="Cairo Light" panose="00000400000000000000" pitchFamily="2" charset="-78"/>
            </a:endParaRPr>
          </a:p>
        </p:txBody>
      </p:sp>
      <p:sp>
        <p:nvSpPr>
          <p:cNvPr id="142" name="Rectangle 141">
            <a:extLst>
              <a:ext uri="{FF2B5EF4-FFF2-40B4-BE49-F238E27FC236}">
                <a16:creationId xmlns:a16="http://schemas.microsoft.com/office/drawing/2014/main" id="{4AFF0B60-2A10-3AE0-9B49-8305C8A76BD7}"/>
              </a:ext>
            </a:extLst>
          </p:cNvPr>
          <p:cNvSpPr/>
          <p:nvPr/>
        </p:nvSpPr>
        <p:spPr>
          <a:xfrm>
            <a:off x="277162" y="458221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00B0F0"/>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53" name="Rectangle 152">
            <a:extLst>
              <a:ext uri="{FF2B5EF4-FFF2-40B4-BE49-F238E27FC236}">
                <a16:creationId xmlns:a16="http://schemas.microsoft.com/office/drawing/2014/main" id="{52608BC2-2716-3736-5036-D097563B1A34}"/>
              </a:ext>
            </a:extLst>
          </p:cNvPr>
          <p:cNvSpPr/>
          <p:nvPr/>
        </p:nvSpPr>
        <p:spPr>
          <a:xfrm>
            <a:off x="-1457677" y="460238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54" name="Picture 153">
            <a:extLst>
              <a:ext uri="{FF2B5EF4-FFF2-40B4-BE49-F238E27FC236}">
                <a16:creationId xmlns:a16="http://schemas.microsoft.com/office/drawing/2014/main" id="{70AB3977-D1FD-5D7B-B349-ADF2391A0AD5}"/>
              </a:ext>
            </a:extLst>
          </p:cNvPr>
          <p:cNvPicPr>
            <a:picLocks noChangeAspect="1"/>
          </p:cNvPicPr>
          <p:nvPr/>
        </p:nvPicPr>
        <p:blipFill>
          <a:blip r:embed="rId8"/>
          <a:srcRect l="45751" t="26139" r="11935" b="33719"/>
          <a:stretch>
            <a:fillRect/>
          </a:stretch>
        </p:blipFill>
        <p:spPr>
          <a:xfrm rot="5400000">
            <a:off x="-279997" y="5811024"/>
            <a:ext cx="58971" cy="97529"/>
          </a:xfrm>
          <a:prstGeom prst="rect">
            <a:avLst/>
          </a:prstGeom>
        </p:spPr>
      </p:pic>
    </p:spTree>
    <p:extLst>
      <p:ext uri="{BB962C8B-B14F-4D97-AF65-F5344CB8AC3E}">
        <p14:creationId xmlns:p14="http://schemas.microsoft.com/office/powerpoint/2010/main" val="285744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6989-5ECE-A074-5CD8-8AF3622A468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F972416-D975-C8A6-79B7-64869E2A0A05}"/>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58EC7213-A937-436F-A3EC-B806F3F97B8B}"/>
              </a:ext>
            </a:extLst>
          </p:cNvPr>
          <p:cNvSpPr/>
          <p:nvPr/>
        </p:nvSpPr>
        <p:spPr>
          <a:xfrm>
            <a:off x="72740" y="663567"/>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TextBox 14">
            <a:extLst>
              <a:ext uri="{FF2B5EF4-FFF2-40B4-BE49-F238E27FC236}">
                <a16:creationId xmlns:a16="http://schemas.microsoft.com/office/drawing/2014/main" id="{CBD61DBD-7123-0A5C-6165-E0D0BF051D4F}"/>
              </a:ext>
            </a:extLst>
          </p:cNvPr>
          <p:cNvSpPr txBox="1"/>
          <p:nvPr/>
        </p:nvSpPr>
        <p:spPr>
          <a:xfrm>
            <a:off x="199740" y="173693"/>
            <a:ext cx="3448050" cy="369332"/>
          </a:xfrm>
          <a:prstGeom prst="rect">
            <a:avLst/>
          </a:prstGeom>
          <a:noFill/>
        </p:spPr>
        <p:txBody>
          <a:bodyPr wrap="square" rtlCol="0">
            <a:spAutoFit/>
          </a:bodyPr>
          <a:lstStyle/>
          <a:p>
            <a:pPr rtl="1" fontAlgn="ctr">
              <a:buNone/>
            </a:pPr>
            <a:r>
              <a:rPr lang="en-PH" b="1" dirty="0">
                <a:solidFill>
                  <a:schemeClr val="bg1"/>
                </a:solidFill>
                <a:latin typeface="Arial Narrow" panose="020B0606020202030204" pitchFamily="34" charset="0"/>
              </a:rPr>
              <a:t>JON-5680</a:t>
            </a:r>
          </a:p>
        </p:txBody>
      </p:sp>
      <p:graphicFrame>
        <p:nvGraphicFramePr>
          <p:cNvPr id="25" name="Table 24">
            <a:extLst>
              <a:ext uri="{FF2B5EF4-FFF2-40B4-BE49-F238E27FC236}">
                <a16:creationId xmlns:a16="http://schemas.microsoft.com/office/drawing/2014/main" id="{322F8E79-8D9C-8400-A75A-83B511384351}"/>
              </a:ext>
            </a:extLst>
          </p:cNvPr>
          <p:cNvGraphicFramePr>
            <a:graphicFrameLocks noGrp="1"/>
          </p:cNvGraphicFramePr>
          <p:nvPr>
            <p:extLst>
              <p:ext uri="{D42A27DB-BD31-4B8C-83A1-F6EECF244321}">
                <p14:modId xmlns:p14="http://schemas.microsoft.com/office/powerpoint/2010/main" val="933881191"/>
              </p:ext>
            </p:extLst>
          </p:nvPr>
        </p:nvGraphicFramePr>
        <p:xfrm>
          <a:off x="173129" y="968425"/>
          <a:ext cx="11860013" cy="1418667"/>
        </p:xfrm>
        <a:graphic>
          <a:graphicData uri="http://schemas.openxmlformats.org/drawingml/2006/table">
            <a:tbl>
              <a:tblPr firstRow="1" bandRow="1">
                <a:tableStyleId>{5C22544A-7EE6-4342-B048-85BDC9FD1C3A}</a:tableStyleId>
              </a:tblPr>
              <a:tblGrid>
                <a:gridCol w="590714">
                  <a:extLst>
                    <a:ext uri="{9D8B030D-6E8A-4147-A177-3AD203B41FA5}">
                      <a16:colId xmlns:a16="http://schemas.microsoft.com/office/drawing/2014/main" val="4230336558"/>
                    </a:ext>
                  </a:extLst>
                </a:gridCol>
                <a:gridCol w="593121">
                  <a:extLst>
                    <a:ext uri="{9D8B030D-6E8A-4147-A177-3AD203B41FA5}">
                      <a16:colId xmlns:a16="http://schemas.microsoft.com/office/drawing/2014/main" val="2873218440"/>
                    </a:ext>
                  </a:extLst>
                </a:gridCol>
                <a:gridCol w="593121">
                  <a:extLst>
                    <a:ext uri="{9D8B030D-6E8A-4147-A177-3AD203B41FA5}">
                      <a16:colId xmlns:a16="http://schemas.microsoft.com/office/drawing/2014/main" val="1810269809"/>
                    </a:ext>
                  </a:extLst>
                </a:gridCol>
                <a:gridCol w="593121">
                  <a:extLst>
                    <a:ext uri="{9D8B030D-6E8A-4147-A177-3AD203B41FA5}">
                      <a16:colId xmlns:a16="http://schemas.microsoft.com/office/drawing/2014/main" val="91003653"/>
                    </a:ext>
                  </a:extLst>
                </a:gridCol>
                <a:gridCol w="593121">
                  <a:extLst>
                    <a:ext uri="{9D8B030D-6E8A-4147-A177-3AD203B41FA5}">
                      <a16:colId xmlns:a16="http://schemas.microsoft.com/office/drawing/2014/main" val="3824943857"/>
                    </a:ext>
                  </a:extLst>
                </a:gridCol>
                <a:gridCol w="673673">
                  <a:extLst>
                    <a:ext uri="{9D8B030D-6E8A-4147-A177-3AD203B41FA5}">
                      <a16:colId xmlns:a16="http://schemas.microsoft.com/office/drawing/2014/main" val="2222852846"/>
                    </a:ext>
                  </a:extLst>
                </a:gridCol>
                <a:gridCol w="500063">
                  <a:extLst>
                    <a:ext uri="{9D8B030D-6E8A-4147-A177-3AD203B41FA5}">
                      <a16:colId xmlns:a16="http://schemas.microsoft.com/office/drawing/2014/main" val="1982789283"/>
                    </a:ext>
                  </a:extLst>
                </a:gridCol>
                <a:gridCol w="605627">
                  <a:extLst>
                    <a:ext uri="{9D8B030D-6E8A-4147-A177-3AD203B41FA5}">
                      <a16:colId xmlns:a16="http://schemas.microsoft.com/office/drawing/2014/main" val="778966576"/>
                    </a:ext>
                  </a:extLst>
                </a:gridCol>
                <a:gridCol w="593121">
                  <a:extLst>
                    <a:ext uri="{9D8B030D-6E8A-4147-A177-3AD203B41FA5}">
                      <a16:colId xmlns:a16="http://schemas.microsoft.com/office/drawing/2014/main" val="1892561431"/>
                    </a:ext>
                  </a:extLst>
                </a:gridCol>
                <a:gridCol w="593121">
                  <a:extLst>
                    <a:ext uri="{9D8B030D-6E8A-4147-A177-3AD203B41FA5}">
                      <a16:colId xmlns:a16="http://schemas.microsoft.com/office/drawing/2014/main" val="386327214"/>
                    </a:ext>
                  </a:extLst>
                </a:gridCol>
                <a:gridCol w="593121">
                  <a:extLst>
                    <a:ext uri="{9D8B030D-6E8A-4147-A177-3AD203B41FA5}">
                      <a16:colId xmlns:a16="http://schemas.microsoft.com/office/drawing/2014/main" val="3369332233"/>
                    </a:ext>
                  </a:extLst>
                </a:gridCol>
                <a:gridCol w="593121">
                  <a:extLst>
                    <a:ext uri="{9D8B030D-6E8A-4147-A177-3AD203B41FA5}">
                      <a16:colId xmlns:a16="http://schemas.microsoft.com/office/drawing/2014/main" val="439045516"/>
                    </a:ext>
                  </a:extLst>
                </a:gridCol>
                <a:gridCol w="593121">
                  <a:extLst>
                    <a:ext uri="{9D8B030D-6E8A-4147-A177-3AD203B41FA5}">
                      <a16:colId xmlns:a16="http://schemas.microsoft.com/office/drawing/2014/main" val="2095249156"/>
                    </a:ext>
                  </a:extLst>
                </a:gridCol>
                <a:gridCol w="593121">
                  <a:extLst>
                    <a:ext uri="{9D8B030D-6E8A-4147-A177-3AD203B41FA5}">
                      <a16:colId xmlns:a16="http://schemas.microsoft.com/office/drawing/2014/main" val="1567627469"/>
                    </a:ext>
                  </a:extLst>
                </a:gridCol>
                <a:gridCol w="593121">
                  <a:extLst>
                    <a:ext uri="{9D8B030D-6E8A-4147-A177-3AD203B41FA5}">
                      <a16:colId xmlns:a16="http://schemas.microsoft.com/office/drawing/2014/main" val="3748750143"/>
                    </a:ext>
                  </a:extLst>
                </a:gridCol>
                <a:gridCol w="593121">
                  <a:extLst>
                    <a:ext uri="{9D8B030D-6E8A-4147-A177-3AD203B41FA5}">
                      <a16:colId xmlns:a16="http://schemas.microsoft.com/office/drawing/2014/main" val="1321617753"/>
                    </a:ext>
                  </a:extLst>
                </a:gridCol>
                <a:gridCol w="593121">
                  <a:extLst>
                    <a:ext uri="{9D8B030D-6E8A-4147-A177-3AD203B41FA5}">
                      <a16:colId xmlns:a16="http://schemas.microsoft.com/office/drawing/2014/main" val="2246058799"/>
                    </a:ext>
                  </a:extLst>
                </a:gridCol>
                <a:gridCol w="593121">
                  <a:extLst>
                    <a:ext uri="{9D8B030D-6E8A-4147-A177-3AD203B41FA5}">
                      <a16:colId xmlns:a16="http://schemas.microsoft.com/office/drawing/2014/main" val="99945"/>
                    </a:ext>
                  </a:extLst>
                </a:gridCol>
                <a:gridCol w="593121">
                  <a:extLst>
                    <a:ext uri="{9D8B030D-6E8A-4147-A177-3AD203B41FA5}">
                      <a16:colId xmlns:a16="http://schemas.microsoft.com/office/drawing/2014/main" val="1288683826"/>
                    </a:ext>
                  </a:extLst>
                </a:gridCol>
                <a:gridCol w="593121">
                  <a:extLst>
                    <a:ext uri="{9D8B030D-6E8A-4147-A177-3AD203B41FA5}">
                      <a16:colId xmlns:a16="http://schemas.microsoft.com/office/drawing/2014/main" val="2286799172"/>
                    </a:ext>
                  </a:extLst>
                </a:gridCol>
              </a:tblGrid>
              <a:tr h="345428">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Requester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طالب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مقدم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Description</a:t>
                      </a:r>
                      <a:br>
                        <a:rPr lang="en-PH"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وصف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 Including Tax </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إجمالي الفاتورة شامل الضريبة</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Uploaded File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الملف المرفوع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File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الملف</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Request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الطلب</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l"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7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700" b="0" dirty="0">
                          <a:solidFill>
                            <a:srgbClr val="2B2B2B"/>
                          </a:solidFill>
                          <a:effectLst/>
                          <a:latin typeface="Cairo" panose="00000500000000000000" pitchFamily="2" charset="-78"/>
                          <a:cs typeface="Cairo" panose="00000500000000000000" pitchFamily="2" charset="-78"/>
                        </a:rPr>
                        <a:t>Reham </a:t>
                      </a:r>
                      <a:r>
                        <a:rPr lang="en-PH" sz="700" b="0" dirty="0" err="1">
                          <a:solidFill>
                            <a:srgbClr val="2B2B2B"/>
                          </a:solidFill>
                          <a:effectLst/>
                          <a:latin typeface="Cairo" panose="00000500000000000000" pitchFamily="2" charset="-78"/>
                          <a:cs typeface="Cairo" panose="00000500000000000000" pitchFamily="2" charset="-78"/>
                        </a:rPr>
                        <a:t>Alsubaie</a:t>
                      </a:r>
                      <a:endParaRPr lang="en-PH" sz="700" b="0" dirty="0">
                        <a:solidFill>
                          <a:srgbClr val="2B2B2B"/>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700" dirty="0">
                          <a:solidFill>
                            <a:schemeClr val="bg2">
                              <a:lumMod val="25000"/>
                            </a:schemeClr>
                          </a:solidFill>
                          <a:effectLst/>
                          <a:latin typeface="Cairo" panose="00000500000000000000" pitchFamily="2" charset="-78"/>
                          <a:cs typeface="Cairo" panose="00000500000000000000" pitchFamily="2" charset="-78"/>
                        </a:rPr>
                        <a:t>جلسة تشاور حول عقد محاماه</a:t>
                      </a:r>
                      <a:endParaRPr lang="en-US" sz="700" dirty="0">
                        <a:solidFill>
                          <a:schemeClr val="bg2">
                            <a:lumMod val="25000"/>
                          </a:schemeClr>
                        </a:solidFill>
                        <a:effectLst/>
                        <a:latin typeface="Cairo" panose="00000500000000000000" pitchFamily="2" charset="-78"/>
                        <a:cs typeface="Cairo" panose="00000500000000000000" pitchFamily="2" charset="-78"/>
                      </a:endParaRPr>
                    </a:p>
                    <a:p>
                      <a:pPr algn="ctr" rtl="1" fontAlgn="ctr">
                        <a:buNone/>
                      </a:pPr>
                      <a:r>
                        <a:rPr lang="en-PH" sz="700" dirty="0">
                          <a:solidFill>
                            <a:schemeClr val="bg2">
                              <a:lumMod val="25000"/>
                            </a:schemeClr>
                          </a:solidFill>
                          <a:effectLst/>
                          <a:latin typeface="Cairo" panose="00000500000000000000" pitchFamily="2" charset="-78"/>
                          <a:cs typeface="Cairo" panose="00000500000000000000" pitchFamily="2" charset="-78"/>
                        </a:rPr>
                        <a:t>Attorney contract consultation session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700" b="0" i="0" u="none" strike="noStrike" dirty="0">
                          <a:solidFill>
                            <a:srgbClr val="3B3838"/>
                          </a:solidFill>
                          <a:effectLst/>
                          <a:latin typeface="Cairo" panose="00000500000000000000" pitchFamily="2" charset="-78"/>
                          <a:cs typeface="Cairo" panose="00000500000000000000" pitchFamily="2" charset="-78"/>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700" b="0" i="0" u="none" strike="noStrike" dirty="0">
                          <a:solidFill>
                            <a:srgbClr val="3B3838"/>
                          </a:solidFill>
                          <a:effectLst/>
                          <a:latin typeface="Cairo" panose="00000500000000000000" pitchFamily="2" charset="-78"/>
                          <a:cs typeface="Cairo" panose="00000500000000000000" pitchFamily="2" charset="-78"/>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1" i="0" u="none" strike="noStrike" dirty="0">
                          <a:solidFill>
                            <a:srgbClr val="3B3838"/>
                          </a:solidFill>
                          <a:effectLst/>
                          <a:latin typeface="Cairo" panose="00000500000000000000" pitchFamily="2" charset="-78"/>
                          <a:cs typeface="Cairo" panose="00000500000000000000" pitchFamily="2" charset="-78"/>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US" sz="700" b="0" i="0" u="none" strike="noStrike" dirty="0">
                          <a:solidFill>
                            <a:srgbClr val="C00000"/>
                          </a:solidFill>
                          <a:effectLst/>
                          <a:latin typeface="Cairo" panose="00000500000000000000" pitchFamily="2" charset="-78"/>
                          <a:cs typeface="Cairo" panose="00000500000000000000" pitchFamily="2" charset="-78"/>
                        </a:rPr>
                        <a:t>On-Hold</a:t>
                      </a:r>
                      <a:endParaRPr lang="en-PH" sz="700" b="0" i="0" u="none" strike="noStrike" dirty="0">
                        <a:solidFill>
                          <a:srgbClr val="C00000"/>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bl>
          </a:graphicData>
        </a:graphic>
      </p:graphicFrame>
      <p:pic>
        <p:nvPicPr>
          <p:cNvPr id="28" name="Picture 27">
            <a:extLst>
              <a:ext uri="{FF2B5EF4-FFF2-40B4-BE49-F238E27FC236}">
                <a16:creationId xmlns:a16="http://schemas.microsoft.com/office/drawing/2014/main" id="{7595CB17-8304-2475-5091-117FFB4099F3}"/>
              </a:ext>
            </a:extLst>
          </p:cNvPr>
          <p:cNvPicPr>
            <a:picLocks noChangeAspect="1"/>
          </p:cNvPicPr>
          <p:nvPr/>
        </p:nvPicPr>
        <p:blipFill>
          <a:blip r:embed="rId3"/>
          <a:srcRect l="90908" t="20032" r="3506" b="76049"/>
          <a:stretch>
            <a:fillRect/>
          </a:stretch>
        </p:blipFill>
        <p:spPr>
          <a:xfrm>
            <a:off x="10627824" y="709740"/>
            <a:ext cx="635667" cy="256858"/>
          </a:xfrm>
          <a:prstGeom prst="rect">
            <a:avLst/>
          </a:prstGeom>
        </p:spPr>
      </p:pic>
      <p:sp>
        <p:nvSpPr>
          <p:cNvPr id="38" name="Rectangle: Rounded Corners 37">
            <a:extLst>
              <a:ext uri="{FF2B5EF4-FFF2-40B4-BE49-F238E27FC236}">
                <a16:creationId xmlns:a16="http://schemas.microsoft.com/office/drawing/2014/main" id="{1F0906AD-2FF2-B28E-AD12-84BDA27484A4}"/>
              </a:ext>
            </a:extLst>
          </p:cNvPr>
          <p:cNvSpPr/>
          <p:nvPr/>
        </p:nvSpPr>
        <p:spPr>
          <a:xfrm>
            <a:off x="11406784" y="722479"/>
            <a:ext cx="569805" cy="26188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arrow" panose="020B0606020202030204" pitchFamily="34" charset="0"/>
              </a:rPr>
              <a:t>Send</a:t>
            </a:r>
            <a:endParaRPr lang="en-PH" sz="1200" dirty="0">
              <a:latin typeface="Arial Narrow" panose="020B0606020202030204" pitchFamily="34" charset="0"/>
            </a:endParaRPr>
          </a:p>
        </p:txBody>
      </p:sp>
      <p:sp>
        <p:nvSpPr>
          <p:cNvPr id="51" name="Callout: Line with Border and Accent Bar 50">
            <a:extLst>
              <a:ext uri="{FF2B5EF4-FFF2-40B4-BE49-F238E27FC236}">
                <a16:creationId xmlns:a16="http://schemas.microsoft.com/office/drawing/2014/main" id="{5912E0B7-E214-1975-13F7-A6CE1D1448D3}"/>
              </a:ext>
            </a:extLst>
          </p:cNvPr>
          <p:cNvSpPr/>
          <p:nvPr/>
        </p:nvSpPr>
        <p:spPr>
          <a:xfrm>
            <a:off x="8495799" y="31215"/>
            <a:ext cx="1864196" cy="871219"/>
          </a:xfrm>
          <a:prstGeom prst="accentBorderCallout1">
            <a:avLst>
              <a:gd name="adj1" fmla="val 18750"/>
              <a:gd name="adj2" fmla="val -8333"/>
              <a:gd name="adj3" fmla="val 253794"/>
              <a:gd name="adj4" fmla="val 1746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sp>
        <p:nvSpPr>
          <p:cNvPr id="54" name="Isosceles Triangle 53">
            <a:extLst>
              <a:ext uri="{FF2B5EF4-FFF2-40B4-BE49-F238E27FC236}">
                <a16:creationId xmlns:a16="http://schemas.microsoft.com/office/drawing/2014/main" id="{DC05C731-D645-2B67-1339-5347582B220B}"/>
              </a:ext>
            </a:extLst>
          </p:cNvPr>
          <p:cNvSpPr/>
          <p:nvPr/>
        </p:nvSpPr>
        <p:spPr>
          <a:xfrm flipV="1">
            <a:off x="11511500" y="199560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Top Corners Rounded 1">
            <a:extLst>
              <a:ext uri="{FF2B5EF4-FFF2-40B4-BE49-F238E27FC236}">
                <a16:creationId xmlns:a16="http://schemas.microsoft.com/office/drawing/2014/main" id="{244631BE-3CEF-DCCD-1BEB-B804C72C5593}"/>
              </a:ext>
            </a:extLst>
          </p:cNvPr>
          <p:cNvSpPr/>
          <p:nvPr/>
        </p:nvSpPr>
        <p:spPr>
          <a:xfrm>
            <a:off x="159229" y="2803471"/>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bg2">
                    <a:lumMod val="25000"/>
                  </a:schemeClr>
                </a:solidFill>
                <a:latin typeface="Arial Narrow" panose="020B0606020202030204" pitchFamily="34" charset="0"/>
              </a:rPr>
              <a:t>File Status</a:t>
            </a:r>
            <a:endParaRPr lang="en-PH" sz="1000" b="1" dirty="0">
              <a:solidFill>
                <a:schemeClr val="bg2">
                  <a:lumMod val="25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627D8EDE-5E10-12ED-367B-C789D06E857A}"/>
              </a:ext>
            </a:extLst>
          </p:cNvPr>
          <p:cNvPicPr>
            <a:picLocks noChangeAspect="1"/>
          </p:cNvPicPr>
          <p:nvPr/>
        </p:nvPicPr>
        <p:blipFill>
          <a:blip r:embed="rId4"/>
          <a:stretch>
            <a:fillRect/>
          </a:stretch>
        </p:blipFill>
        <p:spPr>
          <a:xfrm>
            <a:off x="10416665" y="2161090"/>
            <a:ext cx="294594" cy="294594"/>
          </a:xfrm>
          <a:prstGeom prst="rect">
            <a:avLst/>
          </a:prstGeom>
        </p:spPr>
      </p:pic>
      <p:sp>
        <p:nvSpPr>
          <p:cNvPr id="4" name="Rectangle: Rounded Corners 3">
            <a:extLst>
              <a:ext uri="{FF2B5EF4-FFF2-40B4-BE49-F238E27FC236}">
                <a16:creationId xmlns:a16="http://schemas.microsoft.com/office/drawing/2014/main" id="{94BBEC25-B558-7B8F-7A4A-610CEAD1F564}"/>
              </a:ext>
            </a:extLst>
          </p:cNvPr>
          <p:cNvSpPr/>
          <p:nvPr/>
        </p:nvSpPr>
        <p:spPr>
          <a:xfrm>
            <a:off x="10912432" y="223790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5DFD39E3-F24B-45C3-C849-E745B059BA76}"/>
              </a:ext>
            </a:extLst>
          </p:cNvPr>
          <p:cNvSpPr/>
          <p:nvPr/>
        </p:nvSpPr>
        <p:spPr>
          <a:xfrm>
            <a:off x="173130" y="2717074"/>
            <a:ext cx="11800105" cy="46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Rectangle: Top Corners Rounded 51">
            <a:extLst>
              <a:ext uri="{FF2B5EF4-FFF2-40B4-BE49-F238E27FC236}">
                <a16:creationId xmlns:a16="http://schemas.microsoft.com/office/drawing/2014/main" id="{6E74E907-D4C8-42BB-4B4D-668016A4B7C8}"/>
              </a:ext>
            </a:extLst>
          </p:cNvPr>
          <p:cNvSpPr/>
          <p:nvPr/>
        </p:nvSpPr>
        <p:spPr>
          <a:xfrm flipV="1">
            <a:off x="159229" y="3117969"/>
            <a:ext cx="2756808" cy="3145477"/>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0" name="Rectangle: Rounded Corners 69">
            <a:extLst>
              <a:ext uri="{FF2B5EF4-FFF2-40B4-BE49-F238E27FC236}">
                <a16:creationId xmlns:a16="http://schemas.microsoft.com/office/drawing/2014/main" id="{C6B40FCF-CE78-BF1C-F646-F82D4A1E397B}"/>
              </a:ext>
            </a:extLst>
          </p:cNvPr>
          <p:cNvSpPr/>
          <p:nvPr/>
        </p:nvSpPr>
        <p:spPr>
          <a:xfrm>
            <a:off x="1077128" y="2847948"/>
            <a:ext cx="603169" cy="20215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1" name="TextBox 70">
            <a:extLst>
              <a:ext uri="{FF2B5EF4-FFF2-40B4-BE49-F238E27FC236}">
                <a16:creationId xmlns:a16="http://schemas.microsoft.com/office/drawing/2014/main" id="{57C5E024-C038-291A-6AE9-136357B268CC}"/>
              </a:ext>
            </a:extLst>
          </p:cNvPr>
          <p:cNvSpPr txBox="1"/>
          <p:nvPr/>
        </p:nvSpPr>
        <p:spPr>
          <a:xfrm>
            <a:off x="1077128" y="2827475"/>
            <a:ext cx="603170"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Approved</a:t>
            </a:r>
            <a:endParaRPr lang="en-PH" sz="900" dirty="0">
              <a:solidFill>
                <a:schemeClr val="bg1"/>
              </a:solidFill>
              <a:latin typeface="Arial Narrow" panose="020B0606020202030204" pitchFamily="34" charset="0"/>
            </a:endParaRPr>
          </a:p>
        </p:txBody>
      </p:sp>
      <p:sp>
        <p:nvSpPr>
          <p:cNvPr id="72" name="Rectangle: Rounded Corners 71">
            <a:extLst>
              <a:ext uri="{FF2B5EF4-FFF2-40B4-BE49-F238E27FC236}">
                <a16:creationId xmlns:a16="http://schemas.microsoft.com/office/drawing/2014/main" id="{8D06393E-14D5-06B1-4CD0-D793352955D4}"/>
              </a:ext>
            </a:extLst>
          </p:cNvPr>
          <p:cNvSpPr/>
          <p:nvPr/>
        </p:nvSpPr>
        <p:spPr>
          <a:xfrm>
            <a:off x="1975387" y="2847948"/>
            <a:ext cx="603169" cy="20215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3" name="Rectangle: Top Corners Rounded 82">
            <a:extLst>
              <a:ext uri="{FF2B5EF4-FFF2-40B4-BE49-F238E27FC236}">
                <a16:creationId xmlns:a16="http://schemas.microsoft.com/office/drawing/2014/main" id="{B9D993A0-493A-A8BD-B298-BB351A705750}"/>
              </a:ext>
            </a:extLst>
          </p:cNvPr>
          <p:cNvSpPr/>
          <p:nvPr/>
        </p:nvSpPr>
        <p:spPr>
          <a:xfrm flipV="1">
            <a:off x="152425" y="4552392"/>
            <a:ext cx="2756808" cy="3285144"/>
          </a:xfrm>
          <a:prstGeom prst="round2SameRect">
            <a:avLst>
              <a:gd name="adj1" fmla="val 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3" name="TextBox 72">
            <a:extLst>
              <a:ext uri="{FF2B5EF4-FFF2-40B4-BE49-F238E27FC236}">
                <a16:creationId xmlns:a16="http://schemas.microsoft.com/office/drawing/2014/main" id="{581D8FEC-2C59-DCCD-98B6-1FF90B7E07B5}"/>
              </a:ext>
            </a:extLst>
          </p:cNvPr>
          <p:cNvSpPr txBox="1"/>
          <p:nvPr/>
        </p:nvSpPr>
        <p:spPr>
          <a:xfrm>
            <a:off x="1970589" y="2835310"/>
            <a:ext cx="607967"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Reject</a:t>
            </a:r>
            <a:endParaRPr lang="en-PH" sz="900" dirty="0">
              <a:solidFill>
                <a:schemeClr val="bg1"/>
              </a:solidFill>
              <a:latin typeface="Arial Narrow" panose="020B0606020202030204" pitchFamily="34" charset="0"/>
            </a:endParaRPr>
          </a:p>
        </p:txBody>
      </p:sp>
      <p:sp>
        <p:nvSpPr>
          <p:cNvPr id="84" name="Rectangle: Rounded Corners 83">
            <a:extLst>
              <a:ext uri="{FF2B5EF4-FFF2-40B4-BE49-F238E27FC236}">
                <a16:creationId xmlns:a16="http://schemas.microsoft.com/office/drawing/2014/main" id="{27545A29-6F5D-3AE4-1BE8-6A66C2E6B67B}"/>
              </a:ext>
            </a:extLst>
          </p:cNvPr>
          <p:cNvSpPr/>
          <p:nvPr/>
        </p:nvSpPr>
        <p:spPr>
          <a:xfrm>
            <a:off x="891007" y="4215174"/>
            <a:ext cx="2025030" cy="404813"/>
          </a:xfrm>
          <a:prstGeom prst="roundRect">
            <a:avLst>
              <a:gd name="adj" fmla="val 0"/>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Rectangle: Rounded Corners 84">
            <a:extLst>
              <a:ext uri="{FF2B5EF4-FFF2-40B4-BE49-F238E27FC236}">
                <a16:creationId xmlns:a16="http://schemas.microsoft.com/office/drawing/2014/main" id="{6C9BD368-0A7A-03FB-59F8-DE0F71D7EA68}"/>
              </a:ext>
            </a:extLst>
          </p:cNvPr>
          <p:cNvSpPr/>
          <p:nvPr/>
        </p:nvSpPr>
        <p:spPr>
          <a:xfrm>
            <a:off x="150383" y="4208803"/>
            <a:ext cx="733819" cy="415947"/>
          </a:xfrm>
          <a:prstGeom prst="roundRect">
            <a:avLst>
              <a:gd name="adj" fmla="val 0"/>
            </a:avLst>
          </a:prstGeom>
          <a:solidFill>
            <a:srgbClr val="FFF9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00" b="1" dirty="0">
              <a:solidFill>
                <a:schemeClr val="bg1"/>
              </a:solidFill>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2A20D448-BCA0-0FD5-D5BC-53479658465B}"/>
              </a:ext>
            </a:extLst>
          </p:cNvPr>
          <p:cNvSpPr/>
          <p:nvPr/>
        </p:nvSpPr>
        <p:spPr>
          <a:xfrm>
            <a:off x="195360" y="4266787"/>
            <a:ext cx="647339" cy="286118"/>
          </a:xfrm>
          <a:prstGeom prst="roundRect">
            <a:avLst>
              <a:gd name="adj" fmla="val 0"/>
            </a:avLst>
          </a:prstGeom>
          <a:solidFill>
            <a:schemeClr val="bg1">
              <a:lumMod val="75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Narrow" panose="020B0606020202030204" pitchFamily="34" charset="0"/>
              </a:rPr>
              <a:t>Add Note</a:t>
            </a:r>
            <a:endParaRPr lang="en-PH" sz="800" b="1" dirty="0">
              <a:solidFill>
                <a:schemeClr val="bg1"/>
              </a:solidFill>
              <a:latin typeface="Arial Narrow" panose="020B0606020202030204" pitchFamily="34" charset="0"/>
            </a:endParaRPr>
          </a:p>
        </p:txBody>
      </p:sp>
      <p:graphicFrame>
        <p:nvGraphicFramePr>
          <p:cNvPr id="88" name="Table 87">
            <a:extLst>
              <a:ext uri="{FF2B5EF4-FFF2-40B4-BE49-F238E27FC236}">
                <a16:creationId xmlns:a16="http://schemas.microsoft.com/office/drawing/2014/main" id="{829CAB35-BF30-037F-1C7E-E6B998F1247C}"/>
              </a:ext>
            </a:extLst>
          </p:cNvPr>
          <p:cNvGraphicFramePr>
            <a:graphicFrameLocks noGrp="1"/>
          </p:cNvGraphicFramePr>
          <p:nvPr>
            <p:extLst>
              <p:ext uri="{D42A27DB-BD31-4B8C-83A1-F6EECF244321}">
                <p14:modId xmlns:p14="http://schemas.microsoft.com/office/powerpoint/2010/main" val="184784813"/>
              </p:ext>
            </p:extLst>
          </p:nvPr>
        </p:nvGraphicFramePr>
        <p:xfrm>
          <a:off x="152423" y="4710486"/>
          <a:ext cx="2756809" cy="418130"/>
        </p:xfrm>
        <a:graphic>
          <a:graphicData uri="http://schemas.openxmlformats.org/drawingml/2006/table">
            <a:tbl>
              <a:tblPr firstRow="1" bandRow="1">
                <a:tableStyleId>{5C22544A-7EE6-4342-B048-85BDC9FD1C3A}</a:tableStyleId>
              </a:tblPr>
              <a:tblGrid>
                <a:gridCol w="948420">
                  <a:extLst>
                    <a:ext uri="{9D8B030D-6E8A-4147-A177-3AD203B41FA5}">
                      <a16:colId xmlns:a16="http://schemas.microsoft.com/office/drawing/2014/main" val="1157631994"/>
                    </a:ext>
                  </a:extLst>
                </a:gridCol>
                <a:gridCol w="1808389">
                  <a:extLst>
                    <a:ext uri="{9D8B030D-6E8A-4147-A177-3AD203B41FA5}">
                      <a16:colId xmlns:a16="http://schemas.microsoft.com/office/drawing/2014/main" val="2598428639"/>
                    </a:ext>
                  </a:extLst>
                </a:gridCol>
              </a:tblGrid>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b="0" dirty="0">
                          <a:solidFill>
                            <a:schemeClr val="bg2">
                              <a:lumMod val="25000"/>
                            </a:schemeClr>
                          </a:solidFill>
                          <a:effectLst/>
                          <a:latin typeface="Arial Narrow" panose="020B0606020202030204" pitchFamily="34" charset="0"/>
                        </a:rPr>
                        <a:t>7:24:2025_10:00:00</a:t>
                      </a: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tc>
                  <a:txBody>
                    <a:bodyPr/>
                    <a:lstStyle/>
                    <a:p>
                      <a:r>
                        <a:rPr lang="en-US" sz="800" b="0" dirty="0">
                          <a:solidFill>
                            <a:schemeClr val="bg2">
                              <a:lumMod val="25000"/>
                            </a:schemeClr>
                          </a:solidFill>
                          <a:latin typeface="Arial Narrow" panose="020B0606020202030204" pitchFamily="34" charset="0"/>
                        </a:rPr>
                        <a:t>Under Jadeer mitigation 7-23-2025.</a:t>
                      </a: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extLst>
                  <a:ext uri="{0D108BD9-81ED-4DB2-BD59-A6C34878D82A}">
                    <a16:rowId xmlns:a16="http://schemas.microsoft.com/office/drawing/2014/main" val="999472411"/>
                  </a:ext>
                </a:extLst>
              </a:tr>
            </a:tbl>
          </a:graphicData>
        </a:graphic>
      </p:graphicFrame>
      <p:sp>
        <p:nvSpPr>
          <p:cNvPr id="89" name="Rectangle: Top Corners Rounded 88">
            <a:extLst>
              <a:ext uri="{FF2B5EF4-FFF2-40B4-BE49-F238E27FC236}">
                <a16:creationId xmlns:a16="http://schemas.microsoft.com/office/drawing/2014/main" id="{FBAEF6F3-BE56-7BB0-6BF3-83DDE53DF250}"/>
              </a:ext>
            </a:extLst>
          </p:cNvPr>
          <p:cNvSpPr/>
          <p:nvPr/>
        </p:nvSpPr>
        <p:spPr>
          <a:xfrm>
            <a:off x="2985360" y="2812996"/>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Add Refund</a:t>
            </a:r>
            <a:endParaRPr lang="en-PH" sz="1000" b="1" dirty="0">
              <a:solidFill>
                <a:schemeClr val="bg2">
                  <a:lumMod val="25000"/>
                </a:schemeClr>
              </a:solidFill>
              <a:latin typeface="Arial Narrow" panose="020B0606020202030204" pitchFamily="34" charset="0"/>
            </a:endParaRPr>
          </a:p>
        </p:txBody>
      </p:sp>
      <p:sp>
        <p:nvSpPr>
          <p:cNvPr id="90" name="Rectangle: Top Corners Rounded 89">
            <a:extLst>
              <a:ext uri="{FF2B5EF4-FFF2-40B4-BE49-F238E27FC236}">
                <a16:creationId xmlns:a16="http://schemas.microsoft.com/office/drawing/2014/main" id="{0BDCC310-1835-39AD-4B26-46070881D59C}"/>
              </a:ext>
            </a:extLst>
          </p:cNvPr>
          <p:cNvSpPr/>
          <p:nvPr/>
        </p:nvSpPr>
        <p:spPr>
          <a:xfrm>
            <a:off x="2985360" y="3132064"/>
            <a:ext cx="2756808" cy="4049632"/>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bg2">
                    <a:lumMod val="25000"/>
                  </a:schemeClr>
                </a:solidFill>
                <a:latin typeface="Arial Narrow" panose="020B0606020202030204" pitchFamily="34" charset="0"/>
              </a:rPr>
              <a:t>Enter the Amount:</a:t>
            </a: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r>
              <a:rPr lang="en-US" sz="1000" b="1" dirty="0">
                <a:solidFill>
                  <a:schemeClr val="bg2">
                    <a:lumMod val="25000"/>
                  </a:schemeClr>
                </a:solidFill>
                <a:latin typeface="Arial Narrow" panose="020B0606020202030204" pitchFamily="34" charset="0"/>
              </a:rPr>
              <a:t>Enter the Reason of Refund:</a:t>
            </a:r>
          </a:p>
        </p:txBody>
      </p:sp>
      <p:sp>
        <p:nvSpPr>
          <p:cNvPr id="91" name="Rectangle: Top Corners Rounded 90">
            <a:extLst>
              <a:ext uri="{FF2B5EF4-FFF2-40B4-BE49-F238E27FC236}">
                <a16:creationId xmlns:a16="http://schemas.microsoft.com/office/drawing/2014/main" id="{C76C50C6-50DD-09B3-4496-DF609A4493AC}"/>
              </a:ext>
            </a:extLst>
          </p:cNvPr>
          <p:cNvSpPr/>
          <p:nvPr/>
        </p:nvSpPr>
        <p:spPr>
          <a:xfrm>
            <a:off x="3179393" y="3433221"/>
            <a:ext cx="2398199" cy="423040"/>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0.00</a:t>
            </a:r>
            <a:endParaRPr lang="en-PH" sz="1000" b="1" dirty="0">
              <a:solidFill>
                <a:schemeClr val="bg2">
                  <a:lumMod val="25000"/>
                </a:schemeClr>
              </a:solidFill>
              <a:latin typeface="Arial Narrow" panose="020B0606020202030204" pitchFamily="34" charset="0"/>
            </a:endParaRPr>
          </a:p>
        </p:txBody>
      </p:sp>
      <p:sp>
        <p:nvSpPr>
          <p:cNvPr id="92" name="Rectangle: Top Corners Rounded 91">
            <a:extLst>
              <a:ext uri="{FF2B5EF4-FFF2-40B4-BE49-F238E27FC236}">
                <a16:creationId xmlns:a16="http://schemas.microsoft.com/office/drawing/2014/main" id="{922D0DFD-7A22-080F-7FF7-BB3EEE8A6AC8}"/>
              </a:ext>
            </a:extLst>
          </p:cNvPr>
          <p:cNvSpPr/>
          <p:nvPr/>
        </p:nvSpPr>
        <p:spPr>
          <a:xfrm>
            <a:off x="3157860" y="4479186"/>
            <a:ext cx="2398199" cy="1503521"/>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93" name="Rectangle: Rounded Corners 92">
            <a:extLst>
              <a:ext uri="{FF2B5EF4-FFF2-40B4-BE49-F238E27FC236}">
                <a16:creationId xmlns:a16="http://schemas.microsoft.com/office/drawing/2014/main" id="{78583099-26F6-3A89-7C04-5E888BE9EC62}"/>
              </a:ext>
            </a:extLst>
          </p:cNvPr>
          <p:cNvSpPr/>
          <p:nvPr/>
        </p:nvSpPr>
        <p:spPr>
          <a:xfrm>
            <a:off x="3754646" y="6069951"/>
            <a:ext cx="1204625" cy="335995"/>
          </a:xfrm>
          <a:prstGeom prst="round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latin typeface="Arial Narrow" panose="020B0606020202030204" pitchFamily="34" charset="0"/>
              </a:rPr>
              <a:t>Enter</a:t>
            </a:r>
            <a:endParaRPr lang="en-PH" sz="1400" dirty="0">
              <a:solidFill>
                <a:schemeClr val="bg2">
                  <a:lumMod val="25000"/>
                </a:schemeClr>
              </a:solidFill>
              <a:latin typeface="Arial Narrow" panose="020B0606020202030204" pitchFamily="34" charset="0"/>
            </a:endParaRPr>
          </a:p>
        </p:txBody>
      </p:sp>
      <p:graphicFrame>
        <p:nvGraphicFramePr>
          <p:cNvPr id="95" name="Table 94">
            <a:extLst>
              <a:ext uri="{FF2B5EF4-FFF2-40B4-BE49-F238E27FC236}">
                <a16:creationId xmlns:a16="http://schemas.microsoft.com/office/drawing/2014/main" id="{21479C9F-1E16-17F6-DD09-73446AA99C23}"/>
              </a:ext>
            </a:extLst>
          </p:cNvPr>
          <p:cNvGraphicFramePr>
            <a:graphicFrameLocks noGrp="1"/>
          </p:cNvGraphicFramePr>
          <p:nvPr>
            <p:extLst>
              <p:ext uri="{D42A27DB-BD31-4B8C-83A1-F6EECF244321}">
                <p14:modId xmlns:p14="http://schemas.microsoft.com/office/powerpoint/2010/main" val="3556176205"/>
              </p:ext>
            </p:extLst>
          </p:nvPr>
        </p:nvGraphicFramePr>
        <p:xfrm>
          <a:off x="5833658" y="2827475"/>
          <a:ext cx="6167858" cy="1254390"/>
        </p:xfrm>
        <a:graphic>
          <a:graphicData uri="http://schemas.openxmlformats.org/drawingml/2006/table">
            <a:tbl>
              <a:tblPr firstRow="1" bandRow="1">
                <a:tableStyleId>{5C22544A-7EE6-4342-B048-85BDC9FD1C3A}</a:tableStyleId>
              </a:tblPr>
              <a:tblGrid>
                <a:gridCol w="1201553">
                  <a:extLst>
                    <a:ext uri="{9D8B030D-6E8A-4147-A177-3AD203B41FA5}">
                      <a16:colId xmlns:a16="http://schemas.microsoft.com/office/drawing/2014/main" val="1157631994"/>
                    </a:ext>
                  </a:extLst>
                </a:gridCol>
                <a:gridCol w="1507702">
                  <a:extLst>
                    <a:ext uri="{9D8B030D-6E8A-4147-A177-3AD203B41FA5}">
                      <a16:colId xmlns:a16="http://schemas.microsoft.com/office/drawing/2014/main" val="2598428639"/>
                    </a:ext>
                  </a:extLst>
                </a:gridCol>
                <a:gridCol w="3458603">
                  <a:extLst>
                    <a:ext uri="{9D8B030D-6E8A-4147-A177-3AD203B41FA5}">
                      <a16:colId xmlns:a16="http://schemas.microsoft.com/office/drawing/2014/main" val="2606616812"/>
                    </a:ext>
                  </a:extLst>
                </a:gridCol>
              </a:tblGrid>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Time stamp</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bg2">
                              <a:lumMod val="25000"/>
                            </a:schemeClr>
                          </a:solidFill>
                        </a:rPr>
                        <a:t>Amount</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Reason for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4966975"/>
                  </a:ext>
                </a:extLst>
              </a:tr>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b="0" dirty="0">
                          <a:solidFill>
                            <a:schemeClr val="bg2">
                              <a:lumMod val="25000"/>
                            </a:schemeClr>
                          </a:solidFill>
                          <a:effectLst/>
                          <a:latin typeface="Arial Narrow" panose="020B0606020202030204" pitchFamily="34" charset="0"/>
                        </a:rPr>
                        <a:t>7:24:2025_10:00:00</a:t>
                      </a: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algn="ctr"/>
                      <a:r>
                        <a:rPr lang="en-US" sz="800" b="0" dirty="0">
                          <a:solidFill>
                            <a:schemeClr val="bg2">
                              <a:lumMod val="25000"/>
                            </a:schemeClr>
                          </a:solidFill>
                        </a:rPr>
                        <a:t>50.00</a:t>
                      </a: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dirty="0">
                          <a:solidFill>
                            <a:schemeClr val="bg2">
                              <a:lumMod val="25000"/>
                            </a:schemeClr>
                          </a:solidFill>
                          <a:effectLst/>
                          <a:latin typeface="Arial Narrow" panose="020B0606020202030204" pitchFamily="34" charset="0"/>
                        </a:rPr>
                        <a:t>5 hours late in the meeting</a:t>
                      </a: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extLst>
                  <a:ext uri="{0D108BD9-81ED-4DB2-BD59-A6C34878D82A}">
                    <a16:rowId xmlns:a16="http://schemas.microsoft.com/office/drawing/2014/main" val="999472411"/>
                  </a:ext>
                </a:extLst>
              </a:tr>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Total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r>
                        <a:rPr lang="en-US" sz="800" b="1" dirty="0">
                          <a:solidFill>
                            <a:schemeClr val="bg2">
                              <a:lumMod val="25000"/>
                            </a:schemeClr>
                          </a:solidFill>
                        </a:rPr>
                        <a:t>50.00</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8378659"/>
                  </a:ext>
                </a:extLst>
              </a:tr>
            </a:tbl>
          </a:graphicData>
        </a:graphic>
      </p:graphicFrame>
      <p:cxnSp>
        <p:nvCxnSpPr>
          <p:cNvPr id="98" name="Straight Arrow Connector 97">
            <a:extLst>
              <a:ext uri="{FF2B5EF4-FFF2-40B4-BE49-F238E27FC236}">
                <a16:creationId xmlns:a16="http://schemas.microsoft.com/office/drawing/2014/main" id="{C72BE9DE-39BB-8F2E-F60C-584756CAB659}"/>
              </a:ext>
            </a:extLst>
          </p:cNvPr>
          <p:cNvCxnSpPr/>
          <p:nvPr/>
        </p:nvCxnSpPr>
        <p:spPr>
          <a:xfrm>
            <a:off x="11601450" y="390525"/>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Top Corners Rounded 100">
            <a:extLst>
              <a:ext uri="{FF2B5EF4-FFF2-40B4-BE49-F238E27FC236}">
                <a16:creationId xmlns:a16="http://schemas.microsoft.com/office/drawing/2014/main" id="{6C6D5306-4FB7-3D54-40BD-FA2DEEEE542A}"/>
              </a:ext>
            </a:extLst>
          </p:cNvPr>
          <p:cNvSpPr/>
          <p:nvPr/>
        </p:nvSpPr>
        <p:spPr>
          <a:xfrm>
            <a:off x="172837" y="3179618"/>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Overall Status</a:t>
            </a:r>
            <a:endParaRPr lang="en-PH" sz="1000" b="1" dirty="0">
              <a:solidFill>
                <a:schemeClr val="bg2">
                  <a:lumMod val="25000"/>
                </a:schemeClr>
              </a:solidFill>
              <a:latin typeface="Arial Narrow" panose="020B0606020202030204" pitchFamily="34" charset="0"/>
            </a:endParaRPr>
          </a:p>
        </p:txBody>
      </p:sp>
      <p:sp>
        <p:nvSpPr>
          <p:cNvPr id="102" name="Rectangle: Rounded Corners 101">
            <a:extLst>
              <a:ext uri="{FF2B5EF4-FFF2-40B4-BE49-F238E27FC236}">
                <a16:creationId xmlns:a16="http://schemas.microsoft.com/office/drawing/2014/main" id="{A61CF22A-AE99-0601-93F8-5C4305A8D24D}"/>
              </a:ext>
            </a:extLst>
          </p:cNvPr>
          <p:cNvSpPr/>
          <p:nvPr/>
        </p:nvSpPr>
        <p:spPr>
          <a:xfrm>
            <a:off x="248965" y="3673462"/>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3" name="Rectangle: Rounded Corners 102">
            <a:extLst>
              <a:ext uri="{FF2B5EF4-FFF2-40B4-BE49-F238E27FC236}">
                <a16:creationId xmlns:a16="http://schemas.microsoft.com/office/drawing/2014/main" id="{B7C8400B-85F0-4BEE-C785-B4265B78DCA2}"/>
              </a:ext>
            </a:extLst>
          </p:cNvPr>
          <p:cNvSpPr/>
          <p:nvPr/>
        </p:nvSpPr>
        <p:spPr>
          <a:xfrm>
            <a:off x="1570596" y="3673462"/>
            <a:ext cx="122193" cy="122803"/>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4" name="Rectangle: Rounded Corners 103">
            <a:extLst>
              <a:ext uri="{FF2B5EF4-FFF2-40B4-BE49-F238E27FC236}">
                <a16:creationId xmlns:a16="http://schemas.microsoft.com/office/drawing/2014/main" id="{FE15859A-B374-22A5-1962-1B51AECBB6C2}"/>
              </a:ext>
            </a:extLst>
          </p:cNvPr>
          <p:cNvSpPr/>
          <p:nvPr/>
        </p:nvSpPr>
        <p:spPr>
          <a:xfrm>
            <a:off x="240116" y="3956814"/>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5" name="TextBox 104">
            <a:extLst>
              <a:ext uri="{FF2B5EF4-FFF2-40B4-BE49-F238E27FC236}">
                <a16:creationId xmlns:a16="http://schemas.microsoft.com/office/drawing/2014/main" id="{F53E63E5-15F7-2A2C-3D06-737A02DBC04B}"/>
              </a:ext>
            </a:extLst>
          </p:cNvPr>
          <p:cNvSpPr txBox="1"/>
          <p:nvPr/>
        </p:nvSpPr>
        <p:spPr>
          <a:xfrm>
            <a:off x="382308" y="3619447"/>
            <a:ext cx="694820" cy="230832"/>
          </a:xfrm>
          <a:prstGeom prst="rect">
            <a:avLst/>
          </a:prstGeom>
          <a:noFill/>
        </p:spPr>
        <p:txBody>
          <a:bodyPr wrap="square" rtlCol="0">
            <a:spAutoFit/>
          </a:bodyPr>
          <a:lstStyle/>
          <a:p>
            <a:r>
              <a:rPr lang="en-US" sz="900" dirty="0">
                <a:latin typeface="Arial Narrow" panose="020B0606020202030204" pitchFamily="34" charset="0"/>
              </a:rPr>
              <a:t>Transferred</a:t>
            </a:r>
            <a:endParaRPr lang="en-PH" sz="900" dirty="0">
              <a:latin typeface="Arial Narrow" panose="020B0606020202030204" pitchFamily="34" charset="0"/>
            </a:endParaRPr>
          </a:p>
        </p:txBody>
      </p:sp>
      <p:sp>
        <p:nvSpPr>
          <p:cNvPr id="106" name="TextBox 105">
            <a:extLst>
              <a:ext uri="{FF2B5EF4-FFF2-40B4-BE49-F238E27FC236}">
                <a16:creationId xmlns:a16="http://schemas.microsoft.com/office/drawing/2014/main" id="{D9BAD9DB-F42F-A99F-8F12-7A09BAAFB79E}"/>
              </a:ext>
            </a:extLst>
          </p:cNvPr>
          <p:cNvSpPr txBox="1"/>
          <p:nvPr/>
        </p:nvSpPr>
        <p:spPr>
          <a:xfrm>
            <a:off x="1699178" y="3619447"/>
            <a:ext cx="603646" cy="230832"/>
          </a:xfrm>
          <a:prstGeom prst="rect">
            <a:avLst/>
          </a:prstGeom>
          <a:noFill/>
        </p:spPr>
        <p:txBody>
          <a:bodyPr wrap="square" rtlCol="0">
            <a:spAutoFit/>
          </a:bodyPr>
          <a:lstStyle/>
          <a:p>
            <a:r>
              <a:rPr lang="en-US" sz="900" dirty="0">
                <a:latin typeface="Arial Narrow" panose="020B0606020202030204" pitchFamily="34" charset="0"/>
              </a:rPr>
              <a:t>On-Hold</a:t>
            </a:r>
            <a:endParaRPr lang="en-PH" sz="900" dirty="0">
              <a:latin typeface="Arial Narrow" panose="020B0606020202030204" pitchFamily="34" charset="0"/>
            </a:endParaRPr>
          </a:p>
        </p:txBody>
      </p:sp>
      <p:sp>
        <p:nvSpPr>
          <p:cNvPr id="107" name="TextBox 106">
            <a:extLst>
              <a:ext uri="{FF2B5EF4-FFF2-40B4-BE49-F238E27FC236}">
                <a16:creationId xmlns:a16="http://schemas.microsoft.com/office/drawing/2014/main" id="{0D524E05-2987-B5E2-43FE-2559E647A847}"/>
              </a:ext>
            </a:extLst>
          </p:cNvPr>
          <p:cNvSpPr txBox="1"/>
          <p:nvPr/>
        </p:nvSpPr>
        <p:spPr>
          <a:xfrm>
            <a:off x="368699" y="3902799"/>
            <a:ext cx="974219" cy="230832"/>
          </a:xfrm>
          <a:prstGeom prst="rect">
            <a:avLst/>
          </a:prstGeom>
          <a:noFill/>
        </p:spPr>
        <p:txBody>
          <a:bodyPr wrap="square" rtlCol="0">
            <a:spAutoFit/>
          </a:bodyPr>
          <a:lstStyle/>
          <a:p>
            <a:r>
              <a:rPr lang="en-US" sz="900" dirty="0"/>
              <a:t>Activate</a:t>
            </a:r>
            <a:endParaRPr lang="en-PH" sz="900" dirty="0">
              <a:latin typeface="Arial Narrow" panose="020B0606020202030204" pitchFamily="34" charset="0"/>
            </a:endParaRPr>
          </a:p>
        </p:txBody>
      </p:sp>
      <p:sp>
        <p:nvSpPr>
          <p:cNvPr id="108" name="Rectangle: Rounded Corners 107">
            <a:extLst>
              <a:ext uri="{FF2B5EF4-FFF2-40B4-BE49-F238E27FC236}">
                <a16:creationId xmlns:a16="http://schemas.microsoft.com/office/drawing/2014/main" id="{79355C59-A3C2-AABB-992E-17C43B45DEB5}"/>
              </a:ext>
            </a:extLst>
          </p:cNvPr>
          <p:cNvSpPr/>
          <p:nvPr/>
        </p:nvSpPr>
        <p:spPr>
          <a:xfrm>
            <a:off x="1570596" y="3947493"/>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9" name="TextBox 108">
            <a:extLst>
              <a:ext uri="{FF2B5EF4-FFF2-40B4-BE49-F238E27FC236}">
                <a16:creationId xmlns:a16="http://schemas.microsoft.com/office/drawing/2014/main" id="{E4F9AFC0-1000-5AB9-D49F-8383E80698CA}"/>
              </a:ext>
            </a:extLst>
          </p:cNvPr>
          <p:cNvSpPr txBox="1"/>
          <p:nvPr/>
        </p:nvSpPr>
        <p:spPr>
          <a:xfrm>
            <a:off x="1699177" y="3893478"/>
            <a:ext cx="974219" cy="230832"/>
          </a:xfrm>
          <a:prstGeom prst="rect">
            <a:avLst/>
          </a:prstGeom>
          <a:noFill/>
        </p:spPr>
        <p:txBody>
          <a:bodyPr wrap="square" rtlCol="0">
            <a:spAutoFit/>
          </a:bodyPr>
          <a:lstStyle/>
          <a:p>
            <a:r>
              <a:rPr lang="en-US" sz="900" dirty="0">
                <a:latin typeface="Arial Narrow" panose="020B0606020202030204" pitchFamily="34" charset="0"/>
              </a:rPr>
              <a:t>Cancel</a:t>
            </a:r>
            <a:endParaRPr lang="en-PH" sz="900" dirty="0">
              <a:latin typeface="Arial Narrow" panose="020B0606020202030204" pitchFamily="34" charset="0"/>
            </a:endParaRPr>
          </a:p>
        </p:txBody>
      </p:sp>
      <p:sp>
        <p:nvSpPr>
          <p:cNvPr id="16" name="Callout: Bent Line with Accent Bar 15">
            <a:extLst>
              <a:ext uri="{FF2B5EF4-FFF2-40B4-BE49-F238E27FC236}">
                <a16:creationId xmlns:a16="http://schemas.microsoft.com/office/drawing/2014/main" id="{FB975BAC-EA1C-ADD1-D06C-9124B47941E6}"/>
              </a:ext>
            </a:extLst>
          </p:cNvPr>
          <p:cNvSpPr/>
          <p:nvPr/>
        </p:nvSpPr>
        <p:spPr>
          <a:xfrm>
            <a:off x="5302328" y="87857"/>
            <a:ext cx="2581461" cy="769575"/>
          </a:xfrm>
          <a:prstGeom prst="accentCallout2">
            <a:avLst>
              <a:gd name="adj1" fmla="val 18750"/>
              <a:gd name="adj2" fmla="val -8333"/>
              <a:gd name="adj3" fmla="val 18750"/>
              <a:gd name="adj4" fmla="val -16667"/>
              <a:gd name="adj5" fmla="val 354458"/>
              <a:gd name="adj6" fmla="val -114769"/>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The system will automatically send a notification to the service provider to upload a correct copy of the invoice.</a:t>
            </a:r>
          </a:p>
          <a:p>
            <a:pPr algn="ctr"/>
            <a:r>
              <a:rPr lang="ar-SA" sz="1000" dirty="0"/>
              <a:t>سيقوم النظام تلقائيًا بإرسال إشعار إلى مزود الخدمة لتحميل نسخة صحيحة من الفاتورة.</a:t>
            </a:r>
            <a:endParaRPr lang="en-PH" sz="1000" dirty="0"/>
          </a:p>
        </p:txBody>
      </p:sp>
      <p:sp>
        <p:nvSpPr>
          <p:cNvPr id="17" name="Callout: Bent Line with Accent Bar 16">
            <a:extLst>
              <a:ext uri="{FF2B5EF4-FFF2-40B4-BE49-F238E27FC236}">
                <a16:creationId xmlns:a16="http://schemas.microsoft.com/office/drawing/2014/main" id="{27328A74-0E4B-E3F9-E58B-8B073BFD2FD2}"/>
              </a:ext>
            </a:extLst>
          </p:cNvPr>
          <p:cNvSpPr/>
          <p:nvPr/>
        </p:nvSpPr>
        <p:spPr>
          <a:xfrm>
            <a:off x="1570596" y="101088"/>
            <a:ext cx="2770995" cy="769575"/>
          </a:xfrm>
          <a:prstGeom prst="accentCallout2">
            <a:avLst>
              <a:gd name="adj1" fmla="val 18750"/>
              <a:gd name="adj2" fmla="val -8333"/>
              <a:gd name="adj3" fmla="val 18750"/>
              <a:gd name="adj4" fmla="val -16667"/>
              <a:gd name="adj5" fmla="val 357849"/>
              <a:gd name="adj6" fmla="val -6720"/>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If approved, the system will automatically include this invoice for disbursement/transfer</a:t>
            </a:r>
          </a:p>
          <a:p>
            <a:pPr algn="ctr"/>
            <a:r>
              <a:rPr lang="ar-SA" sz="1050" dirty="0"/>
              <a:t>في حالة الموافقة، سيقوم النظام تلقائيًا بإدراج هذه الفاتورة للصرف/التحويل</a:t>
            </a:r>
            <a:endParaRPr lang="en-PH" sz="1050" dirty="0"/>
          </a:p>
        </p:txBody>
      </p:sp>
      <p:pic>
        <p:nvPicPr>
          <p:cNvPr id="18" name="Picture 17">
            <a:extLst>
              <a:ext uri="{FF2B5EF4-FFF2-40B4-BE49-F238E27FC236}">
                <a16:creationId xmlns:a16="http://schemas.microsoft.com/office/drawing/2014/main" id="{9B8244A3-D86F-3A9B-D728-F158C71751F0}"/>
              </a:ext>
            </a:extLst>
          </p:cNvPr>
          <p:cNvPicPr>
            <a:picLocks noChangeAspect="1"/>
          </p:cNvPicPr>
          <p:nvPr/>
        </p:nvPicPr>
        <p:blipFill>
          <a:blip r:embed="rId5"/>
          <a:stretch>
            <a:fillRect/>
          </a:stretch>
        </p:blipFill>
        <p:spPr>
          <a:xfrm>
            <a:off x="78663" y="6658857"/>
            <a:ext cx="12022987" cy="195425"/>
          </a:xfrm>
          <a:prstGeom prst="rect">
            <a:avLst/>
          </a:prstGeom>
        </p:spPr>
      </p:pic>
      <p:sp>
        <p:nvSpPr>
          <p:cNvPr id="27" name="TextBox 26">
            <a:extLst>
              <a:ext uri="{FF2B5EF4-FFF2-40B4-BE49-F238E27FC236}">
                <a16:creationId xmlns:a16="http://schemas.microsoft.com/office/drawing/2014/main" id="{B29D4692-D9FD-F916-2A03-87A1DEB9D25D}"/>
              </a:ext>
            </a:extLst>
          </p:cNvPr>
          <p:cNvSpPr txBox="1"/>
          <p:nvPr/>
        </p:nvSpPr>
        <p:spPr>
          <a:xfrm>
            <a:off x="6175072" y="4615652"/>
            <a:ext cx="5609258" cy="1815882"/>
          </a:xfrm>
          <a:prstGeom prst="rect">
            <a:avLst/>
          </a:prstGeom>
          <a:solidFill>
            <a:schemeClr val="accent4">
              <a:lumMod val="20000"/>
              <a:lumOff val="80000"/>
            </a:schemeClr>
          </a:solidFill>
        </p:spPr>
        <p:txBody>
          <a:bodyPr wrap="square" rtlCol="0">
            <a:spAutoFit/>
          </a:bodyPr>
          <a:lstStyle/>
          <a:p>
            <a:r>
              <a:rPr lang="en-US" sz="1400" dirty="0"/>
              <a:t>This table documents the procedures carried out on the amount of each request, starting with the request invoice data issued by the platform to the customer, receiving the invoice issued by the service provider and uploading it to the platform, and the inspection procedures, with clarification of the status.</a:t>
            </a:r>
          </a:p>
          <a:p>
            <a:pPr algn="r" rtl="1"/>
            <a:r>
              <a:rPr lang="ar-SA" sz="1400" dirty="0"/>
              <a:t>يوثق هذا الجدول الاجراءات الذي تمت على مبلغ كل طلب</a:t>
            </a:r>
            <a:endParaRPr lang="en-US" sz="1400" dirty="0"/>
          </a:p>
          <a:p>
            <a:pPr algn="r" rtl="1"/>
            <a:r>
              <a:rPr lang="ar-SA" sz="1400" dirty="0"/>
              <a:t> ابتداء من بيانات فاتورة الطلب المصدرة من المنصة للعميل واستقبال الفاتورة التي يصدرها مقدم الخدمة ويرفعها على المنصة واجراءات الفحص مع ايضاح الحالة</a:t>
            </a:r>
            <a:endParaRPr lang="en-US" sz="1400" dirty="0"/>
          </a:p>
        </p:txBody>
      </p:sp>
      <p:sp>
        <p:nvSpPr>
          <p:cNvPr id="7" name="مربع نص 6">
            <a:extLst>
              <a:ext uri="{FF2B5EF4-FFF2-40B4-BE49-F238E27FC236}">
                <a16:creationId xmlns:a16="http://schemas.microsoft.com/office/drawing/2014/main" id="{3CEF1CDB-D3FE-D8B0-30C0-D3CD14D1FEC0}"/>
              </a:ext>
            </a:extLst>
          </p:cNvPr>
          <p:cNvSpPr txBox="1"/>
          <p:nvPr/>
        </p:nvSpPr>
        <p:spPr>
          <a:xfrm>
            <a:off x="5884313" y="4141049"/>
            <a:ext cx="6105214" cy="369332"/>
          </a:xfrm>
          <a:prstGeom prst="rect">
            <a:avLst/>
          </a:prstGeom>
          <a:solidFill>
            <a:srgbClr val="92D050"/>
          </a:solidFill>
        </p:spPr>
        <p:txBody>
          <a:bodyPr wrap="square" rtlCol="1">
            <a:spAutoFit/>
          </a:bodyPr>
          <a:lstStyle/>
          <a:p>
            <a:pPr algn="r"/>
            <a:r>
              <a:rPr lang="ar-SA" b="1" dirty="0">
                <a:solidFill>
                  <a:srgbClr val="08387A"/>
                </a:solidFill>
                <a:cs typeface="Akhbar MT" pitchFamily="2" charset="-78"/>
              </a:rPr>
              <a:t>للأهمية: هذه صفحة للموافقة على الفاتورة </a:t>
            </a:r>
            <a:r>
              <a:rPr lang="ar-SA" b="1" dirty="0" err="1">
                <a:solidFill>
                  <a:srgbClr val="08387A"/>
                </a:solidFill>
                <a:cs typeface="Akhbar MT" pitchFamily="2" charset="-78"/>
              </a:rPr>
              <a:t>لتحال</a:t>
            </a:r>
            <a:r>
              <a:rPr lang="ar-SA" b="1" dirty="0">
                <a:solidFill>
                  <a:srgbClr val="08387A"/>
                </a:solidFill>
                <a:cs typeface="Akhbar MT" pitchFamily="2" charset="-78"/>
              </a:rPr>
              <a:t> الى الصرف فقط وليست للفحص الإلكتروني.</a:t>
            </a:r>
          </a:p>
        </p:txBody>
      </p:sp>
    </p:spTree>
    <p:extLst>
      <p:ext uri="{BB962C8B-B14F-4D97-AF65-F5344CB8AC3E}">
        <p14:creationId xmlns:p14="http://schemas.microsoft.com/office/powerpoint/2010/main" val="4755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3EAE5-3A62-1A07-B8F8-677BCF0BCFBA}"/>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58B9A114-E499-DC5C-3E3C-9F2C8727CA19}"/>
              </a:ext>
            </a:extLst>
          </p:cNvPr>
          <p:cNvPicPr>
            <a:picLocks noChangeAspect="1"/>
          </p:cNvPicPr>
          <p:nvPr/>
        </p:nvPicPr>
        <p:blipFill>
          <a:blip r:embed="rId3"/>
          <a:stretch>
            <a:fillRect/>
          </a:stretch>
        </p:blipFill>
        <p:spPr>
          <a:xfrm>
            <a:off x="-1503802" y="-517361"/>
            <a:ext cx="13444647" cy="6966998"/>
          </a:xfrm>
          <a:prstGeom prst="rect">
            <a:avLst/>
          </a:prstGeom>
        </p:spPr>
      </p:pic>
      <p:sp>
        <p:nvSpPr>
          <p:cNvPr id="20" name="Rectangle 19">
            <a:extLst>
              <a:ext uri="{FF2B5EF4-FFF2-40B4-BE49-F238E27FC236}">
                <a16:creationId xmlns:a16="http://schemas.microsoft.com/office/drawing/2014/main" id="{1BF4D991-8538-7E9A-1E69-2B8E4A38DA5F}"/>
              </a:ext>
            </a:extLst>
          </p:cNvPr>
          <p:cNvSpPr/>
          <p:nvPr/>
        </p:nvSpPr>
        <p:spPr>
          <a:xfrm>
            <a:off x="1814286" y="479879"/>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9" name="Picture 18">
            <a:extLst>
              <a:ext uri="{FF2B5EF4-FFF2-40B4-BE49-F238E27FC236}">
                <a16:creationId xmlns:a16="http://schemas.microsoft.com/office/drawing/2014/main" id="{02931553-356A-9913-8C1C-BF0D1CAE241F}"/>
              </a:ext>
            </a:extLst>
          </p:cNvPr>
          <p:cNvPicPr>
            <a:picLocks noChangeAspect="1"/>
          </p:cNvPicPr>
          <p:nvPr/>
        </p:nvPicPr>
        <p:blipFill>
          <a:blip r:embed="rId4"/>
          <a:stretch>
            <a:fillRect/>
          </a:stretch>
        </p:blipFill>
        <p:spPr>
          <a:xfrm>
            <a:off x="1814286" y="521695"/>
            <a:ext cx="9941233" cy="468510"/>
          </a:xfrm>
          <a:prstGeom prst="rect">
            <a:avLst/>
          </a:prstGeom>
        </p:spPr>
      </p:pic>
      <p:sp>
        <p:nvSpPr>
          <p:cNvPr id="82" name="Rectangle 81">
            <a:extLst>
              <a:ext uri="{FF2B5EF4-FFF2-40B4-BE49-F238E27FC236}">
                <a16:creationId xmlns:a16="http://schemas.microsoft.com/office/drawing/2014/main" id="{605BD4A6-9DA9-D70E-AA23-D184C2DA93EF}"/>
              </a:ext>
            </a:extLst>
          </p:cNvPr>
          <p:cNvSpPr/>
          <p:nvPr/>
        </p:nvSpPr>
        <p:spPr>
          <a:xfrm>
            <a:off x="1814286" y="23161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9E8FD665-1C11-DE7A-7F8B-39F40CFC9B3E}"/>
              </a:ext>
            </a:extLst>
          </p:cNvPr>
          <p:cNvSpPr txBox="1"/>
          <p:nvPr/>
        </p:nvSpPr>
        <p:spPr>
          <a:xfrm>
            <a:off x="1737359" y="193887"/>
            <a:ext cx="6181155" cy="461665"/>
          </a:xfrm>
          <a:prstGeom prst="rect">
            <a:avLst/>
          </a:prstGeom>
          <a:noFill/>
        </p:spPr>
        <p:txBody>
          <a:bodyPr wrap="square" rtlCol="0">
            <a:spAutoFit/>
          </a:bodyPr>
          <a:lstStyle/>
          <a:p>
            <a:r>
              <a:rPr lang="en-US" sz="1200" b="1" dirty="0">
                <a:latin typeface="Arial Narrow" panose="020B0606020202030204" pitchFamily="34" charset="0"/>
              </a:rPr>
              <a:t>Statement of "</a:t>
            </a:r>
            <a:r>
              <a:rPr lang="en-US" sz="1200" b="1" dirty="0">
                <a:solidFill>
                  <a:srgbClr val="C00000"/>
                </a:solidFill>
                <a:latin typeface="Arial Narrow" panose="020B0606020202030204" pitchFamily="34" charset="0"/>
              </a:rPr>
              <a:t>non-tax</a:t>
            </a:r>
            <a:r>
              <a:rPr lang="en-US" sz="1200" b="1" dirty="0">
                <a:latin typeface="Arial Narrow" panose="020B0606020202030204" pitchFamily="34" charset="0"/>
              </a:rPr>
              <a:t>" invoices issued by the service provider and uploaded to the platform</a:t>
            </a:r>
            <a:r>
              <a:rPr lang="ar-SA" sz="1200" b="1" dirty="0">
                <a:latin typeface="Cairo" panose="00000500000000000000" pitchFamily="2" charset="-78"/>
                <a:cs typeface="Cairo" panose="00000500000000000000" pitchFamily="2" charset="-78"/>
              </a:rPr>
              <a:t>بيان الفواتير "</a:t>
            </a:r>
            <a:r>
              <a:rPr lang="ar-SA" sz="1200" b="1" dirty="0">
                <a:solidFill>
                  <a:srgbClr val="C00000"/>
                </a:solidFill>
                <a:latin typeface="Cairo" panose="00000500000000000000" pitchFamily="2" charset="-78"/>
                <a:cs typeface="Cairo" panose="00000500000000000000" pitchFamily="2" charset="-78"/>
              </a:rPr>
              <a:t>غير الضريبية</a:t>
            </a:r>
            <a:r>
              <a:rPr lang="ar-SA" sz="1200" b="1" dirty="0">
                <a:latin typeface="Cairo" panose="00000500000000000000" pitchFamily="2" charset="-78"/>
                <a:cs typeface="Cairo" panose="00000500000000000000" pitchFamily="2" charset="-78"/>
              </a:rPr>
              <a:t>" المصدرة من مقدم الخدمة المرفوعة على المنصة</a:t>
            </a:r>
            <a:endParaRPr lang="en-US" sz="1200" b="1" dirty="0">
              <a:latin typeface="Cairo" panose="00000500000000000000" pitchFamily="2" charset="-78"/>
              <a:cs typeface="Cairo" panose="00000500000000000000" pitchFamily="2" charset="-78"/>
            </a:endParaRPr>
          </a:p>
        </p:txBody>
      </p:sp>
      <p:graphicFrame>
        <p:nvGraphicFramePr>
          <p:cNvPr id="81" name="Table 80">
            <a:extLst>
              <a:ext uri="{FF2B5EF4-FFF2-40B4-BE49-F238E27FC236}">
                <a16:creationId xmlns:a16="http://schemas.microsoft.com/office/drawing/2014/main" id="{A97299E8-A440-9661-0099-B317770965C0}"/>
              </a:ext>
            </a:extLst>
          </p:cNvPr>
          <p:cNvGraphicFramePr>
            <a:graphicFrameLocks noGrp="1"/>
          </p:cNvGraphicFramePr>
          <p:nvPr>
            <p:extLst>
              <p:ext uri="{D42A27DB-BD31-4B8C-83A1-F6EECF244321}">
                <p14:modId xmlns:p14="http://schemas.microsoft.com/office/powerpoint/2010/main" val="3160365204"/>
              </p:ext>
            </p:extLst>
          </p:nvPr>
        </p:nvGraphicFramePr>
        <p:xfrm>
          <a:off x="1881174" y="1061716"/>
          <a:ext cx="9853631" cy="7231806"/>
        </p:xfrm>
        <a:graphic>
          <a:graphicData uri="http://schemas.openxmlformats.org/drawingml/2006/table">
            <a:tbl>
              <a:tblPr firstRow="1" bandRow="1">
                <a:tableStyleId>{5C22544A-7EE6-4342-B048-85BDC9FD1C3A}</a:tableStyleId>
              </a:tblPr>
              <a:tblGrid>
                <a:gridCol w="340634">
                  <a:extLst>
                    <a:ext uri="{9D8B030D-6E8A-4147-A177-3AD203B41FA5}">
                      <a16:colId xmlns:a16="http://schemas.microsoft.com/office/drawing/2014/main" val="3099832474"/>
                    </a:ext>
                  </a:extLst>
                </a:gridCol>
                <a:gridCol w="631969">
                  <a:extLst>
                    <a:ext uri="{9D8B030D-6E8A-4147-A177-3AD203B41FA5}">
                      <a16:colId xmlns:a16="http://schemas.microsoft.com/office/drawing/2014/main" val="228835267"/>
                    </a:ext>
                  </a:extLst>
                </a:gridCol>
                <a:gridCol w="631969">
                  <a:extLst>
                    <a:ext uri="{9D8B030D-6E8A-4147-A177-3AD203B41FA5}">
                      <a16:colId xmlns:a16="http://schemas.microsoft.com/office/drawing/2014/main" val="4230336558"/>
                    </a:ext>
                  </a:extLst>
                </a:gridCol>
                <a:gridCol w="634543">
                  <a:extLst>
                    <a:ext uri="{9D8B030D-6E8A-4147-A177-3AD203B41FA5}">
                      <a16:colId xmlns:a16="http://schemas.microsoft.com/office/drawing/2014/main" val="1810269809"/>
                    </a:ext>
                  </a:extLst>
                </a:gridCol>
                <a:gridCol w="634543">
                  <a:extLst>
                    <a:ext uri="{9D8B030D-6E8A-4147-A177-3AD203B41FA5}">
                      <a16:colId xmlns:a16="http://schemas.microsoft.com/office/drawing/2014/main" val="91003653"/>
                    </a:ext>
                  </a:extLst>
                </a:gridCol>
                <a:gridCol w="634543">
                  <a:extLst>
                    <a:ext uri="{9D8B030D-6E8A-4147-A177-3AD203B41FA5}">
                      <a16:colId xmlns:a16="http://schemas.microsoft.com/office/drawing/2014/main" val="1767162034"/>
                    </a:ext>
                  </a:extLst>
                </a:gridCol>
                <a:gridCol w="634543">
                  <a:extLst>
                    <a:ext uri="{9D8B030D-6E8A-4147-A177-3AD203B41FA5}">
                      <a16:colId xmlns:a16="http://schemas.microsoft.com/office/drawing/2014/main" val="2222852846"/>
                    </a:ext>
                  </a:extLst>
                </a:gridCol>
                <a:gridCol w="729307">
                  <a:extLst>
                    <a:ext uri="{9D8B030D-6E8A-4147-A177-3AD203B41FA5}">
                      <a16:colId xmlns:a16="http://schemas.microsoft.com/office/drawing/2014/main" val="1982789283"/>
                    </a:ext>
                  </a:extLst>
                </a:gridCol>
                <a:gridCol w="539779">
                  <a:extLst>
                    <a:ext uri="{9D8B030D-6E8A-4147-A177-3AD203B41FA5}">
                      <a16:colId xmlns:a16="http://schemas.microsoft.com/office/drawing/2014/main" val="778966576"/>
                    </a:ext>
                  </a:extLst>
                </a:gridCol>
                <a:gridCol w="634543">
                  <a:extLst>
                    <a:ext uri="{9D8B030D-6E8A-4147-A177-3AD203B41FA5}">
                      <a16:colId xmlns:a16="http://schemas.microsoft.com/office/drawing/2014/main" val="386327214"/>
                    </a:ext>
                  </a:extLst>
                </a:gridCol>
                <a:gridCol w="634543">
                  <a:extLst>
                    <a:ext uri="{9D8B030D-6E8A-4147-A177-3AD203B41FA5}">
                      <a16:colId xmlns:a16="http://schemas.microsoft.com/office/drawing/2014/main" val="3748750143"/>
                    </a:ext>
                  </a:extLst>
                </a:gridCol>
                <a:gridCol w="634543">
                  <a:extLst>
                    <a:ext uri="{9D8B030D-6E8A-4147-A177-3AD203B41FA5}">
                      <a16:colId xmlns:a16="http://schemas.microsoft.com/office/drawing/2014/main" val="1321617753"/>
                    </a:ext>
                  </a:extLst>
                </a:gridCol>
                <a:gridCol w="634543">
                  <a:extLst>
                    <a:ext uri="{9D8B030D-6E8A-4147-A177-3AD203B41FA5}">
                      <a16:colId xmlns:a16="http://schemas.microsoft.com/office/drawing/2014/main" val="2246058799"/>
                    </a:ext>
                  </a:extLst>
                </a:gridCol>
                <a:gridCol w="634543">
                  <a:extLst>
                    <a:ext uri="{9D8B030D-6E8A-4147-A177-3AD203B41FA5}">
                      <a16:colId xmlns:a16="http://schemas.microsoft.com/office/drawing/2014/main" val="425084445"/>
                    </a:ext>
                  </a:extLst>
                </a:gridCol>
                <a:gridCol w="634543">
                  <a:extLst>
                    <a:ext uri="{9D8B030D-6E8A-4147-A177-3AD203B41FA5}">
                      <a16:colId xmlns:a16="http://schemas.microsoft.com/office/drawing/2014/main" val="2370819418"/>
                    </a:ext>
                  </a:extLst>
                </a:gridCol>
                <a:gridCol w="634543">
                  <a:extLst>
                    <a:ext uri="{9D8B030D-6E8A-4147-A177-3AD203B41FA5}">
                      <a16:colId xmlns:a16="http://schemas.microsoft.com/office/drawing/2014/main" val="2286799172"/>
                    </a:ext>
                  </a:extLst>
                </a:gridCol>
              </a:tblGrid>
              <a:tr h="345428">
                <a:tc>
                  <a:txBody>
                    <a:bodyPr/>
                    <a:lstStyle/>
                    <a:p>
                      <a:pPr algn="ctr" rtl="1" fontAlgn="ctr">
                        <a:buNone/>
                      </a:pPr>
                      <a:endParaRPr lang="en-PH" sz="800" b="1"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8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800" b="0"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800" b="0"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Taxable Amount (SAR)</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المبلغ</a:t>
                      </a:r>
                      <a:br>
                        <a:rPr lang="ar-SA"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 الخاضع للضريبة (ريال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Tax amount of 15%</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مبلغ الضريبة بنسبة ١٥ %</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Platform Commission with VAT</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عمولة المنصة مع ضريبة القيمة المضافة</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800" b="0" dirty="0">
                          <a:solidFill>
                            <a:schemeClr val="bg2">
                              <a:lumMod val="25000"/>
                            </a:schemeClr>
                          </a:solidFill>
                          <a:latin typeface="Cairo Light" panose="00000400000000000000" pitchFamily="2" charset="-78"/>
                          <a:cs typeface="Cairo Light" panose="00000400000000000000" pitchFamily="2" charset="-78"/>
                        </a:rPr>
                        <a:t>Payment Gateway Fee with VAT</a:t>
                      </a:r>
                    </a:p>
                    <a:p>
                      <a:pPr algn="ctr"/>
                      <a:r>
                        <a:rPr lang="ar-SA" sz="800" b="0" dirty="0">
                          <a:solidFill>
                            <a:schemeClr val="bg2">
                              <a:lumMod val="25000"/>
                            </a:schemeClr>
                          </a:solidFill>
                          <a:latin typeface="Cairo Light" panose="00000400000000000000" pitchFamily="2" charset="-78"/>
                          <a:cs typeface="Cairo Light" panose="00000400000000000000" pitchFamily="2" charset="-78"/>
                        </a:rPr>
                        <a:t>رسوم بوابة الدفع مع ضريبة القيمة المضافة</a:t>
                      </a:r>
                      <a:endParaRPr lang="en-US" sz="800" b="0" dirty="0">
                        <a:solidFill>
                          <a:schemeClr val="bg2">
                            <a:lumMod val="25000"/>
                          </a:schemeClr>
                        </a:solidFill>
                        <a:latin typeface="Cairo Light" panose="00000400000000000000" pitchFamily="2" charset="-78"/>
                        <a:cs typeface="Cairo Light" panose="000004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PH" sz="800" b="0" i="0" u="none" strike="noStrike" dirty="0">
                          <a:solidFill>
                            <a:srgbClr val="000000"/>
                          </a:solidFill>
                          <a:effectLst/>
                          <a:latin typeface="Cairo Light" panose="00000400000000000000" pitchFamily="2" charset="-78"/>
                          <a:cs typeface="Cairo Light" panose="00000400000000000000" pitchFamily="2" charset="-78"/>
                        </a:rPr>
                        <a:t>Refund Amount</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المبلغ المسترجع</a:t>
                      </a:r>
                    </a:p>
                    <a:p>
                      <a:pPr algn="ctr"/>
                      <a:endParaRPr lang="en-US" sz="800" b="0" dirty="0">
                        <a:solidFill>
                          <a:schemeClr val="bg2">
                            <a:lumMod val="25000"/>
                          </a:schemeClr>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Total Invoice Including Tax </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إجمالي الفاتورة شامل الضريبة</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Uploaded File</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الملف المرفوع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File Status</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حالة الملف</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Request Status</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en-PH" sz="800" b="0" i="0" u="none" strike="noStrike" dirty="0">
                          <a:solidFill>
                            <a:srgbClr val="000000"/>
                          </a:solidFill>
                          <a:effectLst/>
                          <a:latin typeface="Cairo Light" panose="00000400000000000000" pitchFamily="2" charset="-78"/>
                          <a:cs typeface="Cairo Light" panose="00000400000000000000" pitchFamily="2" charset="-78"/>
                        </a:rPr>
                        <a:t> </a:t>
                      </a:r>
                      <a:r>
                        <a:rPr lang="ar-SA" sz="800" b="0" i="0" u="none" strike="noStrike" dirty="0">
                          <a:solidFill>
                            <a:srgbClr val="000000"/>
                          </a:solidFill>
                          <a:effectLst/>
                          <a:latin typeface="Cairo Light" panose="00000400000000000000" pitchFamily="2" charset="-78"/>
                          <a:cs typeface="Cairo Light" panose="00000400000000000000" pitchFamily="2" charset="-78"/>
                        </a:rPr>
                        <a:t>حالة الطلب</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dirty="0">
                          <a:solidFill>
                            <a:srgbClr val="3B3838"/>
                          </a:solidFill>
                          <a:effectLst/>
                          <a:latin typeface="Arial Narrow" panose="020B0606020202030204" pitchFamily="34" charset="0"/>
                        </a:rPr>
                        <a:t>JON-</a:t>
                      </a:r>
                      <a:r>
                        <a:rPr lang="en-US" sz="800" b="1" i="0" u="none" strike="noStrike" dirty="0">
                          <a:solidFill>
                            <a:srgbClr val="3B3838"/>
                          </a:solidFill>
                          <a:effectLst/>
                          <a:latin typeface="Arial Narrow" panose="020B0606020202030204" pitchFamily="34" charset="0"/>
                        </a:rPr>
                        <a:t>3214</a:t>
                      </a: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INV-2025-015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7/5/2025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Waseem Tariq Almashni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Fisal </a:t>
                      </a:r>
                      <a:r>
                        <a:rPr lang="en-PH" sz="800" b="0" dirty="0" err="1">
                          <a:solidFill>
                            <a:srgbClr val="2B2B2B"/>
                          </a:solidFill>
                          <a:effectLst/>
                          <a:latin typeface="Arial Narrow" panose="020B0606020202030204" pitchFamily="34" charset="0"/>
                        </a:rPr>
                        <a:t>Alyosef</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dirty="0">
                        <a:solidFill>
                          <a:srgbClr val="C0000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dirty="0">
                        <a:solidFill>
                          <a:srgbClr val="C0000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JON-5699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7/6/2025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Mohamad Ahmad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Abdullah </a:t>
                      </a:r>
                      <a:r>
                        <a:rPr lang="en-PH" sz="800" b="0" dirty="0" err="1">
                          <a:solidFill>
                            <a:srgbClr val="2B2B2B"/>
                          </a:solidFill>
                          <a:effectLst/>
                          <a:latin typeface="Arial Narrow" panose="020B0606020202030204" pitchFamily="34" charset="0"/>
                        </a:rPr>
                        <a:t>khaled</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Alsanoni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INV-2025-017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7/7/2025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Meshari Alharbi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Hassan Altwijri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INV-2025-018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7/8/2025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Ali Abdullah</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Moath Ahmed Omar Batarfi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INV-2025-019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7/9/2025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BANDER AL SHAMRYI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AL-AWTHAK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7/10/2025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Ali Makes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Abdulmajeed Mohammed Alessa</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INV-2025-021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7/11/2025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Mohammed Saud Alkhulaify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US" sz="800" b="0">
                          <a:solidFill>
                            <a:srgbClr val="2B2B2B"/>
                          </a:solidFill>
                          <a:effectLst/>
                          <a:latin typeface="Arial Narrow" panose="020B0606020202030204" pitchFamily="34" charset="0"/>
                        </a:rPr>
                        <a:t>MAJED GHAZI AWADH ALLAH ALOSIMI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INV-2025-022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7/12/2025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Maram Abdulghani Al-Rashed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Khalid muidh alshahrani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a:solidFill>
                            <a:srgbClr val="3B3838"/>
                          </a:solidFill>
                          <a:effectLst/>
                          <a:latin typeface="Arial Narrow" panose="020B0606020202030204" pitchFamily="34" charset="0"/>
                        </a:rPr>
                        <a:t>JON-5706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INV-2025-023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7/13/2025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Bandar Al-Zahrani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MOHAMMAD ABDUALKARIM ALMARSHOOD</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1" i="0" u="none" strike="noStrike" dirty="0">
                          <a:solidFill>
                            <a:srgbClr val="3B3838"/>
                          </a:solidFill>
                          <a:effectLst/>
                          <a:latin typeface="Arial Narrow" panose="020B0606020202030204" pitchFamily="34" charset="0"/>
                        </a:rPr>
                        <a:t>JON-5707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INV-2025-024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7/14/2025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 "/>
                        </a:rPr>
                        <a:t>Mohammad Turki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Bader </a:t>
                      </a:r>
                      <a:r>
                        <a:rPr lang="en-PH" sz="800" b="0" dirty="0" err="1">
                          <a:solidFill>
                            <a:srgbClr val="2B2B2B"/>
                          </a:solidFill>
                          <a:effectLst/>
                          <a:latin typeface="Arial Narrow" panose="020B0606020202030204" pitchFamily="34" charset="0"/>
                        </a:rPr>
                        <a:t>myfarh</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Alghazwani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41.40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6.44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4158"/>
                  </a:ext>
                </a:extLst>
              </a:tr>
            </a:tbl>
          </a:graphicData>
        </a:graphic>
      </p:graphicFrame>
      <p:sp>
        <p:nvSpPr>
          <p:cNvPr id="84" name="Rectangle: Rounded Corners 83">
            <a:extLst>
              <a:ext uri="{FF2B5EF4-FFF2-40B4-BE49-F238E27FC236}">
                <a16:creationId xmlns:a16="http://schemas.microsoft.com/office/drawing/2014/main" id="{ACB153D5-B3FC-E949-0C3F-17672269F397}"/>
              </a:ext>
            </a:extLst>
          </p:cNvPr>
          <p:cNvSpPr/>
          <p:nvPr/>
        </p:nvSpPr>
        <p:spPr>
          <a:xfrm>
            <a:off x="2027920" y="301092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3" name="Rectangle: Rounded Corners 112">
            <a:extLst>
              <a:ext uri="{FF2B5EF4-FFF2-40B4-BE49-F238E27FC236}">
                <a16:creationId xmlns:a16="http://schemas.microsoft.com/office/drawing/2014/main" id="{969531F8-5003-9E92-AC61-352E4B4028AF}"/>
              </a:ext>
            </a:extLst>
          </p:cNvPr>
          <p:cNvSpPr/>
          <p:nvPr/>
        </p:nvSpPr>
        <p:spPr>
          <a:xfrm>
            <a:off x="2027920" y="363764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4" name="Rectangle: Rounded Corners 113">
            <a:extLst>
              <a:ext uri="{FF2B5EF4-FFF2-40B4-BE49-F238E27FC236}">
                <a16:creationId xmlns:a16="http://schemas.microsoft.com/office/drawing/2014/main" id="{CA8B53FB-F621-1B03-1E93-5DC08447C509}"/>
              </a:ext>
            </a:extLst>
          </p:cNvPr>
          <p:cNvSpPr/>
          <p:nvPr/>
        </p:nvSpPr>
        <p:spPr>
          <a:xfrm>
            <a:off x="2027920" y="421790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5" name="Rectangle: Rounded Corners 114">
            <a:extLst>
              <a:ext uri="{FF2B5EF4-FFF2-40B4-BE49-F238E27FC236}">
                <a16:creationId xmlns:a16="http://schemas.microsoft.com/office/drawing/2014/main" id="{9EB57A0F-385A-FF64-CC32-0A3345BD3D56}"/>
              </a:ext>
            </a:extLst>
          </p:cNvPr>
          <p:cNvSpPr/>
          <p:nvPr/>
        </p:nvSpPr>
        <p:spPr>
          <a:xfrm>
            <a:off x="2027920" y="489255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6" name="Rectangle: Rounded Corners 115">
            <a:extLst>
              <a:ext uri="{FF2B5EF4-FFF2-40B4-BE49-F238E27FC236}">
                <a16:creationId xmlns:a16="http://schemas.microsoft.com/office/drawing/2014/main" id="{7103B95F-90F9-5CCD-14B5-97F644C81E1F}"/>
              </a:ext>
            </a:extLst>
          </p:cNvPr>
          <p:cNvSpPr/>
          <p:nvPr/>
        </p:nvSpPr>
        <p:spPr>
          <a:xfrm>
            <a:off x="2027920" y="554393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7" name="Rectangle: Rounded Corners 116">
            <a:extLst>
              <a:ext uri="{FF2B5EF4-FFF2-40B4-BE49-F238E27FC236}">
                <a16:creationId xmlns:a16="http://schemas.microsoft.com/office/drawing/2014/main" id="{AAC00889-C2F8-0A5F-E4AF-0E1C92EFCCD6}"/>
              </a:ext>
            </a:extLst>
          </p:cNvPr>
          <p:cNvSpPr/>
          <p:nvPr/>
        </p:nvSpPr>
        <p:spPr>
          <a:xfrm>
            <a:off x="2027920" y="625638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8" name="Rectangle: Rounded Corners 117">
            <a:extLst>
              <a:ext uri="{FF2B5EF4-FFF2-40B4-BE49-F238E27FC236}">
                <a16:creationId xmlns:a16="http://schemas.microsoft.com/office/drawing/2014/main" id="{5A10D6E8-1506-9E11-A4C4-63F5DFB94C7F}"/>
              </a:ext>
            </a:extLst>
          </p:cNvPr>
          <p:cNvSpPr/>
          <p:nvPr/>
        </p:nvSpPr>
        <p:spPr>
          <a:xfrm>
            <a:off x="2027920" y="690490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9" name="Rectangle: Rounded Corners 118">
            <a:extLst>
              <a:ext uri="{FF2B5EF4-FFF2-40B4-BE49-F238E27FC236}">
                <a16:creationId xmlns:a16="http://schemas.microsoft.com/office/drawing/2014/main" id="{5954FA8D-BA9D-2C8E-4297-70E146A84A30}"/>
              </a:ext>
            </a:extLst>
          </p:cNvPr>
          <p:cNvSpPr/>
          <p:nvPr/>
        </p:nvSpPr>
        <p:spPr>
          <a:xfrm>
            <a:off x="2027920" y="753351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20" name="Rectangle: Rounded Corners 119">
            <a:extLst>
              <a:ext uri="{FF2B5EF4-FFF2-40B4-BE49-F238E27FC236}">
                <a16:creationId xmlns:a16="http://schemas.microsoft.com/office/drawing/2014/main" id="{999B0897-D617-CC09-9B77-F811ED034007}"/>
              </a:ext>
            </a:extLst>
          </p:cNvPr>
          <p:cNvSpPr/>
          <p:nvPr/>
        </p:nvSpPr>
        <p:spPr>
          <a:xfrm>
            <a:off x="2027920" y="812089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21" name="Rectangle: Rounded Corners 120">
            <a:extLst>
              <a:ext uri="{FF2B5EF4-FFF2-40B4-BE49-F238E27FC236}">
                <a16:creationId xmlns:a16="http://schemas.microsoft.com/office/drawing/2014/main" id="{60B0CC1E-4ACC-D22A-C528-8B20C62F9B97}"/>
              </a:ext>
            </a:extLst>
          </p:cNvPr>
          <p:cNvSpPr/>
          <p:nvPr/>
        </p:nvSpPr>
        <p:spPr>
          <a:xfrm>
            <a:off x="2027920" y="2331472"/>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22" name="Isosceles Triangle 121">
            <a:extLst>
              <a:ext uri="{FF2B5EF4-FFF2-40B4-BE49-F238E27FC236}">
                <a16:creationId xmlns:a16="http://schemas.microsoft.com/office/drawing/2014/main" id="{07569B57-2752-209E-6206-EB5412AD2FB2}"/>
              </a:ext>
            </a:extLst>
          </p:cNvPr>
          <p:cNvSpPr/>
          <p:nvPr/>
        </p:nvSpPr>
        <p:spPr>
          <a:xfrm flipV="1">
            <a:off x="11177870" y="217347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Isosceles Triangle 122">
            <a:extLst>
              <a:ext uri="{FF2B5EF4-FFF2-40B4-BE49-F238E27FC236}">
                <a16:creationId xmlns:a16="http://schemas.microsoft.com/office/drawing/2014/main" id="{F6AD3E93-6325-11B4-6B18-4A5FDC707E81}"/>
              </a:ext>
            </a:extLst>
          </p:cNvPr>
          <p:cNvSpPr/>
          <p:nvPr/>
        </p:nvSpPr>
        <p:spPr>
          <a:xfrm flipV="1">
            <a:off x="11175446" y="278389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4" name="Isosceles Triangle 123">
            <a:extLst>
              <a:ext uri="{FF2B5EF4-FFF2-40B4-BE49-F238E27FC236}">
                <a16:creationId xmlns:a16="http://schemas.microsoft.com/office/drawing/2014/main" id="{381C701B-0931-6409-4D5E-4A74B0F5F0B1}"/>
              </a:ext>
            </a:extLst>
          </p:cNvPr>
          <p:cNvSpPr/>
          <p:nvPr/>
        </p:nvSpPr>
        <p:spPr>
          <a:xfrm flipV="1">
            <a:off x="11175446" y="34628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Isosceles Triangle 124">
            <a:extLst>
              <a:ext uri="{FF2B5EF4-FFF2-40B4-BE49-F238E27FC236}">
                <a16:creationId xmlns:a16="http://schemas.microsoft.com/office/drawing/2014/main" id="{4BDE3F66-71D4-D9C5-F596-007D195ECFC6}"/>
              </a:ext>
            </a:extLst>
          </p:cNvPr>
          <p:cNvSpPr/>
          <p:nvPr/>
        </p:nvSpPr>
        <p:spPr>
          <a:xfrm flipV="1">
            <a:off x="11173022" y="407648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Isosceles Triangle 125">
            <a:extLst>
              <a:ext uri="{FF2B5EF4-FFF2-40B4-BE49-F238E27FC236}">
                <a16:creationId xmlns:a16="http://schemas.microsoft.com/office/drawing/2014/main" id="{8E388C14-49BA-B599-8E14-3397A8EEA80D}"/>
              </a:ext>
            </a:extLst>
          </p:cNvPr>
          <p:cNvSpPr/>
          <p:nvPr/>
        </p:nvSpPr>
        <p:spPr>
          <a:xfrm flipV="1">
            <a:off x="11173022" y="468747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Isosceles Triangle 126">
            <a:extLst>
              <a:ext uri="{FF2B5EF4-FFF2-40B4-BE49-F238E27FC236}">
                <a16:creationId xmlns:a16="http://schemas.microsoft.com/office/drawing/2014/main" id="{CDC33E8F-2896-F4A6-A4BE-458F31CC8AA0}"/>
              </a:ext>
            </a:extLst>
          </p:cNvPr>
          <p:cNvSpPr/>
          <p:nvPr/>
        </p:nvSpPr>
        <p:spPr>
          <a:xfrm flipV="1">
            <a:off x="11170598" y="533598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9" name="Isosceles Triangle 128">
            <a:extLst>
              <a:ext uri="{FF2B5EF4-FFF2-40B4-BE49-F238E27FC236}">
                <a16:creationId xmlns:a16="http://schemas.microsoft.com/office/drawing/2014/main" id="{EB3AA20B-707E-2377-4291-9364E92585FA}"/>
              </a:ext>
            </a:extLst>
          </p:cNvPr>
          <p:cNvSpPr/>
          <p:nvPr/>
        </p:nvSpPr>
        <p:spPr>
          <a:xfrm flipV="1">
            <a:off x="11170598" y="601498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Isosceles Triangle 129">
            <a:extLst>
              <a:ext uri="{FF2B5EF4-FFF2-40B4-BE49-F238E27FC236}">
                <a16:creationId xmlns:a16="http://schemas.microsoft.com/office/drawing/2014/main" id="{E523A89C-9B2C-55F6-83F3-57616CFAF3A0}"/>
              </a:ext>
            </a:extLst>
          </p:cNvPr>
          <p:cNvSpPr/>
          <p:nvPr/>
        </p:nvSpPr>
        <p:spPr>
          <a:xfrm flipV="1">
            <a:off x="11168174" y="661905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Isosceles Triangle 130">
            <a:extLst>
              <a:ext uri="{FF2B5EF4-FFF2-40B4-BE49-F238E27FC236}">
                <a16:creationId xmlns:a16="http://schemas.microsoft.com/office/drawing/2014/main" id="{26E34545-ED64-7457-93F6-1370DD462993}"/>
              </a:ext>
            </a:extLst>
          </p:cNvPr>
          <p:cNvSpPr/>
          <p:nvPr/>
        </p:nvSpPr>
        <p:spPr>
          <a:xfrm flipV="1">
            <a:off x="11170598" y="723899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2" name="Isosceles Triangle 131">
            <a:extLst>
              <a:ext uri="{FF2B5EF4-FFF2-40B4-BE49-F238E27FC236}">
                <a16:creationId xmlns:a16="http://schemas.microsoft.com/office/drawing/2014/main" id="{5C687F5D-C442-8641-BD82-218B33C77B56}"/>
              </a:ext>
            </a:extLst>
          </p:cNvPr>
          <p:cNvSpPr/>
          <p:nvPr/>
        </p:nvSpPr>
        <p:spPr>
          <a:xfrm flipV="1">
            <a:off x="11168174" y="783036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33" name="Picture 132">
            <a:extLst>
              <a:ext uri="{FF2B5EF4-FFF2-40B4-BE49-F238E27FC236}">
                <a16:creationId xmlns:a16="http://schemas.microsoft.com/office/drawing/2014/main" id="{D6C511EC-E3C7-4B3A-393E-C31A47055141}"/>
              </a:ext>
            </a:extLst>
          </p:cNvPr>
          <p:cNvPicPr>
            <a:picLocks noChangeAspect="1"/>
          </p:cNvPicPr>
          <p:nvPr/>
        </p:nvPicPr>
        <p:blipFill>
          <a:blip r:embed="rId5"/>
          <a:stretch>
            <a:fillRect/>
          </a:stretch>
        </p:blipFill>
        <p:spPr>
          <a:xfrm>
            <a:off x="10005723" y="2272532"/>
            <a:ext cx="294594" cy="294594"/>
          </a:xfrm>
          <a:prstGeom prst="rect">
            <a:avLst/>
          </a:prstGeom>
        </p:spPr>
      </p:pic>
      <p:pic>
        <p:nvPicPr>
          <p:cNvPr id="134" name="Picture 133">
            <a:extLst>
              <a:ext uri="{FF2B5EF4-FFF2-40B4-BE49-F238E27FC236}">
                <a16:creationId xmlns:a16="http://schemas.microsoft.com/office/drawing/2014/main" id="{845F4764-6038-ED1E-3CB3-A0E9B621769C}"/>
              </a:ext>
            </a:extLst>
          </p:cNvPr>
          <p:cNvPicPr>
            <a:picLocks noChangeAspect="1"/>
          </p:cNvPicPr>
          <p:nvPr/>
        </p:nvPicPr>
        <p:blipFill>
          <a:blip r:embed="rId5"/>
          <a:stretch>
            <a:fillRect/>
          </a:stretch>
        </p:blipFill>
        <p:spPr>
          <a:xfrm>
            <a:off x="9992269" y="2854665"/>
            <a:ext cx="294594" cy="294594"/>
          </a:xfrm>
          <a:prstGeom prst="rect">
            <a:avLst/>
          </a:prstGeom>
        </p:spPr>
      </p:pic>
      <p:pic>
        <p:nvPicPr>
          <p:cNvPr id="135" name="Picture 134">
            <a:extLst>
              <a:ext uri="{FF2B5EF4-FFF2-40B4-BE49-F238E27FC236}">
                <a16:creationId xmlns:a16="http://schemas.microsoft.com/office/drawing/2014/main" id="{0E9346C2-108A-C921-CA6A-0F2C6A7B2D18}"/>
              </a:ext>
            </a:extLst>
          </p:cNvPr>
          <p:cNvPicPr>
            <a:picLocks noChangeAspect="1"/>
          </p:cNvPicPr>
          <p:nvPr/>
        </p:nvPicPr>
        <p:blipFill>
          <a:blip r:embed="rId5"/>
          <a:stretch>
            <a:fillRect/>
          </a:stretch>
        </p:blipFill>
        <p:spPr>
          <a:xfrm>
            <a:off x="10003868" y="3486537"/>
            <a:ext cx="294594" cy="294594"/>
          </a:xfrm>
          <a:prstGeom prst="rect">
            <a:avLst/>
          </a:prstGeom>
        </p:spPr>
      </p:pic>
      <p:pic>
        <p:nvPicPr>
          <p:cNvPr id="136" name="Picture 135">
            <a:extLst>
              <a:ext uri="{FF2B5EF4-FFF2-40B4-BE49-F238E27FC236}">
                <a16:creationId xmlns:a16="http://schemas.microsoft.com/office/drawing/2014/main" id="{CAD4A8B6-8864-9298-85A4-D56AFC3D99C8}"/>
              </a:ext>
            </a:extLst>
          </p:cNvPr>
          <p:cNvPicPr>
            <a:picLocks noChangeAspect="1"/>
          </p:cNvPicPr>
          <p:nvPr/>
        </p:nvPicPr>
        <p:blipFill>
          <a:blip r:embed="rId5"/>
          <a:stretch>
            <a:fillRect/>
          </a:stretch>
        </p:blipFill>
        <p:spPr>
          <a:xfrm>
            <a:off x="10003868" y="4101663"/>
            <a:ext cx="294594" cy="294594"/>
          </a:xfrm>
          <a:prstGeom prst="rect">
            <a:avLst/>
          </a:prstGeom>
        </p:spPr>
      </p:pic>
      <p:pic>
        <p:nvPicPr>
          <p:cNvPr id="137" name="Picture 136">
            <a:extLst>
              <a:ext uri="{FF2B5EF4-FFF2-40B4-BE49-F238E27FC236}">
                <a16:creationId xmlns:a16="http://schemas.microsoft.com/office/drawing/2014/main" id="{A47373DC-CE27-81C4-3286-69A707F79156}"/>
              </a:ext>
            </a:extLst>
          </p:cNvPr>
          <p:cNvPicPr>
            <a:picLocks noChangeAspect="1"/>
          </p:cNvPicPr>
          <p:nvPr/>
        </p:nvPicPr>
        <p:blipFill>
          <a:blip r:embed="rId5"/>
          <a:stretch>
            <a:fillRect/>
          </a:stretch>
        </p:blipFill>
        <p:spPr>
          <a:xfrm>
            <a:off x="10008411" y="4772671"/>
            <a:ext cx="294594" cy="294594"/>
          </a:xfrm>
          <a:prstGeom prst="rect">
            <a:avLst/>
          </a:prstGeom>
        </p:spPr>
      </p:pic>
      <p:pic>
        <p:nvPicPr>
          <p:cNvPr id="138" name="Picture 137">
            <a:extLst>
              <a:ext uri="{FF2B5EF4-FFF2-40B4-BE49-F238E27FC236}">
                <a16:creationId xmlns:a16="http://schemas.microsoft.com/office/drawing/2014/main" id="{5D293E3E-29A1-6716-C2D9-1B466F3382E0}"/>
              </a:ext>
            </a:extLst>
          </p:cNvPr>
          <p:cNvPicPr>
            <a:picLocks noChangeAspect="1"/>
          </p:cNvPicPr>
          <p:nvPr/>
        </p:nvPicPr>
        <p:blipFill>
          <a:blip r:embed="rId5"/>
          <a:stretch>
            <a:fillRect/>
          </a:stretch>
        </p:blipFill>
        <p:spPr>
          <a:xfrm>
            <a:off x="10005723" y="5415995"/>
            <a:ext cx="294594" cy="294594"/>
          </a:xfrm>
          <a:prstGeom prst="rect">
            <a:avLst/>
          </a:prstGeom>
        </p:spPr>
      </p:pic>
      <p:pic>
        <p:nvPicPr>
          <p:cNvPr id="139" name="Picture 138">
            <a:extLst>
              <a:ext uri="{FF2B5EF4-FFF2-40B4-BE49-F238E27FC236}">
                <a16:creationId xmlns:a16="http://schemas.microsoft.com/office/drawing/2014/main" id="{25230DCB-9B97-8249-B262-93B670F78DF9}"/>
              </a:ext>
            </a:extLst>
          </p:cNvPr>
          <p:cNvPicPr>
            <a:picLocks noChangeAspect="1"/>
          </p:cNvPicPr>
          <p:nvPr/>
        </p:nvPicPr>
        <p:blipFill>
          <a:blip r:embed="rId5"/>
          <a:stretch>
            <a:fillRect/>
          </a:stretch>
        </p:blipFill>
        <p:spPr>
          <a:xfrm>
            <a:off x="10008411" y="6036217"/>
            <a:ext cx="294594" cy="294594"/>
          </a:xfrm>
          <a:prstGeom prst="rect">
            <a:avLst/>
          </a:prstGeom>
        </p:spPr>
      </p:pic>
      <p:pic>
        <p:nvPicPr>
          <p:cNvPr id="140" name="Picture 139">
            <a:extLst>
              <a:ext uri="{FF2B5EF4-FFF2-40B4-BE49-F238E27FC236}">
                <a16:creationId xmlns:a16="http://schemas.microsoft.com/office/drawing/2014/main" id="{21C6C8C1-8729-56E7-242F-844F5BC5AC35}"/>
              </a:ext>
            </a:extLst>
          </p:cNvPr>
          <p:cNvPicPr>
            <a:picLocks noChangeAspect="1"/>
          </p:cNvPicPr>
          <p:nvPr/>
        </p:nvPicPr>
        <p:blipFill>
          <a:blip r:embed="rId5"/>
          <a:stretch>
            <a:fillRect/>
          </a:stretch>
        </p:blipFill>
        <p:spPr>
          <a:xfrm>
            <a:off x="10013393" y="6685737"/>
            <a:ext cx="294594" cy="294594"/>
          </a:xfrm>
          <a:prstGeom prst="rect">
            <a:avLst/>
          </a:prstGeom>
        </p:spPr>
      </p:pic>
      <p:pic>
        <p:nvPicPr>
          <p:cNvPr id="141" name="Picture 140">
            <a:extLst>
              <a:ext uri="{FF2B5EF4-FFF2-40B4-BE49-F238E27FC236}">
                <a16:creationId xmlns:a16="http://schemas.microsoft.com/office/drawing/2014/main" id="{50016B7E-5639-5FE1-687D-156822F057E3}"/>
              </a:ext>
            </a:extLst>
          </p:cNvPr>
          <p:cNvPicPr>
            <a:picLocks noChangeAspect="1"/>
          </p:cNvPicPr>
          <p:nvPr/>
        </p:nvPicPr>
        <p:blipFill>
          <a:blip r:embed="rId5"/>
          <a:stretch>
            <a:fillRect/>
          </a:stretch>
        </p:blipFill>
        <p:spPr>
          <a:xfrm>
            <a:off x="10003868" y="7343597"/>
            <a:ext cx="294594" cy="294594"/>
          </a:xfrm>
          <a:prstGeom prst="rect">
            <a:avLst/>
          </a:prstGeom>
        </p:spPr>
      </p:pic>
      <p:pic>
        <p:nvPicPr>
          <p:cNvPr id="142" name="Picture 141">
            <a:extLst>
              <a:ext uri="{FF2B5EF4-FFF2-40B4-BE49-F238E27FC236}">
                <a16:creationId xmlns:a16="http://schemas.microsoft.com/office/drawing/2014/main" id="{862EB74F-40AA-3346-BD69-63DD09A1D28A}"/>
              </a:ext>
            </a:extLst>
          </p:cNvPr>
          <p:cNvPicPr>
            <a:picLocks noChangeAspect="1"/>
          </p:cNvPicPr>
          <p:nvPr/>
        </p:nvPicPr>
        <p:blipFill>
          <a:blip r:embed="rId5"/>
          <a:stretch>
            <a:fillRect/>
          </a:stretch>
        </p:blipFill>
        <p:spPr>
          <a:xfrm>
            <a:off x="10006556" y="7944769"/>
            <a:ext cx="294594" cy="294594"/>
          </a:xfrm>
          <a:prstGeom prst="rect">
            <a:avLst/>
          </a:prstGeom>
        </p:spPr>
      </p:pic>
      <p:sp>
        <p:nvSpPr>
          <p:cNvPr id="153" name="Rectangle: Rounded Corners 152">
            <a:extLst>
              <a:ext uri="{FF2B5EF4-FFF2-40B4-BE49-F238E27FC236}">
                <a16:creationId xmlns:a16="http://schemas.microsoft.com/office/drawing/2014/main" id="{F8ED8155-D734-2464-F0DC-E56C4CC9DB55}"/>
              </a:ext>
            </a:extLst>
          </p:cNvPr>
          <p:cNvSpPr/>
          <p:nvPr/>
        </p:nvSpPr>
        <p:spPr>
          <a:xfrm>
            <a:off x="10527257" y="2412871"/>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54" name="Rectangle: Rounded Corners 153">
            <a:extLst>
              <a:ext uri="{FF2B5EF4-FFF2-40B4-BE49-F238E27FC236}">
                <a16:creationId xmlns:a16="http://schemas.microsoft.com/office/drawing/2014/main" id="{C5C18958-623B-F590-BB4C-FE6BFBC4806B}"/>
              </a:ext>
            </a:extLst>
          </p:cNvPr>
          <p:cNvSpPr/>
          <p:nvPr/>
        </p:nvSpPr>
        <p:spPr>
          <a:xfrm>
            <a:off x="10546314" y="2987058"/>
            <a:ext cx="447875" cy="108869"/>
          </a:xfrm>
          <a:prstGeom prst="roundRect">
            <a:avLst/>
          </a:prstGeom>
          <a:solidFill>
            <a:schemeClr val="bg1"/>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2">
                    <a:lumMod val="50000"/>
                  </a:schemeClr>
                </a:solidFill>
                <a:latin typeface="Arial Narrow" panose="020B0606020202030204" pitchFamily="34" charset="0"/>
              </a:rPr>
              <a:t>Waiting</a:t>
            </a:r>
            <a:endParaRPr lang="en-PH" sz="571" b="1" dirty="0">
              <a:solidFill>
                <a:schemeClr val="bg2">
                  <a:lumMod val="50000"/>
                </a:schemeClr>
              </a:solidFill>
              <a:latin typeface="Arial Narrow" panose="020B0606020202030204" pitchFamily="34" charset="0"/>
            </a:endParaRPr>
          </a:p>
        </p:txBody>
      </p:sp>
      <p:sp>
        <p:nvSpPr>
          <p:cNvPr id="155" name="Rectangle: Rounded Corners 154">
            <a:extLst>
              <a:ext uri="{FF2B5EF4-FFF2-40B4-BE49-F238E27FC236}">
                <a16:creationId xmlns:a16="http://schemas.microsoft.com/office/drawing/2014/main" id="{236156C6-13ED-CB2F-56A8-87757A105D17}"/>
              </a:ext>
            </a:extLst>
          </p:cNvPr>
          <p:cNvSpPr/>
          <p:nvPr/>
        </p:nvSpPr>
        <p:spPr>
          <a:xfrm>
            <a:off x="10527257" y="360734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56" name="Rectangle: Rounded Corners 155">
            <a:extLst>
              <a:ext uri="{FF2B5EF4-FFF2-40B4-BE49-F238E27FC236}">
                <a16:creationId xmlns:a16="http://schemas.microsoft.com/office/drawing/2014/main" id="{AE1505CA-BA67-DA3C-36BF-4D22E76D357C}"/>
              </a:ext>
            </a:extLst>
          </p:cNvPr>
          <p:cNvSpPr/>
          <p:nvPr/>
        </p:nvSpPr>
        <p:spPr>
          <a:xfrm>
            <a:off x="10527257" y="418182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57" name="Rectangle: Rounded Corners 156">
            <a:extLst>
              <a:ext uri="{FF2B5EF4-FFF2-40B4-BE49-F238E27FC236}">
                <a16:creationId xmlns:a16="http://schemas.microsoft.com/office/drawing/2014/main" id="{242D4DA8-AB3A-3381-BD14-FC0A44D6EBAA}"/>
              </a:ext>
            </a:extLst>
          </p:cNvPr>
          <p:cNvSpPr/>
          <p:nvPr/>
        </p:nvSpPr>
        <p:spPr>
          <a:xfrm>
            <a:off x="10527257" y="4861448"/>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58" name="Rectangle: Rounded Corners 157">
            <a:extLst>
              <a:ext uri="{FF2B5EF4-FFF2-40B4-BE49-F238E27FC236}">
                <a16:creationId xmlns:a16="http://schemas.microsoft.com/office/drawing/2014/main" id="{8A7A6724-8DEE-B05B-F85E-B01B82DC0E8A}"/>
              </a:ext>
            </a:extLst>
          </p:cNvPr>
          <p:cNvSpPr/>
          <p:nvPr/>
        </p:nvSpPr>
        <p:spPr>
          <a:xfrm>
            <a:off x="10527257" y="548990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59" name="Rectangle: Rounded Corners 158">
            <a:extLst>
              <a:ext uri="{FF2B5EF4-FFF2-40B4-BE49-F238E27FC236}">
                <a16:creationId xmlns:a16="http://schemas.microsoft.com/office/drawing/2014/main" id="{E9906C5A-13B9-3C19-4826-D29B3A97CA97}"/>
              </a:ext>
            </a:extLst>
          </p:cNvPr>
          <p:cNvSpPr/>
          <p:nvPr/>
        </p:nvSpPr>
        <p:spPr>
          <a:xfrm>
            <a:off x="10527257" y="615543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60" name="Rectangle: Rounded Corners 159">
            <a:extLst>
              <a:ext uri="{FF2B5EF4-FFF2-40B4-BE49-F238E27FC236}">
                <a16:creationId xmlns:a16="http://schemas.microsoft.com/office/drawing/2014/main" id="{91C3D713-CC23-A15B-F0DC-4E7157B9B641}"/>
              </a:ext>
            </a:extLst>
          </p:cNvPr>
          <p:cNvSpPr/>
          <p:nvPr/>
        </p:nvSpPr>
        <p:spPr>
          <a:xfrm>
            <a:off x="10527257" y="6739441"/>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61" name="Rectangle: Rounded Corners 160">
            <a:extLst>
              <a:ext uri="{FF2B5EF4-FFF2-40B4-BE49-F238E27FC236}">
                <a16:creationId xmlns:a16="http://schemas.microsoft.com/office/drawing/2014/main" id="{4CFADA9A-BCAF-B39B-409B-3C60AD8ECF91}"/>
              </a:ext>
            </a:extLst>
          </p:cNvPr>
          <p:cNvSpPr/>
          <p:nvPr/>
        </p:nvSpPr>
        <p:spPr>
          <a:xfrm>
            <a:off x="10527257" y="740001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62" name="Rectangle: Rounded Corners 161">
            <a:extLst>
              <a:ext uri="{FF2B5EF4-FFF2-40B4-BE49-F238E27FC236}">
                <a16:creationId xmlns:a16="http://schemas.microsoft.com/office/drawing/2014/main" id="{660FF011-60DC-C3C5-8B5B-12E34605F3B2}"/>
              </a:ext>
            </a:extLst>
          </p:cNvPr>
          <p:cNvSpPr/>
          <p:nvPr/>
        </p:nvSpPr>
        <p:spPr>
          <a:xfrm>
            <a:off x="10527257" y="801894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2" name="Callout: Line with Border and Accent Bar 1">
            <a:extLst>
              <a:ext uri="{FF2B5EF4-FFF2-40B4-BE49-F238E27FC236}">
                <a16:creationId xmlns:a16="http://schemas.microsoft.com/office/drawing/2014/main" id="{AD550C55-8D49-C8EF-961B-1DBD129EC1CF}"/>
              </a:ext>
            </a:extLst>
          </p:cNvPr>
          <p:cNvSpPr/>
          <p:nvPr/>
        </p:nvSpPr>
        <p:spPr>
          <a:xfrm>
            <a:off x="8295122" y="9287"/>
            <a:ext cx="1763278" cy="871219"/>
          </a:xfrm>
          <a:prstGeom prst="accentBorderCallout1">
            <a:avLst>
              <a:gd name="adj1" fmla="val 18750"/>
              <a:gd name="adj2" fmla="val -8333"/>
              <a:gd name="adj3" fmla="val 264510"/>
              <a:gd name="adj4" fmla="val 1754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sp>
        <p:nvSpPr>
          <p:cNvPr id="58" name="Callout: Line with Border and Accent Bar 57">
            <a:extLst>
              <a:ext uri="{FF2B5EF4-FFF2-40B4-BE49-F238E27FC236}">
                <a16:creationId xmlns:a16="http://schemas.microsoft.com/office/drawing/2014/main" id="{5804A7C3-C5CF-37CA-6A0B-72463A7FF85E}"/>
              </a:ext>
            </a:extLst>
          </p:cNvPr>
          <p:cNvSpPr/>
          <p:nvPr/>
        </p:nvSpPr>
        <p:spPr>
          <a:xfrm>
            <a:off x="2168917" y="5887235"/>
            <a:ext cx="1695058" cy="393700"/>
          </a:xfrm>
          <a:prstGeom prst="accentBorderCallout1">
            <a:avLst>
              <a:gd name="adj1" fmla="val 18750"/>
              <a:gd name="adj2" fmla="val -8333"/>
              <a:gd name="adj3" fmla="val -245256"/>
              <a:gd name="adj4" fmla="val -37251"/>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t>Note: Change names and rearrange only.</a:t>
            </a:r>
          </a:p>
          <a:p>
            <a:pPr algn="r" rtl="1"/>
            <a:r>
              <a:rPr lang="ar-SA" sz="700" dirty="0"/>
              <a:t>تغيير مسميات واعادة الترتيب فقط</a:t>
            </a:r>
            <a:endParaRPr lang="en-PH" sz="700" dirty="0"/>
          </a:p>
        </p:txBody>
      </p:sp>
      <p:pic>
        <p:nvPicPr>
          <p:cNvPr id="163" name="Picture 162">
            <a:extLst>
              <a:ext uri="{FF2B5EF4-FFF2-40B4-BE49-F238E27FC236}">
                <a16:creationId xmlns:a16="http://schemas.microsoft.com/office/drawing/2014/main" id="{18FC7F47-24C7-60DF-933A-2B63599DBB12}"/>
              </a:ext>
            </a:extLst>
          </p:cNvPr>
          <p:cNvPicPr>
            <a:picLocks noChangeAspect="1"/>
          </p:cNvPicPr>
          <p:nvPr/>
        </p:nvPicPr>
        <p:blipFill>
          <a:blip r:embed="rId6"/>
          <a:stretch>
            <a:fillRect/>
          </a:stretch>
        </p:blipFill>
        <p:spPr>
          <a:xfrm>
            <a:off x="1877802" y="6725809"/>
            <a:ext cx="9877717" cy="160555"/>
          </a:xfrm>
          <a:prstGeom prst="rect">
            <a:avLst/>
          </a:prstGeom>
        </p:spPr>
      </p:pic>
      <p:pic>
        <p:nvPicPr>
          <p:cNvPr id="164" name="Picture 163">
            <a:extLst>
              <a:ext uri="{FF2B5EF4-FFF2-40B4-BE49-F238E27FC236}">
                <a16:creationId xmlns:a16="http://schemas.microsoft.com/office/drawing/2014/main" id="{D9D95817-2C3A-C231-8F90-CBA5FD405522}"/>
              </a:ext>
            </a:extLst>
          </p:cNvPr>
          <p:cNvPicPr>
            <a:picLocks noChangeAspect="1"/>
          </p:cNvPicPr>
          <p:nvPr/>
        </p:nvPicPr>
        <p:blipFill>
          <a:blip r:embed="rId7"/>
          <a:stretch>
            <a:fillRect/>
          </a:stretch>
        </p:blipFill>
        <p:spPr>
          <a:xfrm>
            <a:off x="-1503802" y="3948677"/>
            <a:ext cx="3256083" cy="2431652"/>
          </a:xfrm>
          <a:prstGeom prst="rect">
            <a:avLst/>
          </a:prstGeom>
        </p:spPr>
      </p:pic>
      <p:sp>
        <p:nvSpPr>
          <p:cNvPr id="165" name="Rectangle: Rounded Corners 164">
            <a:extLst>
              <a:ext uri="{FF2B5EF4-FFF2-40B4-BE49-F238E27FC236}">
                <a16:creationId xmlns:a16="http://schemas.microsoft.com/office/drawing/2014/main" id="{A65079BD-1C94-A8AD-7E92-D6981FC3D4FF}"/>
              </a:ext>
            </a:extLst>
          </p:cNvPr>
          <p:cNvSpPr/>
          <p:nvPr/>
        </p:nvSpPr>
        <p:spPr>
          <a:xfrm>
            <a:off x="86603" y="397171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66" name="Rectangle: Rounded Corners 165">
            <a:extLst>
              <a:ext uri="{FF2B5EF4-FFF2-40B4-BE49-F238E27FC236}">
                <a16:creationId xmlns:a16="http://schemas.microsoft.com/office/drawing/2014/main" id="{34DFD87A-35EE-89BA-A924-5611A3443F03}"/>
              </a:ext>
            </a:extLst>
          </p:cNvPr>
          <p:cNvSpPr/>
          <p:nvPr/>
        </p:nvSpPr>
        <p:spPr>
          <a:xfrm>
            <a:off x="166484" y="396854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67" name="Rectangle: Rounded Corners 166">
            <a:extLst>
              <a:ext uri="{FF2B5EF4-FFF2-40B4-BE49-F238E27FC236}">
                <a16:creationId xmlns:a16="http://schemas.microsoft.com/office/drawing/2014/main" id="{D299454D-48ED-575A-5652-6A98F354A45E}"/>
              </a:ext>
            </a:extLst>
          </p:cNvPr>
          <p:cNvSpPr/>
          <p:nvPr/>
        </p:nvSpPr>
        <p:spPr>
          <a:xfrm>
            <a:off x="233371" y="401707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168" name="Picture 167">
            <a:extLst>
              <a:ext uri="{FF2B5EF4-FFF2-40B4-BE49-F238E27FC236}">
                <a16:creationId xmlns:a16="http://schemas.microsoft.com/office/drawing/2014/main" id="{4ADBA63F-15D1-9F4F-9F79-4514F8DC203B}"/>
              </a:ext>
            </a:extLst>
          </p:cNvPr>
          <p:cNvPicPr>
            <a:picLocks noChangeAspect="1"/>
          </p:cNvPicPr>
          <p:nvPr/>
        </p:nvPicPr>
        <p:blipFill>
          <a:blip r:embed="rId8"/>
          <a:srcRect l="45751" t="26139" r="11935" b="33719"/>
          <a:stretch>
            <a:fillRect/>
          </a:stretch>
        </p:blipFill>
        <p:spPr>
          <a:xfrm rot="5400000">
            <a:off x="1452662" y="4057906"/>
            <a:ext cx="58971" cy="97529"/>
          </a:xfrm>
          <a:prstGeom prst="rect">
            <a:avLst/>
          </a:prstGeom>
        </p:spPr>
      </p:pic>
      <p:sp>
        <p:nvSpPr>
          <p:cNvPr id="169" name="Rectangle 168">
            <a:extLst>
              <a:ext uri="{FF2B5EF4-FFF2-40B4-BE49-F238E27FC236}">
                <a16:creationId xmlns:a16="http://schemas.microsoft.com/office/drawing/2014/main" id="{8A77CA30-1768-7418-B981-2EE7AE9F4BE5}"/>
              </a:ext>
            </a:extLst>
          </p:cNvPr>
          <p:cNvSpPr/>
          <p:nvPr/>
        </p:nvSpPr>
        <p:spPr>
          <a:xfrm>
            <a:off x="277161" y="409405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1570EF"/>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170" name="Rectangle: Rounded Corners 169">
            <a:extLst>
              <a:ext uri="{FF2B5EF4-FFF2-40B4-BE49-F238E27FC236}">
                <a16:creationId xmlns:a16="http://schemas.microsoft.com/office/drawing/2014/main" id="{B32D563E-C748-9B64-5AE0-2F28C6ACE014}"/>
              </a:ext>
            </a:extLst>
          </p:cNvPr>
          <p:cNvSpPr/>
          <p:nvPr/>
        </p:nvSpPr>
        <p:spPr>
          <a:xfrm>
            <a:off x="233372" y="4499430"/>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171" name="Picture 170">
            <a:extLst>
              <a:ext uri="{FF2B5EF4-FFF2-40B4-BE49-F238E27FC236}">
                <a16:creationId xmlns:a16="http://schemas.microsoft.com/office/drawing/2014/main" id="{363447F0-75D1-9C0D-322B-ACD2E7AF4858}"/>
              </a:ext>
            </a:extLst>
          </p:cNvPr>
          <p:cNvPicPr>
            <a:picLocks noChangeAspect="1"/>
          </p:cNvPicPr>
          <p:nvPr/>
        </p:nvPicPr>
        <p:blipFill>
          <a:blip r:embed="rId8"/>
          <a:srcRect l="45751" t="26139" r="11935" b="33719"/>
          <a:stretch>
            <a:fillRect/>
          </a:stretch>
        </p:blipFill>
        <p:spPr>
          <a:xfrm rot="5400000">
            <a:off x="1452663" y="4540265"/>
            <a:ext cx="58971" cy="97529"/>
          </a:xfrm>
          <a:prstGeom prst="rect">
            <a:avLst/>
          </a:prstGeom>
        </p:spPr>
      </p:pic>
      <p:sp>
        <p:nvSpPr>
          <p:cNvPr id="172" name="Rectangle: Rounded Corners 171">
            <a:extLst>
              <a:ext uri="{FF2B5EF4-FFF2-40B4-BE49-F238E27FC236}">
                <a16:creationId xmlns:a16="http://schemas.microsoft.com/office/drawing/2014/main" id="{2F10D703-0B6A-8F12-F9CE-C9852BD587A5}"/>
              </a:ext>
            </a:extLst>
          </p:cNvPr>
          <p:cNvSpPr/>
          <p:nvPr/>
        </p:nvSpPr>
        <p:spPr>
          <a:xfrm>
            <a:off x="251155" y="495812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173" name="Picture 172">
            <a:extLst>
              <a:ext uri="{FF2B5EF4-FFF2-40B4-BE49-F238E27FC236}">
                <a16:creationId xmlns:a16="http://schemas.microsoft.com/office/drawing/2014/main" id="{B7BD2222-E86D-621C-EA1D-806796BB5850}"/>
              </a:ext>
            </a:extLst>
          </p:cNvPr>
          <p:cNvPicPr>
            <a:picLocks noChangeAspect="1"/>
          </p:cNvPicPr>
          <p:nvPr/>
        </p:nvPicPr>
        <p:blipFill>
          <a:blip r:embed="rId8"/>
          <a:srcRect l="45751" t="26139" r="11935" b="33719"/>
          <a:stretch>
            <a:fillRect/>
          </a:stretch>
        </p:blipFill>
        <p:spPr>
          <a:xfrm rot="5400000">
            <a:off x="1470446" y="4998963"/>
            <a:ext cx="58971" cy="97529"/>
          </a:xfrm>
          <a:prstGeom prst="rect">
            <a:avLst/>
          </a:prstGeom>
        </p:spPr>
      </p:pic>
      <p:sp>
        <p:nvSpPr>
          <p:cNvPr id="174" name="Rectangle 173">
            <a:extLst>
              <a:ext uri="{FF2B5EF4-FFF2-40B4-BE49-F238E27FC236}">
                <a16:creationId xmlns:a16="http://schemas.microsoft.com/office/drawing/2014/main" id="{B6CCF79B-79B0-70C2-1C9D-5DECB0C20210}"/>
              </a:ext>
            </a:extLst>
          </p:cNvPr>
          <p:cNvSpPr/>
          <p:nvPr/>
        </p:nvSpPr>
        <p:spPr>
          <a:xfrm>
            <a:off x="294945" y="503511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75" name="Rectangle: Rounded Corners 174">
            <a:extLst>
              <a:ext uri="{FF2B5EF4-FFF2-40B4-BE49-F238E27FC236}">
                <a16:creationId xmlns:a16="http://schemas.microsoft.com/office/drawing/2014/main" id="{A7241A28-86A1-E70E-0F45-9237C31273AF}"/>
              </a:ext>
            </a:extLst>
          </p:cNvPr>
          <p:cNvSpPr/>
          <p:nvPr/>
        </p:nvSpPr>
        <p:spPr>
          <a:xfrm>
            <a:off x="251155" y="558921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76" name="Picture 175">
            <a:extLst>
              <a:ext uri="{FF2B5EF4-FFF2-40B4-BE49-F238E27FC236}">
                <a16:creationId xmlns:a16="http://schemas.microsoft.com/office/drawing/2014/main" id="{BCBC891B-84E1-62E1-59A3-6C066FB53C16}"/>
              </a:ext>
            </a:extLst>
          </p:cNvPr>
          <p:cNvPicPr>
            <a:picLocks noChangeAspect="1"/>
          </p:cNvPicPr>
          <p:nvPr/>
        </p:nvPicPr>
        <p:blipFill>
          <a:blip r:embed="rId8"/>
          <a:srcRect l="45751" t="26139" r="11935" b="33719"/>
          <a:stretch>
            <a:fillRect/>
          </a:stretch>
        </p:blipFill>
        <p:spPr>
          <a:xfrm rot="5400000">
            <a:off x="1470446" y="5630049"/>
            <a:ext cx="58971" cy="97529"/>
          </a:xfrm>
          <a:prstGeom prst="rect">
            <a:avLst/>
          </a:prstGeom>
        </p:spPr>
      </p:pic>
      <p:sp>
        <p:nvSpPr>
          <p:cNvPr id="177" name="Rectangle 176">
            <a:extLst>
              <a:ext uri="{FF2B5EF4-FFF2-40B4-BE49-F238E27FC236}">
                <a16:creationId xmlns:a16="http://schemas.microsoft.com/office/drawing/2014/main" id="{C99A4B12-D6CB-8494-AFFC-7C5DC534A5E9}"/>
              </a:ext>
            </a:extLst>
          </p:cNvPr>
          <p:cNvSpPr/>
          <p:nvPr/>
        </p:nvSpPr>
        <p:spPr>
          <a:xfrm>
            <a:off x="295848" y="569030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178" name="Rectangle: Rounded Corners 177">
            <a:extLst>
              <a:ext uri="{FF2B5EF4-FFF2-40B4-BE49-F238E27FC236}">
                <a16:creationId xmlns:a16="http://schemas.microsoft.com/office/drawing/2014/main" id="{9B694E66-8632-18FC-7432-8D20F7DC770D}"/>
              </a:ext>
            </a:extLst>
          </p:cNvPr>
          <p:cNvSpPr/>
          <p:nvPr/>
        </p:nvSpPr>
        <p:spPr>
          <a:xfrm>
            <a:off x="251155" y="674251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79" name="Rectangle: Rounded Corners 178">
            <a:extLst>
              <a:ext uri="{FF2B5EF4-FFF2-40B4-BE49-F238E27FC236}">
                <a16:creationId xmlns:a16="http://schemas.microsoft.com/office/drawing/2014/main" id="{67A5EA8C-040B-3C87-BF07-3C9A468AFFB7}"/>
              </a:ext>
            </a:extLst>
          </p:cNvPr>
          <p:cNvSpPr/>
          <p:nvPr/>
        </p:nvSpPr>
        <p:spPr>
          <a:xfrm>
            <a:off x="-1568355" y="397918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80" name="Rectangle: Rounded Corners 179">
            <a:extLst>
              <a:ext uri="{FF2B5EF4-FFF2-40B4-BE49-F238E27FC236}">
                <a16:creationId xmlns:a16="http://schemas.microsoft.com/office/drawing/2014/main" id="{D480DD9C-E12D-A87B-0699-10E611AAB207}"/>
              </a:ext>
            </a:extLst>
          </p:cNvPr>
          <p:cNvSpPr/>
          <p:nvPr/>
        </p:nvSpPr>
        <p:spPr>
          <a:xfrm>
            <a:off x="-1501468" y="402771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81" name="Picture 180">
            <a:extLst>
              <a:ext uri="{FF2B5EF4-FFF2-40B4-BE49-F238E27FC236}">
                <a16:creationId xmlns:a16="http://schemas.microsoft.com/office/drawing/2014/main" id="{7BEA4DAA-11B3-2FCC-085B-02E655D569C1}"/>
              </a:ext>
            </a:extLst>
          </p:cNvPr>
          <p:cNvPicPr>
            <a:picLocks noChangeAspect="1"/>
          </p:cNvPicPr>
          <p:nvPr/>
        </p:nvPicPr>
        <p:blipFill>
          <a:blip r:embed="rId8"/>
          <a:srcRect l="45751" t="26139" r="11935" b="33719"/>
          <a:stretch>
            <a:fillRect/>
          </a:stretch>
        </p:blipFill>
        <p:spPr>
          <a:xfrm rot="5400000">
            <a:off x="-282177" y="4068550"/>
            <a:ext cx="58971" cy="97529"/>
          </a:xfrm>
          <a:prstGeom prst="rect">
            <a:avLst/>
          </a:prstGeom>
        </p:spPr>
      </p:pic>
      <p:sp>
        <p:nvSpPr>
          <p:cNvPr id="182" name="Rectangle 181">
            <a:extLst>
              <a:ext uri="{FF2B5EF4-FFF2-40B4-BE49-F238E27FC236}">
                <a16:creationId xmlns:a16="http://schemas.microsoft.com/office/drawing/2014/main" id="{6C86D1FF-644A-28E1-AF19-5D7DCDECFAA0}"/>
              </a:ext>
            </a:extLst>
          </p:cNvPr>
          <p:cNvSpPr/>
          <p:nvPr/>
        </p:nvSpPr>
        <p:spPr>
          <a:xfrm>
            <a:off x="-1471967" y="410469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83" name="Rectangle: Rounded Corners 182">
            <a:extLst>
              <a:ext uri="{FF2B5EF4-FFF2-40B4-BE49-F238E27FC236}">
                <a16:creationId xmlns:a16="http://schemas.microsoft.com/office/drawing/2014/main" id="{08BCD29F-751D-28DE-A123-CD7DAEFAF360}"/>
              </a:ext>
            </a:extLst>
          </p:cNvPr>
          <p:cNvSpPr/>
          <p:nvPr/>
        </p:nvSpPr>
        <p:spPr>
          <a:xfrm>
            <a:off x="-1501467" y="4510074"/>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84" name="Picture 183">
            <a:extLst>
              <a:ext uri="{FF2B5EF4-FFF2-40B4-BE49-F238E27FC236}">
                <a16:creationId xmlns:a16="http://schemas.microsoft.com/office/drawing/2014/main" id="{1C89726C-AE04-26B8-C5C5-0062A1A1D0FC}"/>
              </a:ext>
            </a:extLst>
          </p:cNvPr>
          <p:cNvPicPr>
            <a:picLocks noChangeAspect="1"/>
          </p:cNvPicPr>
          <p:nvPr/>
        </p:nvPicPr>
        <p:blipFill>
          <a:blip r:embed="rId8"/>
          <a:srcRect l="45751" t="26139" r="11935" b="33719"/>
          <a:stretch>
            <a:fillRect/>
          </a:stretch>
        </p:blipFill>
        <p:spPr>
          <a:xfrm rot="5400000">
            <a:off x="-282176" y="4550909"/>
            <a:ext cx="58971" cy="97529"/>
          </a:xfrm>
          <a:prstGeom prst="rect">
            <a:avLst/>
          </a:prstGeom>
        </p:spPr>
      </p:pic>
      <p:sp>
        <p:nvSpPr>
          <p:cNvPr id="185" name="Rectangle: Rounded Corners 184">
            <a:extLst>
              <a:ext uri="{FF2B5EF4-FFF2-40B4-BE49-F238E27FC236}">
                <a16:creationId xmlns:a16="http://schemas.microsoft.com/office/drawing/2014/main" id="{53F6174D-CADD-6C8C-A30A-119A2FC26D08}"/>
              </a:ext>
            </a:extLst>
          </p:cNvPr>
          <p:cNvSpPr/>
          <p:nvPr/>
        </p:nvSpPr>
        <p:spPr>
          <a:xfrm>
            <a:off x="-1483684" y="496877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86" name="Picture 185">
            <a:extLst>
              <a:ext uri="{FF2B5EF4-FFF2-40B4-BE49-F238E27FC236}">
                <a16:creationId xmlns:a16="http://schemas.microsoft.com/office/drawing/2014/main" id="{0120804B-4A09-38C6-B2BC-7A8B327104FA}"/>
              </a:ext>
            </a:extLst>
          </p:cNvPr>
          <p:cNvPicPr>
            <a:picLocks noChangeAspect="1"/>
          </p:cNvPicPr>
          <p:nvPr/>
        </p:nvPicPr>
        <p:blipFill>
          <a:blip r:embed="rId8"/>
          <a:srcRect l="45751" t="26139" r="11935" b="33719"/>
          <a:stretch>
            <a:fillRect/>
          </a:stretch>
        </p:blipFill>
        <p:spPr>
          <a:xfrm rot="5400000">
            <a:off x="-264393" y="5009607"/>
            <a:ext cx="58971" cy="97529"/>
          </a:xfrm>
          <a:prstGeom prst="rect">
            <a:avLst/>
          </a:prstGeom>
        </p:spPr>
      </p:pic>
      <p:sp>
        <p:nvSpPr>
          <p:cNvPr id="187" name="Rectangle 186">
            <a:extLst>
              <a:ext uri="{FF2B5EF4-FFF2-40B4-BE49-F238E27FC236}">
                <a16:creationId xmlns:a16="http://schemas.microsoft.com/office/drawing/2014/main" id="{7E5A8CFE-45C5-5C58-3969-FACDC394B11B}"/>
              </a:ext>
            </a:extLst>
          </p:cNvPr>
          <p:cNvSpPr/>
          <p:nvPr/>
        </p:nvSpPr>
        <p:spPr>
          <a:xfrm>
            <a:off x="-1439894" y="506480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88" name="Rectangle: Rounded Corners 187">
            <a:extLst>
              <a:ext uri="{FF2B5EF4-FFF2-40B4-BE49-F238E27FC236}">
                <a16:creationId xmlns:a16="http://schemas.microsoft.com/office/drawing/2014/main" id="{39EF92F9-E539-340C-A5D5-DAB6C8586D0A}"/>
              </a:ext>
            </a:extLst>
          </p:cNvPr>
          <p:cNvSpPr/>
          <p:nvPr/>
        </p:nvSpPr>
        <p:spPr>
          <a:xfrm>
            <a:off x="-1483684" y="559985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89" name="Picture 188">
            <a:extLst>
              <a:ext uri="{FF2B5EF4-FFF2-40B4-BE49-F238E27FC236}">
                <a16:creationId xmlns:a16="http://schemas.microsoft.com/office/drawing/2014/main" id="{4C0B0729-9E82-34B0-594E-C2A66991B13A}"/>
              </a:ext>
            </a:extLst>
          </p:cNvPr>
          <p:cNvPicPr>
            <a:picLocks noChangeAspect="1"/>
          </p:cNvPicPr>
          <p:nvPr/>
        </p:nvPicPr>
        <p:blipFill>
          <a:blip r:embed="rId8"/>
          <a:srcRect l="45751" t="26139" r="11935" b="33719"/>
          <a:stretch>
            <a:fillRect/>
          </a:stretch>
        </p:blipFill>
        <p:spPr>
          <a:xfrm rot="5400000">
            <a:off x="-264393" y="5640693"/>
            <a:ext cx="58971" cy="97529"/>
          </a:xfrm>
          <a:prstGeom prst="rect">
            <a:avLst/>
          </a:prstGeom>
        </p:spPr>
      </p:pic>
      <p:sp>
        <p:nvSpPr>
          <p:cNvPr id="190" name="Rectangle 189">
            <a:extLst>
              <a:ext uri="{FF2B5EF4-FFF2-40B4-BE49-F238E27FC236}">
                <a16:creationId xmlns:a16="http://schemas.microsoft.com/office/drawing/2014/main" id="{51DEA2F1-5AFE-88A4-602C-7BBE6F19D44F}"/>
              </a:ext>
            </a:extLst>
          </p:cNvPr>
          <p:cNvSpPr/>
          <p:nvPr/>
        </p:nvSpPr>
        <p:spPr>
          <a:xfrm>
            <a:off x="-1438991" y="570094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إيرادات المنصة</a:t>
            </a:r>
            <a:endParaRPr lang="en-PH" sz="600" dirty="0">
              <a:solidFill>
                <a:schemeClr val="bg1"/>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91" name="Rectangle: Rounded Corners 190">
            <a:extLst>
              <a:ext uri="{FF2B5EF4-FFF2-40B4-BE49-F238E27FC236}">
                <a16:creationId xmlns:a16="http://schemas.microsoft.com/office/drawing/2014/main" id="{52112201-707B-7CBC-D483-F825F9203EE7}"/>
              </a:ext>
            </a:extLst>
          </p:cNvPr>
          <p:cNvSpPr/>
          <p:nvPr/>
        </p:nvSpPr>
        <p:spPr>
          <a:xfrm>
            <a:off x="-1483684" y="673411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92" name="Picture 191">
            <a:extLst>
              <a:ext uri="{FF2B5EF4-FFF2-40B4-BE49-F238E27FC236}">
                <a16:creationId xmlns:a16="http://schemas.microsoft.com/office/drawing/2014/main" id="{C0BC4CE5-4990-B541-7246-0EB00601B60E}"/>
              </a:ext>
            </a:extLst>
          </p:cNvPr>
          <p:cNvPicPr>
            <a:picLocks noChangeAspect="1"/>
          </p:cNvPicPr>
          <p:nvPr/>
        </p:nvPicPr>
        <p:blipFill>
          <a:blip r:embed="rId8"/>
          <a:srcRect l="45751" t="26139" r="11935" b="33719"/>
          <a:stretch>
            <a:fillRect/>
          </a:stretch>
        </p:blipFill>
        <p:spPr>
          <a:xfrm rot="5400000">
            <a:off x="1470446" y="5782449"/>
            <a:ext cx="58971" cy="97529"/>
          </a:xfrm>
          <a:prstGeom prst="rect">
            <a:avLst/>
          </a:prstGeom>
        </p:spPr>
      </p:pic>
      <p:sp>
        <p:nvSpPr>
          <p:cNvPr id="194" name="Rectangle 193">
            <a:extLst>
              <a:ext uri="{FF2B5EF4-FFF2-40B4-BE49-F238E27FC236}">
                <a16:creationId xmlns:a16="http://schemas.microsoft.com/office/drawing/2014/main" id="{5585814F-5714-9182-40CC-94FDDDCA903B}"/>
              </a:ext>
            </a:extLst>
          </p:cNvPr>
          <p:cNvSpPr/>
          <p:nvPr/>
        </p:nvSpPr>
        <p:spPr>
          <a:xfrm>
            <a:off x="277162" y="458221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rgbClr val="00B0F0"/>
                </a:solidFill>
                <a:latin typeface="Arial Narrow" panose="020B0606020202030204" pitchFamily="34" charset="0"/>
              </a:rPr>
              <a:t>Non-tax invoices</a:t>
            </a:r>
            <a:endParaRPr lang="en-PH" sz="700" dirty="0">
              <a:solidFill>
                <a:srgbClr val="00B0F0"/>
              </a:solidFill>
              <a:latin typeface="Arial Narrow" panose="020B0606020202030204" pitchFamily="34" charset="0"/>
            </a:endParaRPr>
          </a:p>
        </p:txBody>
      </p:sp>
      <p:sp>
        <p:nvSpPr>
          <p:cNvPr id="195" name="Rectangle 194">
            <a:extLst>
              <a:ext uri="{FF2B5EF4-FFF2-40B4-BE49-F238E27FC236}">
                <a16:creationId xmlns:a16="http://schemas.microsoft.com/office/drawing/2014/main" id="{5CD9BFCC-4B00-9E70-2DCD-466EC13ACA8C}"/>
              </a:ext>
            </a:extLst>
          </p:cNvPr>
          <p:cNvSpPr/>
          <p:nvPr/>
        </p:nvSpPr>
        <p:spPr>
          <a:xfrm>
            <a:off x="-1457677" y="460238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الفواتير غير الضريبية</a:t>
            </a:r>
            <a:endParaRPr lang="en-PH" sz="600" dirty="0">
              <a:solidFill>
                <a:srgbClr val="00B0F0"/>
              </a:solidFill>
              <a:latin typeface="Cairo Light" panose="00000400000000000000" pitchFamily="2" charset="-78"/>
              <a:cs typeface="Cairo Light" panose="00000400000000000000" pitchFamily="2" charset="-78"/>
            </a:endParaRPr>
          </a:p>
        </p:txBody>
      </p:sp>
      <p:pic>
        <p:nvPicPr>
          <p:cNvPr id="196" name="Picture 195">
            <a:extLst>
              <a:ext uri="{FF2B5EF4-FFF2-40B4-BE49-F238E27FC236}">
                <a16:creationId xmlns:a16="http://schemas.microsoft.com/office/drawing/2014/main" id="{63C255B3-F535-06E9-7526-0901E5BA7CA4}"/>
              </a:ext>
            </a:extLst>
          </p:cNvPr>
          <p:cNvPicPr>
            <a:picLocks noChangeAspect="1"/>
          </p:cNvPicPr>
          <p:nvPr/>
        </p:nvPicPr>
        <p:blipFill>
          <a:blip r:embed="rId8"/>
          <a:srcRect l="45751" t="26139" r="11935" b="33719"/>
          <a:stretch>
            <a:fillRect/>
          </a:stretch>
        </p:blipFill>
        <p:spPr>
          <a:xfrm rot="5400000">
            <a:off x="-279997" y="5811024"/>
            <a:ext cx="58971" cy="97529"/>
          </a:xfrm>
          <a:prstGeom prst="rect">
            <a:avLst/>
          </a:prstGeom>
        </p:spPr>
      </p:pic>
    </p:spTree>
    <p:extLst>
      <p:ext uri="{BB962C8B-B14F-4D97-AF65-F5344CB8AC3E}">
        <p14:creationId xmlns:p14="http://schemas.microsoft.com/office/powerpoint/2010/main" val="242251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721AA-EB58-C41A-41B7-00B0285FDCE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D92F07F-0A2C-B934-D078-DF5175B209BF}"/>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0FB26D48-2D6E-A553-DB5D-B873A692DCA0}"/>
              </a:ext>
            </a:extLst>
          </p:cNvPr>
          <p:cNvSpPr/>
          <p:nvPr/>
        </p:nvSpPr>
        <p:spPr>
          <a:xfrm>
            <a:off x="72740" y="663567"/>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TextBox 14">
            <a:extLst>
              <a:ext uri="{FF2B5EF4-FFF2-40B4-BE49-F238E27FC236}">
                <a16:creationId xmlns:a16="http://schemas.microsoft.com/office/drawing/2014/main" id="{8BB54CC2-B54A-E088-849E-1F9D1DBA39EA}"/>
              </a:ext>
            </a:extLst>
          </p:cNvPr>
          <p:cNvSpPr txBox="1"/>
          <p:nvPr/>
        </p:nvSpPr>
        <p:spPr>
          <a:xfrm>
            <a:off x="199740" y="173693"/>
            <a:ext cx="3448050" cy="646331"/>
          </a:xfrm>
          <a:prstGeom prst="rect">
            <a:avLst/>
          </a:prstGeom>
          <a:noFill/>
        </p:spPr>
        <p:txBody>
          <a:bodyPr wrap="square" rtlCol="0">
            <a:spAutoFit/>
          </a:bodyPr>
          <a:lstStyle/>
          <a:p>
            <a:pPr rtl="1" fontAlgn="ctr">
              <a:buNone/>
            </a:pPr>
            <a:r>
              <a:rPr lang="en-PH" b="1" dirty="0">
                <a:solidFill>
                  <a:schemeClr val="bg1"/>
                </a:solidFill>
                <a:latin typeface="Arial Narrow" panose="020B0606020202030204" pitchFamily="34" charset="0"/>
              </a:rPr>
              <a:t>JON-3214</a:t>
            </a:r>
          </a:p>
          <a:p>
            <a:pPr rtl="1" fontAlgn="ctr">
              <a:buNone/>
            </a:pPr>
            <a:endParaRPr lang="en-PH" b="1" dirty="0">
              <a:solidFill>
                <a:schemeClr val="bg1"/>
              </a:solidFill>
              <a:latin typeface="Arial Narrow" panose="020B0606020202030204" pitchFamily="34" charset="0"/>
            </a:endParaRPr>
          </a:p>
        </p:txBody>
      </p:sp>
      <p:graphicFrame>
        <p:nvGraphicFramePr>
          <p:cNvPr id="25" name="Table 24">
            <a:extLst>
              <a:ext uri="{FF2B5EF4-FFF2-40B4-BE49-F238E27FC236}">
                <a16:creationId xmlns:a16="http://schemas.microsoft.com/office/drawing/2014/main" id="{54F3AA37-031C-469E-166A-C60A1172B88D}"/>
              </a:ext>
            </a:extLst>
          </p:cNvPr>
          <p:cNvGraphicFramePr>
            <a:graphicFrameLocks noGrp="1"/>
          </p:cNvGraphicFramePr>
          <p:nvPr>
            <p:extLst>
              <p:ext uri="{D42A27DB-BD31-4B8C-83A1-F6EECF244321}">
                <p14:modId xmlns:p14="http://schemas.microsoft.com/office/powerpoint/2010/main" val="185582710"/>
              </p:ext>
            </p:extLst>
          </p:nvPr>
        </p:nvGraphicFramePr>
        <p:xfrm>
          <a:off x="173129" y="968425"/>
          <a:ext cx="11860013" cy="1311987"/>
        </p:xfrm>
        <a:graphic>
          <a:graphicData uri="http://schemas.openxmlformats.org/drawingml/2006/table">
            <a:tbl>
              <a:tblPr firstRow="1" bandRow="1">
                <a:tableStyleId>{5C22544A-7EE6-4342-B048-85BDC9FD1C3A}</a:tableStyleId>
              </a:tblPr>
              <a:tblGrid>
                <a:gridCol w="590714">
                  <a:extLst>
                    <a:ext uri="{9D8B030D-6E8A-4147-A177-3AD203B41FA5}">
                      <a16:colId xmlns:a16="http://schemas.microsoft.com/office/drawing/2014/main" val="4230336558"/>
                    </a:ext>
                  </a:extLst>
                </a:gridCol>
                <a:gridCol w="593121">
                  <a:extLst>
                    <a:ext uri="{9D8B030D-6E8A-4147-A177-3AD203B41FA5}">
                      <a16:colId xmlns:a16="http://schemas.microsoft.com/office/drawing/2014/main" val="2873218440"/>
                    </a:ext>
                  </a:extLst>
                </a:gridCol>
                <a:gridCol w="593121">
                  <a:extLst>
                    <a:ext uri="{9D8B030D-6E8A-4147-A177-3AD203B41FA5}">
                      <a16:colId xmlns:a16="http://schemas.microsoft.com/office/drawing/2014/main" val="1810269809"/>
                    </a:ext>
                  </a:extLst>
                </a:gridCol>
                <a:gridCol w="593121">
                  <a:extLst>
                    <a:ext uri="{9D8B030D-6E8A-4147-A177-3AD203B41FA5}">
                      <a16:colId xmlns:a16="http://schemas.microsoft.com/office/drawing/2014/main" val="91003653"/>
                    </a:ext>
                  </a:extLst>
                </a:gridCol>
                <a:gridCol w="593121">
                  <a:extLst>
                    <a:ext uri="{9D8B030D-6E8A-4147-A177-3AD203B41FA5}">
                      <a16:colId xmlns:a16="http://schemas.microsoft.com/office/drawing/2014/main" val="3824943857"/>
                    </a:ext>
                  </a:extLst>
                </a:gridCol>
                <a:gridCol w="673673">
                  <a:extLst>
                    <a:ext uri="{9D8B030D-6E8A-4147-A177-3AD203B41FA5}">
                      <a16:colId xmlns:a16="http://schemas.microsoft.com/office/drawing/2014/main" val="2222852846"/>
                    </a:ext>
                  </a:extLst>
                </a:gridCol>
                <a:gridCol w="500063">
                  <a:extLst>
                    <a:ext uri="{9D8B030D-6E8A-4147-A177-3AD203B41FA5}">
                      <a16:colId xmlns:a16="http://schemas.microsoft.com/office/drawing/2014/main" val="1982789283"/>
                    </a:ext>
                  </a:extLst>
                </a:gridCol>
                <a:gridCol w="605627">
                  <a:extLst>
                    <a:ext uri="{9D8B030D-6E8A-4147-A177-3AD203B41FA5}">
                      <a16:colId xmlns:a16="http://schemas.microsoft.com/office/drawing/2014/main" val="778966576"/>
                    </a:ext>
                  </a:extLst>
                </a:gridCol>
                <a:gridCol w="593121">
                  <a:extLst>
                    <a:ext uri="{9D8B030D-6E8A-4147-A177-3AD203B41FA5}">
                      <a16:colId xmlns:a16="http://schemas.microsoft.com/office/drawing/2014/main" val="1892561431"/>
                    </a:ext>
                  </a:extLst>
                </a:gridCol>
                <a:gridCol w="593121">
                  <a:extLst>
                    <a:ext uri="{9D8B030D-6E8A-4147-A177-3AD203B41FA5}">
                      <a16:colId xmlns:a16="http://schemas.microsoft.com/office/drawing/2014/main" val="386327214"/>
                    </a:ext>
                  </a:extLst>
                </a:gridCol>
                <a:gridCol w="593121">
                  <a:extLst>
                    <a:ext uri="{9D8B030D-6E8A-4147-A177-3AD203B41FA5}">
                      <a16:colId xmlns:a16="http://schemas.microsoft.com/office/drawing/2014/main" val="3369332233"/>
                    </a:ext>
                  </a:extLst>
                </a:gridCol>
                <a:gridCol w="593121">
                  <a:extLst>
                    <a:ext uri="{9D8B030D-6E8A-4147-A177-3AD203B41FA5}">
                      <a16:colId xmlns:a16="http://schemas.microsoft.com/office/drawing/2014/main" val="439045516"/>
                    </a:ext>
                  </a:extLst>
                </a:gridCol>
                <a:gridCol w="593121">
                  <a:extLst>
                    <a:ext uri="{9D8B030D-6E8A-4147-A177-3AD203B41FA5}">
                      <a16:colId xmlns:a16="http://schemas.microsoft.com/office/drawing/2014/main" val="2095249156"/>
                    </a:ext>
                  </a:extLst>
                </a:gridCol>
                <a:gridCol w="593121">
                  <a:extLst>
                    <a:ext uri="{9D8B030D-6E8A-4147-A177-3AD203B41FA5}">
                      <a16:colId xmlns:a16="http://schemas.microsoft.com/office/drawing/2014/main" val="1567627469"/>
                    </a:ext>
                  </a:extLst>
                </a:gridCol>
                <a:gridCol w="593121">
                  <a:extLst>
                    <a:ext uri="{9D8B030D-6E8A-4147-A177-3AD203B41FA5}">
                      <a16:colId xmlns:a16="http://schemas.microsoft.com/office/drawing/2014/main" val="3748750143"/>
                    </a:ext>
                  </a:extLst>
                </a:gridCol>
                <a:gridCol w="593121">
                  <a:extLst>
                    <a:ext uri="{9D8B030D-6E8A-4147-A177-3AD203B41FA5}">
                      <a16:colId xmlns:a16="http://schemas.microsoft.com/office/drawing/2014/main" val="1321617753"/>
                    </a:ext>
                  </a:extLst>
                </a:gridCol>
                <a:gridCol w="593121">
                  <a:extLst>
                    <a:ext uri="{9D8B030D-6E8A-4147-A177-3AD203B41FA5}">
                      <a16:colId xmlns:a16="http://schemas.microsoft.com/office/drawing/2014/main" val="2246058799"/>
                    </a:ext>
                  </a:extLst>
                </a:gridCol>
                <a:gridCol w="593121">
                  <a:extLst>
                    <a:ext uri="{9D8B030D-6E8A-4147-A177-3AD203B41FA5}">
                      <a16:colId xmlns:a16="http://schemas.microsoft.com/office/drawing/2014/main" val="99945"/>
                    </a:ext>
                  </a:extLst>
                </a:gridCol>
                <a:gridCol w="593121">
                  <a:extLst>
                    <a:ext uri="{9D8B030D-6E8A-4147-A177-3AD203B41FA5}">
                      <a16:colId xmlns:a16="http://schemas.microsoft.com/office/drawing/2014/main" val="1288683826"/>
                    </a:ext>
                  </a:extLst>
                </a:gridCol>
                <a:gridCol w="593121">
                  <a:extLst>
                    <a:ext uri="{9D8B030D-6E8A-4147-A177-3AD203B41FA5}">
                      <a16:colId xmlns:a16="http://schemas.microsoft.com/office/drawing/2014/main" val="2286799172"/>
                    </a:ext>
                  </a:extLst>
                </a:gridCol>
              </a:tblGrid>
              <a:tr h="345428">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Requester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طالب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مقدم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Description</a:t>
                      </a:r>
                      <a:br>
                        <a:rPr lang="en-PH"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وصف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chemeClr val="tx1"/>
                          </a:solidFill>
                          <a:effectLst/>
                          <a:latin typeface="Cairo" panose="00000500000000000000" pitchFamily="2" charset="-78"/>
                          <a:cs typeface="Cairo" panose="00000500000000000000" pitchFamily="2" charset="-78"/>
                        </a:rPr>
                        <a:t> </a:t>
                      </a:r>
                      <a:r>
                        <a:rPr lang="ar-SA" sz="800" dirty="0">
                          <a:solidFill>
                            <a:schemeClr val="tx1"/>
                          </a:solidFill>
                          <a:latin typeface="Cairo" panose="00000500000000000000" pitchFamily="2" charset="-78"/>
                          <a:cs typeface="Cairo" panose="00000500000000000000" pitchFamily="2" charset="-78"/>
                        </a:rPr>
                        <a:t>المبلغ الإجمالي لمقدم الخدمة</a:t>
                      </a:r>
                      <a:endParaRPr lang="ar-SA" sz="800" b="1" i="0" u="none" strike="noStrike"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800" dirty="0">
                          <a:solidFill>
                            <a:schemeClr val="tx1"/>
                          </a:solidFill>
                          <a:latin typeface="Cairo" panose="00000500000000000000" pitchFamily="2" charset="-78"/>
                          <a:cs typeface="Cairo" panose="00000500000000000000" pitchFamily="2" charset="-78"/>
                        </a:rPr>
                        <a:t>إجمالي الفاتورة</a:t>
                      </a:r>
                      <a:endParaRPr lang="en-PH" sz="800" b="1"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Uploaded File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الملف المرفوع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File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الملف</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Request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الطلب</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l"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7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700" b="0" dirty="0">
                          <a:solidFill>
                            <a:srgbClr val="2B2B2B"/>
                          </a:solidFill>
                          <a:effectLst/>
                          <a:latin typeface="Cairo" panose="00000500000000000000" pitchFamily="2" charset="-78"/>
                          <a:cs typeface="Cairo" panose="00000500000000000000" pitchFamily="2" charset="-78"/>
                        </a:rPr>
                        <a:t>Reham </a:t>
                      </a:r>
                      <a:r>
                        <a:rPr lang="en-PH" sz="700" b="0" dirty="0" err="1">
                          <a:solidFill>
                            <a:srgbClr val="2B2B2B"/>
                          </a:solidFill>
                          <a:effectLst/>
                          <a:latin typeface="Cairo" panose="00000500000000000000" pitchFamily="2" charset="-78"/>
                          <a:cs typeface="Cairo" panose="00000500000000000000" pitchFamily="2" charset="-78"/>
                        </a:rPr>
                        <a:t>Alsubaie</a:t>
                      </a:r>
                      <a:endParaRPr lang="en-PH" sz="700" b="0" dirty="0">
                        <a:solidFill>
                          <a:srgbClr val="2B2B2B"/>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700" dirty="0">
                          <a:solidFill>
                            <a:schemeClr val="bg2">
                              <a:lumMod val="25000"/>
                            </a:schemeClr>
                          </a:solidFill>
                          <a:effectLst/>
                          <a:latin typeface="Cairo" panose="00000500000000000000" pitchFamily="2" charset="-78"/>
                          <a:cs typeface="Cairo" panose="00000500000000000000" pitchFamily="2" charset="-78"/>
                        </a:rPr>
                        <a:t>جلسة تشاور حول عقد محاماه</a:t>
                      </a:r>
                      <a:endParaRPr lang="en-US" sz="700" dirty="0">
                        <a:solidFill>
                          <a:schemeClr val="bg2">
                            <a:lumMod val="25000"/>
                          </a:schemeClr>
                        </a:solidFill>
                        <a:effectLst/>
                        <a:latin typeface="Cairo" panose="00000500000000000000" pitchFamily="2" charset="-78"/>
                        <a:cs typeface="Cairo" panose="00000500000000000000" pitchFamily="2" charset="-78"/>
                      </a:endParaRPr>
                    </a:p>
                    <a:p>
                      <a:pPr algn="ctr" rtl="1" fontAlgn="ctr">
                        <a:buNone/>
                      </a:pPr>
                      <a:r>
                        <a:rPr lang="en-PH" sz="700" dirty="0">
                          <a:solidFill>
                            <a:schemeClr val="bg2">
                              <a:lumMod val="25000"/>
                            </a:schemeClr>
                          </a:solidFill>
                          <a:effectLst/>
                          <a:latin typeface="Cairo" panose="00000500000000000000" pitchFamily="2" charset="-78"/>
                          <a:cs typeface="Cairo" panose="00000500000000000000" pitchFamily="2" charset="-78"/>
                        </a:rPr>
                        <a:t>Attorney contract consultation session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700" b="0" i="0" u="none" strike="noStrike">
                          <a:solidFill>
                            <a:srgbClr val="3B3838"/>
                          </a:solidFill>
                          <a:effectLst/>
                          <a:latin typeface="Cairo" panose="00000500000000000000" pitchFamily="2" charset="-78"/>
                          <a:cs typeface="Cairo" panose="00000500000000000000" pitchFamily="2" charset="-78"/>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700" b="0" i="0" u="none" strike="noStrike">
                          <a:solidFill>
                            <a:srgbClr val="3B3838"/>
                          </a:solidFill>
                          <a:effectLst/>
                          <a:latin typeface="Cairo" panose="00000500000000000000" pitchFamily="2" charset="-78"/>
                          <a:cs typeface="Cairo" panose="00000500000000000000" pitchFamily="2" charset="-78"/>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1" i="0" u="none" strike="noStrike" dirty="0">
                          <a:solidFill>
                            <a:srgbClr val="3B3838"/>
                          </a:solidFill>
                          <a:effectLst/>
                          <a:latin typeface="Cairo" panose="00000500000000000000" pitchFamily="2" charset="-78"/>
                          <a:cs typeface="Cairo" panose="00000500000000000000" pitchFamily="2" charset="-78"/>
                        </a:rPr>
                        <a:t>152.16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endParaRPr lang="en-PH" sz="700" b="0" i="0" u="none" strike="noStrike" dirty="0">
                        <a:solidFill>
                          <a:srgbClr val="C00000"/>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bl>
          </a:graphicData>
        </a:graphic>
      </p:graphicFrame>
      <p:pic>
        <p:nvPicPr>
          <p:cNvPr id="28" name="Picture 27">
            <a:extLst>
              <a:ext uri="{FF2B5EF4-FFF2-40B4-BE49-F238E27FC236}">
                <a16:creationId xmlns:a16="http://schemas.microsoft.com/office/drawing/2014/main" id="{81BFB53B-DD4C-EA99-939D-124BE4F1F816}"/>
              </a:ext>
            </a:extLst>
          </p:cNvPr>
          <p:cNvPicPr>
            <a:picLocks noChangeAspect="1"/>
          </p:cNvPicPr>
          <p:nvPr/>
        </p:nvPicPr>
        <p:blipFill>
          <a:blip r:embed="rId3"/>
          <a:srcRect l="90908" t="20032" r="3506" b="76049"/>
          <a:stretch>
            <a:fillRect/>
          </a:stretch>
        </p:blipFill>
        <p:spPr>
          <a:xfrm>
            <a:off x="10627824" y="709740"/>
            <a:ext cx="635667" cy="256858"/>
          </a:xfrm>
          <a:prstGeom prst="rect">
            <a:avLst/>
          </a:prstGeom>
        </p:spPr>
      </p:pic>
      <p:sp>
        <p:nvSpPr>
          <p:cNvPr id="38" name="Rectangle: Rounded Corners 37">
            <a:extLst>
              <a:ext uri="{FF2B5EF4-FFF2-40B4-BE49-F238E27FC236}">
                <a16:creationId xmlns:a16="http://schemas.microsoft.com/office/drawing/2014/main" id="{BFB0D14B-5078-DF61-44C3-EDD8C57E9272}"/>
              </a:ext>
            </a:extLst>
          </p:cNvPr>
          <p:cNvSpPr/>
          <p:nvPr/>
        </p:nvSpPr>
        <p:spPr>
          <a:xfrm>
            <a:off x="11406784" y="722479"/>
            <a:ext cx="569805" cy="26188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arrow" panose="020B0606020202030204" pitchFamily="34" charset="0"/>
              </a:rPr>
              <a:t>Send</a:t>
            </a:r>
            <a:endParaRPr lang="en-PH" sz="1200" dirty="0">
              <a:latin typeface="Arial Narrow" panose="020B0606020202030204" pitchFamily="34" charset="0"/>
            </a:endParaRPr>
          </a:p>
        </p:txBody>
      </p:sp>
      <p:sp>
        <p:nvSpPr>
          <p:cNvPr id="51" name="Callout: Line with Border and Accent Bar 50">
            <a:extLst>
              <a:ext uri="{FF2B5EF4-FFF2-40B4-BE49-F238E27FC236}">
                <a16:creationId xmlns:a16="http://schemas.microsoft.com/office/drawing/2014/main" id="{B4CA7AC6-C24B-EE99-DAFB-9885D6215E0D}"/>
              </a:ext>
            </a:extLst>
          </p:cNvPr>
          <p:cNvSpPr/>
          <p:nvPr/>
        </p:nvSpPr>
        <p:spPr>
          <a:xfrm>
            <a:off x="8495799" y="31215"/>
            <a:ext cx="1864196" cy="871219"/>
          </a:xfrm>
          <a:prstGeom prst="accentBorderCallout1">
            <a:avLst>
              <a:gd name="adj1" fmla="val 18750"/>
              <a:gd name="adj2" fmla="val -8333"/>
              <a:gd name="adj3" fmla="val 253794"/>
              <a:gd name="adj4" fmla="val 1746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sp>
        <p:nvSpPr>
          <p:cNvPr id="54" name="Isosceles Triangle 53">
            <a:extLst>
              <a:ext uri="{FF2B5EF4-FFF2-40B4-BE49-F238E27FC236}">
                <a16:creationId xmlns:a16="http://schemas.microsoft.com/office/drawing/2014/main" id="{1BD57D8C-6C14-76D0-4BAE-9C095540D795}"/>
              </a:ext>
            </a:extLst>
          </p:cNvPr>
          <p:cNvSpPr/>
          <p:nvPr/>
        </p:nvSpPr>
        <p:spPr>
          <a:xfrm flipV="1">
            <a:off x="11511500" y="199560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Top Corners Rounded 1">
            <a:extLst>
              <a:ext uri="{FF2B5EF4-FFF2-40B4-BE49-F238E27FC236}">
                <a16:creationId xmlns:a16="http://schemas.microsoft.com/office/drawing/2014/main" id="{334655DC-CAA4-1D6B-CA1B-D79E8705AFC0}"/>
              </a:ext>
            </a:extLst>
          </p:cNvPr>
          <p:cNvSpPr/>
          <p:nvPr/>
        </p:nvSpPr>
        <p:spPr>
          <a:xfrm>
            <a:off x="159229" y="2803471"/>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bg2">
                    <a:lumMod val="25000"/>
                  </a:schemeClr>
                </a:solidFill>
                <a:latin typeface="Arial Narrow" panose="020B0606020202030204" pitchFamily="34" charset="0"/>
              </a:rPr>
              <a:t>File Status</a:t>
            </a:r>
            <a:endParaRPr lang="en-PH" sz="1000" b="1" dirty="0">
              <a:solidFill>
                <a:schemeClr val="bg2">
                  <a:lumMod val="25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5BABC640-8E4C-E077-381C-396AD40704B2}"/>
              </a:ext>
            </a:extLst>
          </p:cNvPr>
          <p:cNvPicPr>
            <a:picLocks noChangeAspect="1"/>
          </p:cNvPicPr>
          <p:nvPr/>
        </p:nvPicPr>
        <p:blipFill>
          <a:blip r:embed="rId4"/>
          <a:stretch>
            <a:fillRect/>
          </a:stretch>
        </p:blipFill>
        <p:spPr>
          <a:xfrm>
            <a:off x="10416665" y="2161090"/>
            <a:ext cx="294594" cy="294594"/>
          </a:xfrm>
          <a:prstGeom prst="rect">
            <a:avLst/>
          </a:prstGeom>
        </p:spPr>
      </p:pic>
      <p:sp>
        <p:nvSpPr>
          <p:cNvPr id="4" name="Rectangle: Rounded Corners 3">
            <a:extLst>
              <a:ext uri="{FF2B5EF4-FFF2-40B4-BE49-F238E27FC236}">
                <a16:creationId xmlns:a16="http://schemas.microsoft.com/office/drawing/2014/main" id="{9543EDA3-8B3C-D699-7F9A-71FE8812D877}"/>
              </a:ext>
            </a:extLst>
          </p:cNvPr>
          <p:cNvSpPr/>
          <p:nvPr/>
        </p:nvSpPr>
        <p:spPr>
          <a:xfrm>
            <a:off x="10912432" y="223790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ADE54D3E-4505-0D6E-646F-764FD9D59899}"/>
              </a:ext>
            </a:extLst>
          </p:cNvPr>
          <p:cNvSpPr/>
          <p:nvPr/>
        </p:nvSpPr>
        <p:spPr>
          <a:xfrm>
            <a:off x="173130" y="2717074"/>
            <a:ext cx="11800105" cy="46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Rectangle: Top Corners Rounded 51">
            <a:extLst>
              <a:ext uri="{FF2B5EF4-FFF2-40B4-BE49-F238E27FC236}">
                <a16:creationId xmlns:a16="http://schemas.microsoft.com/office/drawing/2014/main" id="{C52EACC1-374F-28BF-D206-D9954CFEEBB4}"/>
              </a:ext>
            </a:extLst>
          </p:cNvPr>
          <p:cNvSpPr/>
          <p:nvPr/>
        </p:nvSpPr>
        <p:spPr>
          <a:xfrm flipV="1">
            <a:off x="159229" y="3117969"/>
            <a:ext cx="2756808" cy="3145477"/>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0" name="Rectangle: Rounded Corners 69">
            <a:extLst>
              <a:ext uri="{FF2B5EF4-FFF2-40B4-BE49-F238E27FC236}">
                <a16:creationId xmlns:a16="http://schemas.microsoft.com/office/drawing/2014/main" id="{18A16405-A3E4-6CEB-A907-D60F8285E950}"/>
              </a:ext>
            </a:extLst>
          </p:cNvPr>
          <p:cNvSpPr/>
          <p:nvPr/>
        </p:nvSpPr>
        <p:spPr>
          <a:xfrm>
            <a:off x="1077128" y="2847948"/>
            <a:ext cx="603169" cy="20215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1" name="TextBox 70">
            <a:extLst>
              <a:ext uri="{FF2B5EF4-FFF2-40B4-BE49-F238E27FC236}">
                <a16:creationId xmlns:a16="http://schemas.microsoft.com/office/drawing/2014/main" id="{83A63AFA-2480-6E30-4C90-C608DF392D3D}"/>
              </a:ext>
            </a:extLst>
          </p:cNvPr>
          <p:cNvSpPr txBox="1"/>
          <p:nvPr/>
        </p:nvSpPr>
        <p:spPr>
          <a:xfrm>
            <a:off x="1077128" y="2827475"/>
            <a:ext cx="603170"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Approved</a:t>
            </a:r>
            <a:endParaRPr lang="en-PH" sz="900" dirty="0">
              <a:solidFill>
                <a:schemeClr val="bg1"/>
              </a:solidFill>
              <a:latin typeface="Arial Narrow" panose="020B0606020202030204" pitchFamily="34" charset="0"/>
            </a:endParaRPr>
          </a:p>
        </p:txBody>
      </p:sp>
      <p:sp>
        <p:nvSpPr>
          <p:cNvPr id="72" name="Rectangle: Rounded Corners 71">
            <a:extLst>
              <a:ext uri="{FF2B5EF4-FFF2-40B4-BE49-F238E27FC236}">
                <a16:creationId xmlns:a16="http://schemas.microsoft.com/office/drawing/2014/main" id="{8F182D27-ADC5-3A0D-96F1-C7864B61A43D}"/>
              </a:ext>
            </a:extLst>
          </p:cNvPr>
          <p:cNvSpPr/>
          <p:nvPr/>
        </p:nvSpPr>
        <p:spPr>
          <a:xfrm>
            <a:off x="1975387" y="2847948"/>
            <a:ext cx="603169" cy="20215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3" name="Rectangle: Top Corners Rounded 82">
            <a:extLst>
              <a:ext uri="{FF2B5EF4-FFF2-40B4-BE49-F238E27FC236}">
                <a16:creationId xmlns:a16="http://schemas.microsoft.com/office/drawing/2014/main" id="{C39602BA-94D0-53B4-A221-607C4AE95482}"/>
              </a:ext>
            </a:extLst>
          </p:cNvPr>
          <p:cNvSpPr/>
          <p:nvPr/>
        </p:nvSpPr>
        <p:spPr>
          <a:xfrm flipV="1">
            <a:off x="152425" y="4552392"/>
            <a:ext cx="2756808" cy="3285144"/>
          </a:xfrm>
          <a:prstGeom prst="round2SameRect">
            <a:avLst>
              <a:gd name="adj1" fmla="val 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3" name="TextBox 72">
            <a:extLst>
              <a:ext uri="{FF2B5EF4-FFF2-40B4-BE49-F238E27FC236}">
                <a16:creationId xmlns:a16="http://schemas.microsoft.com/office/drawing/2014/main" id="{64C251AD-492F-0EDD-810F-5B4A477BE040}"/>
              </a:ext>
            </a:extLst>
          </p:cNvPr>
          <p:cNvSpPr txBox="1"/>
          <p:nvPr/>
        </p:nvSpPr>
        <p:spPr>
          <a:xfrm>
            <a:off x="1970589" y="2835310"/>
            <a:ext cx="607967"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Reject</a:t>
            </a:r>
            <a:endParaRPr lang="en-PH" sz="900" dirty="0">
              <a:solidFill>
                <a:schemeClr val="bg1"/>
              </a:solidFill>
              <a:latin typeface="Arial Narrow" panose="020B0606020202030204" pitchFamily="34" charset="0"/>
            </a:endParaRPr>
          </a:p>
        </p:txBody>
      </p:sp>
      <p:sp>
        <p:nvSpPr>
          <p:cNvPr id="84" name="Rectangle: Rounded Corners 83">
            <a:extLst>
              <a:ext uri="{FF2B5EF4-FFF2-40B4-BE49-F238E27FC236}">
                <a16:creationId xmlns:a16="http://schemas.microsoft.com/office/drawing/2014/main" id="{4D119ADE-9679-6152-0787-016D0EE798EF}"/>
              </a:ext>
            </a:extLst>
          </p:cNvPr>
          <p:cNvSpPr/>
          <p:nvPr/>
        </p:nvSpPr>
        <p:spPr>
          <a:xfrm>
            <a:off x="891007" y="4215174"/>
            <a:ext cx="2025030" cy="404813"/>
          </a:xfrm>
          <a:prstGeom prst="roundRect">
            <a:avLst>
              <a:gd name="adj" fmla="val 0"/>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Rectangle: Rounded Corners 84">
            <a:extLst>
              <a:ext uri="{FF2B5EF4-FFF2-40B4-BE49-F238E27FC236}">
                <a16:creationId xmlns:a16="http://schemas.microsoft.com/office/drawing/2014/main" id="{BCC35F7D-C801-A970-407F-6F0126454042}"/>
              </a:ext>
            </a:extLst>
          </p:cNvPr>
          <p:cNvSpPr/>
          <p:nvPr/>
        </p:nvSpPr>
        <p:spPr>
          <a:xfrm>
            <a:off x="150383" y="4208803"/>
            <a:ext cx="733819" cy="415947"/>
          </a:xfrm>
          <a:prstGeom prst="roundRect">
            <a:avLst>
              <a:gd name="adj" fmla="val 0"/>
            </a:avLst>
          </a:prstGeom>
          <a:solidFill>
            <a:srgbClr val="FFF9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00" b="1" dirty="0">
              <a:solidFill>
                <a:schemeClr val="bg1"/>
              </a:solidFill>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0ABD3668-59E0-6A95-0DE9-86269BB9502B}"/>
              </a:ext>
            </a:extLst>
          </p:cNvPr>
          <p:cNvSpPr/>
          <p:nvPr/>
        </p:nvSpPr>
        <p:spPr>
          <a:xfrm>
            <a:off x="195360" y="4266787"/>
            <a:ext cx="647339" cy="286118"/>
          </a:xfrm>
          <a:prstGeom prst="roundRect">
            <a:avLst>
              <a:gd name="adj" fmla="val 0"/>
            </a:avLst>
          </a:prstGeom>
          <a:solidFill>
            <a:schemeClr val="bg1">
              <a:lumMod val="75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Narrow" panose="020B0606020202030204" pitchFamily="34" charset="0"/>
              </a:rPr>
              <a:t>Add Note</a:t>
            </a:r>
            <a:endParaRPr lang="en-PH" sz="800" b="1" dirty="0">
              <a:solidFill>
                <a:schemeClr val="bg1"/>
              </a:solidFill>
              <a:latin typeface="Arial Narrow" panose="020B0606020202030204" pitchFamily="34" charset="0"/>
            </a:endParaRPr>
          </a:p>
        </p:txBody>
      </p:sp>
      <p:graphicFrame>
        <p:nvGraphicFramePr>
          <p:cNvPr id="88" name="Table 87">
            <a:extLst>
              <a:ext uri="{FF2B5EF4-FFF2-40B4-BE49-F238E27FC236}">
                <a16:creationId xmlns:a16="http://schemas.microsoft.com/office/drawing/2014/main" id="{F8598B0C-9D7B-90C6-705A-8C208ECBDE79}"/>
              </a:ext>
            </a:extLst>
          </p:cNvPr>
          <p:cNvGraphicFramePr>
            <a:graphicFrameLocks noGrp="1"/>
          </p:cNvGraphicFramePr>
          <p:nvPr>
            <p:extLst>
              <p:ext uri="{D42A27DB-BD31-4B8C-83A1-F6EECF244321}">
                <p14:modId xmlns:p14="http://schemas.microsoft.com/office/powerpoint/2010/main" val="2761167114"/>
              </p:ext>
            </p:extLst>
          </p:nvPr>
        </p:nvGraphicFramePr>
        <p:xfrm>
          <a:off x="152423" y="4710486"/>
          <a:ext cx="2756809" cy="418130"/>
        </p:xfrm>
        <a:graphic>
          <a:graphicData uri="http://schemas.openxmlformats.org/drawingml/2006/table">
            <a:tbl>
              <a:tblPr firstRow="1" bandRow="1">
                <a:tableStyleId>{5C22544A-7EE6-4342-B048-85BDC9FD1C3A}</a:tableStyleId>
              </a:tblPr>
              <a:tblGrid>
                <a:gridCol w="948420">
                  <a:extLst>
                    <a:ext uri="{9D8B030D-6E8A-4147-A177-3AD203B41FA5}">
                      <a16:colId xmlns:a16="http://schemas.microsoft.com/office/drawing/2014/main" val="1157631994"/>
                    </a:ext>
                  </a:extLst>
                </a:gridCol>
                <a:gridCol w="1808389">
                  <a:extLst>
                    <a:ext uri="{9D8B030D-6E8A-4147-A177-3AD203B41FA5}">
                      <a16:colId xmlns:a16="http://schemas.microsoft.com/office/drawing/2014/main" val="2598428639"/>
                    </a:ext>
                  </a:extLst>
                </a:gridCol>
              </a:tblGrid>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tc>
                  <a:txBody>
                    <a:bodyPr/>
                    <a:lstStyle/>
                    <a:p>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extLst>
                  <a:ext uri="{0D108BD9-81ED-4DB2-BD59-A6C34878D82A}">
                    <a16:rowId xmlns:a16="http://schemas.microsoft.com/office/drawing/2014/main" val="999472411"/>
                  </a:ext>
                </a:extLst>
              </a:tr>
            </a:tbl>
          </a:graphicData>
        </a:graphic>
      </p:graphicFrame>
      <p:sp>
        <p:nvSpPr>
          <p:cNvPr id="89" name="Rectangle: Top Corners Rounded 88">
            <a:extLst>
              <a:ext uri="{FF2B5EF4-FFF2-40B4-BE49-F238E27FC236}">
                <a16:creationId xmlns:a16="http://schemas.microsoft.com/office/drawing/2014/main" id="{4FB28F93-9D93-A0FD-D144-47F798BE368B}"/>
              </a:ext>
            </a:extLst>
          </p:cNvPr>
          <p:cNvSpPr/>
          <p:nvPr/>
        </p:nvSpPr>
        <p:spPr>
          <a:xfrm>
            <a:off x="2985360" y="2812996"/>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Add Refund</a:t>
            </a:r>
            <a:endParaRPr lang="en-PH" sz="1000" b="1" dirty="0">
              <a:solidFill>
                <a:schemeClr val="bg2">
                  <a:lumMod val="25000"/>
                </a:schemeClr>
              </a:solidFill>
              <a:latin typeface="Arial Narrow" panose="020B0606020202030204" pitchFamily="34" charset="0"/>
            </a:endParaRPr>
          </a:p>
        </p:txBody>
      </p:sp>
      <p:sp>
        <p:nvSpPr>
          <p:cNvPr id="90" name="Rectangle: Top Corners Rounded 89">
            <a:extLst>
              <a:ext uri="{FF2B5EF4-FFF2-40B4-BE49-F238E27FC236}">
                <a16:creationId xmlns:a16="http://schemas.microsoft.com/office/drawing/2014/main" id="{FA018891-B101-401E-3DE8-A49906FF08BD}"/>
              </a:ext>
            </a:extLst>
          </p:cNvPr>
          <p:cNvSpPr/>
          <p:nvPr/>
        </p:nvSpPr>
        <p:spPr>
          <a:xfrm>
            <a:off x="2985360" y="3132064"/>
            <a:ext cx="2756808" cy="4049632"/>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bg2">
                    <a:lumMod val="25000"/>
                  </a:schemeClr>
                </a:solidFill>
                <a:latin typeface="Arial Narrow" panose="020B0606020202030204" pitchFamily="34" charset="0"/>
              </a:rPr>
              <a:t>Enter the Amount:</a:t>
            </a: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r>
              <a:rPr lang="en-US" sz="1000" b="1" dirty="0">
                <a:solidFill>
                  <a:schemeClr val="bg2">
                    <a:lumMod val="25000"/>
                  </a:schemeClr>
                </a:solidFill>
                <a:latin typeface="Arial Narrow" panose="020B0606020202030204" pitchFamily="34" charset="0"/>
              </a:rPr>
              <a:t>Enter the Reason of Refund:</a:t>
            </a:r>
          </a:p>
        </p:txBody>
      </p:sp>
      <p:sp>
        <p:nvSpPr>
          <p:cNvPr id="91" name="Rectangle: Top Corners Rounded 90">
            <a:extLst>
              <a:ext uri="{FF2B5EF4-FFF2-40B4-BE49-F238E27FC236}">
                <a16:creationId xmlns:a16="http://schemas.microsoft.com/office/drawing/2014/main" id="{49876DDE-EE22-2023-E84E-98356BE700EE}"/>
              </a:ext>
            </a:extLst>
          </p:cNvPr>
          <p:cNvSpPr/>
          <p:nvPr/>
        </p:nvSpPr>
        <p:spPr>
          <a:xfrm>
            <a:off x="3179393" y="3433221"/>
            <a:ext cx="2398199" cy="423040"/>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0.00</a:t>
            </a:r>
            <a:endParaRPr lang="en-PH" sz="1000" b="1" dirty="0">
              <a:solidFill>
                <a:schemeClr val="bg2">
                  <a:lumMod val="25000"/>
                </a:schemeClr>
              </a:solidFill>
              <a:latin typeface="Arial Narrow" panose="020B0606020202030204" pitchFamily="34" charset="0"/>
            </a:endParaRPr>
          </a:p>
        </p:txBody>
      </p:sp>
      <p:sp>
        <p:nvSpPr>
          <p:cNvPr id="92" name="Rectangle: Top Corners Rounded 91">
            <a:extLst>
              <a:ext uri="{FF2B5EF4-FFF2-40B4-BE49-F238E27FC236}">
                <a16:creationId xmlns:a16="http://schemas.microsoft.com/office/drawing/2014/main" id="{CF518BEB-4F5F-AEF8-0A83-CEDBEAD998DC}"/>
              </a:ext>
            </a:extLst>
          </p:cNvPr>
          <p:cNvSpPr/>
          <p:nvPr/>
        </p:nvSpPr>
        <p:spPr>
          <a:xfrm>
            <a:off x="3157860" y="4479186"/>
            <a:ext cx="2398199" cy="1503521"/>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93" name="Rectangle: Rounded Corners 92">
            <a:extLst>
              <a:ext uri="{FF2B5EF4-FFF2-40B4-BE49-F238E27FC236}">
                <a16:creationId xmlns:a16="http://schemas.microsoft.com/office/drawing/2014/main" id="{1BFFE125-1B71-BB5C-09ED-4CE5C905158C}"/>
              </a:ext>
            </a:extLst>
          </p:cNvPr>
          <p:cNvSpPr/>
          <p:nvPr/>
        </p:nvSpPr>
        <p:spPr>
          <a:xfrm>
            <a:off x="3754646" y="6069951"/>
            <a:ext cx="1204625" cy="335995"/>
          </a:xfrm>
          <a:prstGeom prst="round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latin typeface="Arial Narrow" panose="020B0606020202030204" pitchFamily="34" charset="0"/>
              </a:rPr>
              <a:t>Enter</a:t>
            </a:r>
            <a:endParaRPr lang="en-PH" sz="1400" dirty="0">
              <a:solidFill>
                <a:schemeClr val="bg2">
                  <a:lumMod val="25000"/>
                </a:schemeClr>
              </a:solidFill>
              <a:latin typeface="Arial Narrow" panose="020B0606020202030204" pitchFamily="34" charset="0"/>
            </a:endParaRPr>
          </a:p>
        </p:txBody>
      </p:sp>
      <p:graphicFrame>
        <p:nvGraphicFramePr>
          <p:cNvPr id="95" name="Table 94">
            <a:extLst>
              <a:ext uri="{FF2B5EF4-FFF2-40B4-BE49-F238E27FC236}">
                <a16:creationId xmlns:a16="http://schemas.microsoft.com/office/drawing/2014/main" id="{EB882BEE-CAD5-134F-D785-6274E1625E79}"/>
              </a:ext>
            </a:extLst>
          </p:cNvPr>
          <p:cNvGraphicFramePr>
            <a:graphicFrameLocks noGrp="1"/>
          </p:cNvGraphicFramePr>
          <p:nvPr>
            <p:extLst>
              <p:ext uri="{D42A27DB-BD31-4B8C-83A1-F6EECF244321}">
                <p14:modId xmlns:p14="http://schemas.microsoft.com/office/powerpoint/2010/main" val="3751599397"/>
              </p:ext>
            </p:extLst>
          </p:nvPr>
        </p:nvGraphicFramePr>
        <p:xfrm>
          <a:off x="5833658" y="2827475"/>
          <a:ext cx="6167858" cy="1254390"/>
        </p:xfrm>
        <a:graphic>
          <a:graphicData uri="http://schemas.openxmlformats.org/drawingml/2006/table">
            <a:tbl>
              <a:tblPr firstRow="1" bandRow="1">
                <a:tableStyleId>{5C22544A-7EE6-4342-B048-85BDC9FD1C3A}</a:tableStyleId>
              </a:tblPr>
              <a:tblGrid>
                <a:gridCol w="1201553">
                  <a:extLst>
                    <a:ext uri="{9D8B030D-6E8A-4147-A177-3AD203B41FA5}">
                      <a16:colId xmlns:a16="http://schemas.microsoft.com/office/drawing/2014/main" val="1157631994"/>
                    </a:ext>
                  </a:extLst>
                </a:gridCol>
                <a:gridCol w="1507702">
                  <a:extLst>
                    <a:ext uri="{9D8B030D-6E8A-4147-A177-3AD203B41FA5}">
                      <a16:colId xmlns:a16="http://schemas.microsoft.com/office/drawing/2014/main" val="2598428639"/>
                    </a:ext>
                  </a:extLst>
                </a:gridCol>
                <a:gridCol w="3458603">
                  <a:extLst>
                    <a:ext uri="{9D8B030D-6E8A-4147-A177-3AD203B41FA5}">
                      <a16:colId xmlns:a16="http://schemas.microsoft.com/office/drawing/2014/main" val="2606616812"/>
                    </a:ext>
                  </a:extLst>
                </a:gridCol>
              </a:tblGrid>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Time stamp</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bg2">
                              <a:lumMod val="25000"/>
                            </a:schemeClr>
                          </a:solidFill>
                        </a:rPr>
                        <a:t>Amount</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Reason for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4966975"/>
                  </a:ext>
                </a:extLst>
              </a:tr>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algn="ct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extLst>
                  <a:ext uri="{0D108BD9-81ED-4DB2-BD59-A6C34878D82A}">
                    <a16:rowId xmlns:a16="http://schemas.microsoft.com/office/drawing/2014/main" val="999472411"/>
                  </a:ext>
                </a:extLst>
              </a:tr>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Total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r>
                        <a:rPr lang="en-US" sz="800" b="1" dirty="0">
                          <a:solidFill>
                            <a:schemeClr val="bg2">
                              <a:lumMod val="25000"/>
                            </a:schemeClr>
                          </a:solidFill>
                        </a:rPr>
                        <a:t>0.00</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8378659"/>
                  </a:ext>
                </a:extLst>
              </a:tr>
            </a:tbl>
          </a:graphicData>
        </a:graphic>
      </p:graphicFrame>
      <p:cxnSp>
        <p:nvCxnSpPr>
          <p:cNvPr id="98" name="Straight Arrow Connector 97">
            <a:extLst>
              <a:ext uri="{FF2B5EF4-FFF2-40B4-BE49-F238E27FC236}">
                <a16:creationId xmlns:a16="http://schemas.microsoft.com/office/drawing/2014/main" id="{DCB4D6F8-A2D5-E6C4-7A62-D07611BCBB90}"/>
              </a:ext>
            </a:extLst>
          </p:cNvPr>
          <p:cNvCxnSpPr/>
          <p:nvPr/>
        </p:nvCxnSpPr>
        <p:spPr>
          <a:xfrm>
            <a:off x="11601450" y="390525"/>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Top Corners Rounded 100">
            <a:extLst>
              <a:ext uri="{FF2B5EF4-FFF2-40B4-BE49-F238E27FC236}">
                <a16:creationId xmlns:a16="http://schemas.microsoft.com/office/drawing/2014/main" id="{923AF0EF-2AC4-0969-A068-8E5C533E45CF}"/>
              </a:ext>
            </a:extLst>
          </p:cNvPr>
          <p:cNvSpPr/>
          <p:nvPr/>
        </p:nvSpPr>
        <p:spPr>
          <a:xfrm>
            <a:off x="172837" y="3179618"/>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Overall Status</a:t>
            </a:r>
            <a:endParaRPr lang="en-PH" sz="1000" b="1" dirty="0">
              <a:solidFill>
                <a:schemeClr val="bg2">
                  <a:lumMod val="25000"/>
                </a:schemeClr>
              </a:solidFill>
              <a:latin typeface="Arial Narrow" panose="020B0606020202030204" pitchFamily="34" charset="0"/>
            </a:endParaRPr>
          </a:p>
        </p:txBody>
      </p:sp>
      <p:sp>
        <p:nvSpPr>
          <p:cNvPr id="102" name="Rectangle: Rounded Corners 101">
            <a:extLst>
              <a:ext uri="{FF2B5EF4-FFF2-40B4-BE49-F238E27FC236}">
                <a16:creationId xmlns:a16="http://schemas.microsoft.com/office/drawing/2014/main" id="{C6661D74-8832-F8EB-81EA-35BD4FD251EC}"/>
              </a:ext>
            </a:extLst>
          </p:cNvPr>
          <p:cNvSpPr/>
          <p:nvPr/>
        </p:nvSpPr>
        <p:spPr>
          <a:xfrm>
            <a:off x="248965" y="3673462"/>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3" name="Rectangle: Rounded Corners 102">
            <a:extLst>
              <a:ext uri="{FF2B5EF4-FFF2-40B4-BE49-F238E27FC236}">
                <a16:creationId xmlns:a16="http://schemas.microsoft.com/office/drawing/2014/main" id="{65B673E1-5CF5-DBAE-DB4C-FBDA414F3B90}"/>
              </a:ext>
            </a:extLst>
          </p:cNvPr>
          <p:cNvSpPr/>
          <p:nvPr/>
        </p:nvSpPr>
        <p:spPr>
          <a:xfrm>
            <a:off x="1570596" y="3673462"/>
            <a:ext cx="122193" cy="122803"/>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4" name="Rectangle: Rounded Corners 103">
            <a:extLst>
              <a:ext uri="{FF2B5EF4-FFF2-40B4-BE49-F238E27FC236}">
                <a16:creationId xmlns:a16="http://schemas.microsoft.com/office/drawing/2014/main" id="{07D87BC5-C442-5612-E9B7-EE1F14816C0F}"/>
              </a:ext>
            </a:extLst>
          </p:cNvPr>
          <p:cNvSpPr/>
          <p:nvPr/>
        </p:nvSpPr>
        <p:spPr>
          <a:xfrm>
            <a:off x="240116" y="3956814"/>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5" name="TextBox 104">
            <a:extLst>
              <a:ext uri="{FF2B5EF4-FFF2-40B4-BE49-F238E27FC236}">
                <a16:creationId xmlns:a16="http://schemas.microsoft.com/office/drawing/2014/main" id="{E5055C0F-229C-A7EC-69AC-5050F75DBAAD}"/>
              </a:ext>
            </a:extLst>
          </p:cNvPr>
          <p:cNvSpPr txBox="1"/>
          <p:nvPr/>
        </p:nvSpPr>
        <p:spPr>
          <a:xfrm>
            <a:off x="382308" y="3619447"/>
            <a:ext cx="694820" cy="230832"/>
          </a:xfrm>
          <a:prstGeom prst="rect">
            <a:avLst/>
          </a:prstGeom>
          <a:noFill/>
        </p:spPr>
        <p:txBody>
          <a:bodyPr wrap="square" rtlCol="0">
            <a:spAutoFit/>
          </a:bodyPr>
          <a:lstStyle/>
          <a:p>
            <a:r>
              <a:rPr lang="en-US" sz="900" dirty="0">
                <a:latin typeface="Arial Narrow" panose="020B0606020202030204" pitchFamily="34" charset="0"/>
              </a:rPr>
              <a:t>Transferred</a:t>
            </a:r>
            <a:endParaRPr lang="en-PH" sz="900" dirty="0">
              <a:latin typeface="Arial Narrow" panose="020B0606020202030204" pitchFamily="34" charset="0"/>
            </a:endParaRPr>
          </a:p>
        </p:txBody>
      </p:sp>
      <p:sp>
        <p:nvSpPr>
          <p:cNvPr id="106" name="TextBox 105">
            <a:extLst>
              <a:ext uri="{FF2B5EF4-FFF2-40B4-BE49-F238E27FC236}">
                <a16:creationId xmlns:a16="http://schemas.microsoft.com/office/drawing/2014/main" id="{29E9A9F4-2090-498A-3ACF-9625E9EB4F9D}"/>
              </a:ext>
            </a:extLst>
          </p:cNvPr>
          <p:cNvSpPr txBox="1"/>
          <p:nvPr/>
        </p:nvSpPr>
        <p:spPr>
          <a:xfrm>
            <a:off x="1699178" y="3619447"/>
            <a:ext cx="603646" cy="230832"/>
          </a:xfrm>
          <a:prstGeom prst="rect">
            <a:avLst/>
          </a:prstGeom>
          <a:noFill/>
        </p:spPr>
        <p:txBody>
          <a:bodyPr wrap="square" rtlCol="0">
            <a:spAutoFit/>
          </a:bodyPr>
          <a:lstStyle/>
          <a:p>
            <a:r>
              <a:rPr lang="en-US" sz="900" dirty="0">
                <a:latin typeface="Arial Narrow" panose="020B0606020202030204" pitchFamily="34" charset="0"/>
              </a:rPr>
              <a:t>On-Hold</a:t>
            </a:r>
            <a:endParaRPr lang="en-PH" sz="900" dirty="0">
              <a:latin typeface="Arial Narrow" panose="020B0606020202030204" pitchFamily="34" charset="0"/>
            </a:endParaRPr>
          </a:p>
        </p:txBody>
      </p:sp>
      <p:sp>
        <p:nvSpPr>
          <p:cNvPr id="107" name="TextBox 106">
            <a:extLst>
              <a:ext uri="{FF2B5EF4-FFF2-40B4-BE49-F238E27FC236}">
                <a16:creationId xmlns:a16="http://schemas.microsoft.com/office/drawing/2014/main" id="{CB2A08F1-2E17-F21B-F222-DAE67B30DCAB}"/>
              </a:ext>
            </a:extLst>
          </p:cNvPr>
          <p:cNvSpPr txBox="1"/>
          <p:nvPr/>
        </p:nvSpPr>
        <p:spPr>
          <a:xfrm>
            <a:off x="368699" y="3902799"/>
            <a:ext cx="974219" cy="230832"/>
          </a:xfrm>
          <a:prstGeom prst="rect">
            <a:avLst/>
          </a:prstGeom>
          <a:noFill/>
        </p:spPr>
        <p:txBody>
          <a:bodyPr wrap="square" rtlCol="0">
            <a:spAutoFit/>
          </a:bodyPr>
          <a:lstStyle/>
          <a:p>
            <a:r>
              <a:rPr lang="en-US" sz="900" dirty="0"/>
              <a:t>Activate</a:t>
            </a:r>
            <a:endParaRPr lang="en-PH" sz="900" dirty="0">
              <a:latin typeface="Arial Narrow" panose="020B0606020202030204" pitchFamily="34" charset="0"/>
            </a:endParaRPr>
          </a:p>
        </p:txBody>
      </p:sp>
      <p:sp>
        <p:nvSpPr>
          <p:cNvPr id="108" name="Rectangle: Rounded Corners 107">
            <a:extLst>
              <a:ext uri="{FF2B5EF4-FFF2-40B4-BE49-F238E27FC236}">
                <a16:creationId xmlns:a16="http://schemas.microsoft.com/office/drawing/2014/main" id="{0683B108-2B51-2904-4B61-E248C0511F55}"/>
              </a:ext>
            </a:extLst>
          </p:cNvPr>
          <p:cNvSpPr/>
          <p:nvPr/>
        </p:nvSpPr>
        <p:spPr>
          <a:xfrm>
            <a:off x="1570596" y="3947493"/>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9" name="TextBox 108">
            <a:extLst>
              <a:ext uri="{FF2B5EF4-FFF2-40B4-BE49-F238E27FC236}">
                <a16:creationId xmlns:a16="http://schemas.microsoft.com/office/drawing/2014/main" id="{C6B60029-0B91-A507-3598-D1952E1C8597}"/>
              </a:ext>
            </a:extLst>
          </p:cNvPr>
          <p:cNvSpPr txBox="1"/>
          <p:nvPr/>
        </p:nvSpPr>
        <p:spPr>
          <a:xfrm>
            <a:off x="1699177" y="3893478"/>
            <a:ext cx="974219" cy="230832"/>
          </a:xfrm>
          <a:prstGeom prst="rect">
            <a:avLst/>
          </a:prstGeom>
          <a:noFill/>
        </p:spPr>
        <p:txBody>
          <a:bodyPr wrap="square" rtlCol="0">
            <a:spAutoFit/>
          </a:bodyPr>
          <a:lstStyle/>
          <a:p>
            <a:r>
              <a:rPr lang="en-US" sz="900" dirty="0">
                <a:latin typeface="Arial Narrow" panose="020B0606020202030204" pitchFamily="34" charset="0"/>
              </a:rPr>
              <a:t>Cancel</a:t>
            </a:r>
            <a:endParaRPr lang="en-PH" sz="900" dirty="0">
              <a:latin typeface="Arial Narrow" panose="020B0606020202030204" pitchFamily="34" charset="0"/>
            </a:endParaRPr>
          </a:p>
        </p:txBody>
      </p:sp>
      <p:sp>
        <p:nvSpPr>
          <p:cNvPr id="16" name="Callout: Bent Line with Accent Bar 15">
            <a:extLst>
              <a:ext uri="{FF2B5EF4-FFF2-40B4-BE49-F238E27FC236}">
                <a16:creationId xmlns:a16="http://schemas.microsoft.com/office/drawing/2014/main" id="{3BF3F615-79A3-47F2-6B2C-8BDC819D22BB}"/>
              </a:ext>
            </a:extLst>
          </p:cNvPr>
          <p:cNvSpPr/>
          <p:nvPr/>
        </p:nvSpPr>
        <p:spPr>
          <a:xfrm>
            <a:off x="5302328" y="87857"/>
            <a:ext cx="2581461" cy="769575"/>
          </a:xfrm>
          <a:prstGeom prst="accentCallout2">
            <a:avLst>
              <a:gd name="adj1" fmla="val 18750"/>
              <a:gd name="adj2" fmla="val -8333"/>
              <a:gd name="adj3" fmla="val 18750"/>
              <a:gd name="adj4" fmla="val -16667"/>
              <a:gd name="adj5" fmla="val 354458"/>
              <a:gd name="adj6" fmla="val -114769"/>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The system will automatically send a notification to the service provider to upload a correct copy of the invoice.</a:t>
            </a:r>
          </a:p>
          <a:p>
            <a:pPr algn="ctr"/>
            <a:r>
              <a:rPr lang="ar-SA" sz="1000" dirty="0"/>
              <a:t>سيقوم النظام تلقائيًا بإرسال إشعار إلى مزود الخدمة لتحميل نسخة صحيحة من الفاتورة.</a:t>
            </a:r>
            <a:endParaRPr lang="en-PH" sz="1000" dirty="0"/>
          </a:p>
        </p:txBody>
      </p:sp>
      <p:sp>
        <p:nvSpPr>
          <p:cNvPr id="17" name="Callout: Bent Line with Accent Bar 16">
            <a:extLst>
              <a:ext uri="{FF2B5EF4-FFF2-40B4-BE49-F238E27FC236}">
                <a16:creationId xmlns:a16="http://schemas.microsoft.com/office/drawing/2014/main" id="{6CB2952A-8ECD-716C-DC05-480636C00C74}"/>
              </a:ext>
            </a:extLst>
          </p:cNvPr>
          <p:cNvSpPr/>
          <p:nvPr/>
        </p:nvSpPr>
        <p:spPr>
          <a:xfrm>
            <a:off x="1570596" y="101088"/>
            <a:ext cx="2770995" cy="769575"/>
          </a:xfrm>
          <a:prstGeom prst="accentCallout2">
            <a:avLst>
              <a:gd name="adj1" fmla="val 18750"/>
              <a:gd name="adj2" fmla="val -8333"/>
              <a:gd name="adj3" fmla="val 18750"/>
              <a:gd name="adj4" fmla="val -16667"/>
              <a:gd name="adj5" fmla="val 357849"/>
              <a:gd name="adj6" fmla="val -6720"/>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If approved, the system will automatically include this invoice for disbursement/transfer</a:t>
            </a:r>
          </a:p>
          <a:p>
            <a:pPr algn="ctr"/>
            <a:r>
              <a:rPr lang="ar-SA" sz="1050" dirty="0"/>
              <a:t>في حالة الموافقة، سيقوم النظام تلقائيًا بإدراج هذه الفاتورة للصرف/التحويل</a:t>
            </a:r>
            <a:endParaRPr lang="en-PH" sz="1050" dirty="0"/>
          </a:p>
        </p:txBody>
      </p:sp>
      <p:pic>
        <p:nvPicPr>
          <p:cNvPr id="18" name="Picture 17">
            <a:extLst>
              <a:ext uri="{FF2B5EF4-FFF2-40B4-BE49-F238E27FC236}">
                <a16:creationId xmlns:a16="http://schemas.microsoft.com/office/drawing/2014/main" id="{324C00A4-E84F-518C-7019-249EBE93C982}"/>
              </a:ext>
            </a:extLst>
          </p:cNvPr>
          <p:cNvPicPr>
            <a:picLocks noChangeAspect="1"/>
          </p:cNvPicPr>
          <p:nvPr/>
        </p:nvPicPr>
        <p:blipFill>
          <a:blip r:embed="rId5"/>
          <a:stretch>
            <a:fillRect/>
          </a:stretch>
        </p:blipFill>
        <p:spPr>
          <a:xfrm>
            <a:off x="78663" y="6658857"/>
            <a:ext cx="12022987" cy="195425"/>
          </a:xfrm>
          <a:prstGeom prst="rect">
            <a:avLst/>
          </a:prstGeom>
        </p:spPr>
      </p:pic>
      <p:sp>
        <p:nvSpPr>
          <p:cNvPr id="7" name="مربع نص 6">
            <a:extLst>
              <a:ext uri="{FF2B5EF4-FFF2-40B4-BE49-F238E27FC236}">
                <a16:creationId xmlns:a16="http://schemas.microsoft.com/office/drawing/2014/main" id="{322033AA-3E46-04C4-BC99-171941F32877}"/>
              </a:ext>
            </a:extLst>
          </p:cNvPr>
          <p:cNvSpPr txBox="1"/>
          <p:nvPr/>
        </p:nvSpPr>
        <p:spPr>
          <a:xfrm>
            <a:off x="5884313" y="4141049"/>
            <a:ext cx="6105214" cy="369332"/>
          </a:xfrm>
          <a:prstGeom prst="rect">
            <a:avLst/>
          </a:prstGeom>
          <a:solidFill>
            <a:srgbClr val="92D050"/>
          </a:solidFill>
        </p:spPr>
        <p:txBody>
          <a:bodyPr wrap="square" rtlCol="1">
            <a:spAutoFit/>
          </a:bodyPr>
          <a:lstStyle/>
          <a:p>
            <a:pPr algn="r"/>
            <a:r>
              <a:rPr lang="ar-SA" b="1" dirty="0">
                <a:solidFill>
                  <a:srgbClr val="08387A"/>
                </a:solidFill>
                <a:cs typeface="Akhbar MT" pitchFamily="2" charset="-78"/>
              </a:rPr>
              <a:t>للأهمية: هذه صفحة للموافقة على الفاتورة </a:t>
            </a:r>
            <a:r>
              <a:rPr lang="ar-SA" b="1" dirty="0" err="1">
                <a:solidFill>
                  <a:srgbClr val="08387A"/>
                </a:solidFill>
                <a:cs typeface="Akhbar MT" pitchFamily="2" charset="-78"/>
              </a:rPr>
              <a:t>لتحال</a:t>
            </a:r>
            <a:r>
              <a:rPr lang="ar-SA" b="1" dirty="0">
                <a:solidFill>
                  <a:srgbClr val="08387A"/>
                </a:solidFill>
                <a:cs typeface="Akhbar MT" pitchFamily="2" charset="-78"/>
              </a:rPr>
              <a:t> الى الصرف فقط وليست للفحص الإلكتروني.</a:t>
            </a:r>
          </a:p>
        </p:txBody>
      </p:sp>
    </p:spTree>
    <p:extLst>
      <p:ext uri="{BB962C8B-B14F-4D97-AF65-F5344CB8AC3E}">
        <p14:creationId xmlns:p14="http://schemas.microsoft.com/office/powerpoint/2010/main" val="28278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0C3B-83C6-1778-7545-CD45B8FA2CB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A2A7944-BF19-CCEE-8E80-5594C991C13A}"/>
              </a:ext>
            </a:extLst>
          </p:cNvPr>
          <p:cNvSpPr>
            <a:spLocks noChangeArrowheads="1"/>
          </p:cNvSpPr>
          <p:nvPr/>
        </p:nvSpPr>
        <p:spPr bwMode="auto">
          <a:xfrm>
            <a:off x="328144" y="0"/>
            <a:ext cx="9882656" cy="70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lvl="0"/>
            <a:r>
              <a:rPr lang="en-US" altLang="en-US" sz="2000" dirty="0">
                <a:solidFill>
                  <a:srgbClr val="0C53B7"/>
                </a:solidFill>
                <a:latin typeface="Cairo" panose="00000500000000000000" pitchFamily="2" charset="-78"/>
                <a:cs typeface="Cairo" panose="00000500000000000000" pitchFamily="2" charset="-78"/>
              </a:rPr>
              <a:t>Step 7: </a:t>
            </a:r>
            <a:r>
              <a:rPr lang="en-PH" sz="2000" dirty="0">
                <a:latin typeface="Cairo" panose="00000500000000000000" pitchFamily="2" charset="-78"/>
                <a:cs typeface="Cairo" panose="00000500000000000000" pitchFamily="2" charset="-78"/>
              </a:rPr>
              <a:t>Platform prepares settlement report and transfer receipt</a:t>
            </a:r>
          </a:p>
          <a:p>
            <a:r>
              <a:rPr lang="ar-SA" sz="2000" dirty="0">
                <a:solidFill>
                  <a:schemeClr val="accent4">
                    <a:lumMod val="75000"/>
                  </a:schemeClr>
                </a:solidFill>
                <a:latin typeface="Cairo" panose="00000500000000000000" pitchFamily="2" charset="-78"/>
                <a:cs typeface="Cairo" panose="00000500000000000000" pitchFamily="2" charset="-78"/>
              </a:rPr>
              <a:t>المنصة تُعد كشف تسوية وإيصال تحويل</a:t>
            </a:r>
            <a:endParaRPr lang="en-PH" sz="2000" dirty="0">
              <a:solidFill>
                <a:schemeClr val="accent4">
                  <a:lumMod val="75000"/>
                </a:schemeClr>
              </a:solidFill>
              <a:latin typeface="Cairo" panose="00000500000000000000" pitchFamily="2" charset="-78"/>
              <a:cs typeface="Cairo" panose="00000500000000000000" pitchFamily="2" charset="-78"/>
            </a:endParaRPr>
          </a:p>
        </p:txBody>
      </p:sp>
      <p:sp>
        <p:nvSpPr>
          <p:cNvPr id="11" name="Rectangle 10">
            <a:extLst>
              <a:ext uri="{FF2B5EF4-FFF2-40B4-BE49-F238E27FC236}">
                <a16:creationId xmlns:a16="http://schemas.microsoft.com/office/drawing/2014/main" id="{E37F523D-0E66-AEA8-D20C-C2A51389E107}"/>
              </a:ext>
            </a:extLst>
          </p:cNvPr>
          <p:cNvSpPr/>
          <p:nvPr/>
        </p:nvSpPr>
        <p:spPr>
          <a:xfrm>
            <a:off x="133350" y="1219200"/>
            <a:ext cx="5943600" cy="5036457"/>
          </a:xfrm>
          <a:prstGeom prst="rect">
            <a:avLst/>
          </a:prstGeom>
          <a:noFill/>
          <a:ln>
            <a:solidFill>
              <a:srgbClr val="1570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79C817C9-C2F8-51EF-FD7B-901EB06DA454}"/>
              </a:ext>
            </a:extLst>
          </p:cNvPr>
          <p:cNvSpPr/>
          <p:nvPr/>
        </p:nvSpPr>
        <p:spPr>
          <a:xfrm>
            <a:off x="6157701" y="1219200"/>
            <a:ext cx="5943600" cy="5036457"/>
          </a:xfrm>
          <a:prstGeom prst="rect">
            <a:avLst/>
          </a:prstGeom>
          <a:noFill/>
          <a:ln>
            <a:solidFill>
              <a:srgbClr val="1570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Callout: Line 18">
            <a:extLst>
              <a:ext uri="{FF2B5EF4-FFF2-40B4-BE49-F238E27FC236}">
                <a16:creationId xmlns:a16="http://schemas.microsoft.com/office/drawing/2014/main" id="{277910D5-E153-341B-2F9A-377D381F3144}"/>
              </a:ext>
            </a:extLst>
          </p:cNvPr>
          <p:cNvSpPr/>
          <p:nvPr/>
        </p:nvSpPr>
        <p:spPr>
          <a:xfrm>
            <a:off x="7924800" y="290286"/>
            <a:ext cx="3594755" cy="849085"/>
          </a:xfrm>
          <a:prstGeom prst="borderCallout1">
            <a:avLst>
              <a:gd name="adj1" fmla="val 18750"/>
              <a:gd name="adj2" fmla="val -8333"/>
              <a:gd name="adj3" fmla="val 86859"/>
              <a:gd name="adj4" fmla="val -498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This will be sent via notification (see slides 4-6)</a:t>
            </a:r>
          </a:p>
          <a:p>
            <a:pPr algn="ctr"/>
            <a:r>
              <a:rPr lang="en-US" sz="1200" dirty="0"/>
              <a:t>-Use the same format for the Invoice and use the details below or refer to the link provided.</a:t>
            </a:r>
            <a:endParaRPr lang="en-PH" sz="1200" dirty="0"/>
          </a:p>
        </p:txBody>
      </p:sp>
      <p:sp>
        <p:nvSpPr>
          <p:cNvPr id="26" name="TextBox 25">
            <a:extLst>
              <a:ext uri="{FF2B5EF4-FFF2-40B4-BE49-F238E27FC236}">
                <a16:creationId xmlns:a16="http://schemas.microsoft.com/office/drawing/2014/main" id="{CFD1F008-5006-2F1F-56B8-D83A3BBDCE24}"/>
              </a:ext>
            </a:extLst>
          </p:cNvPr>
          <p:cNvSpPr txBox="1"/>
          <p:nvPr/>
        </p:nvSpPr>
        <p:spPr>
          <a:xfrm>
            <a:off x="634994" y="6226283"/>
            <a:ext cx="9949840" cy="646331"/>
          </a:xfrm>
          <a:prstGeom prst="rect">
            <a:avLst/>
          </a:prstGeom>
          <a:noFill/>
        </p:spPr>
        <p:txBody>
          <a:bodyPr wrap="none" rtlCol="0">
            <a:spAutoFit/>
          </a:bodyPr>
          <a:lstStyle/>
          <a:p>
            <a:r>
              <a:rPr lang="en-US" dirty="0"/>
              <a:t>Note: For any penalty, the system must regenerate a new Financial Operations Summary to the provider.</a:t>
            </a:r>
          </a:p>
          <a:p>
            <a:pPr algn="r" rtl="1"/>
            <a:r>
              <a:rPr lang="ar-SA" dirty="0"/>
              <a:t>ملاحظة: يجب على النظام إعادة إنشاء ملخص العمليات المالية للمزود في حال وجود أي غرامة.</a:t>
            </a:r>
            <a:endParaRPr lang="en-PH" dirty="0"/>
          </a:p>
        </p:txBody>
      </p:sp>
      <p:pic>
        <p:nvPicPr>
          <p:cNvPr id="9" name="Picture 8">
            <a:extLst>
              <a:ext uri="{FF2B5EF4-FFF2-40B4-BE49-F238E27FC236}">
                <a16:creationId xmlns:a16="http://schemas.microsoft.com/office/drawing/2014/main" id="{56E9BB72-6BFF-6BC4-6312-79A20BF71838}"/>
              </a:ext>
            </a:extLst>
          </p:cNvPr>
          <p:cNvPicPr>
            <a:picLocks noChangeAspect="1"/>
          </p:cNvPicPr>
          <p:nvPr/>
        </p:nvPicPr>
        <p:blipFill>
          <a:blip r:embed="rId3"/>
          <a:stretch>
            <a:fillRect/>
          </a:stretch>
        </p:blipFill>
        <p:spPr>
          <a:xfrm>
            <a:off x="218631" y="1681628"/>
            <a:ext cx="5815669" cy="4111599"/>
          </a:xfrm>
          <a:prstGeom prst="rect">
            <a:avLst/>
          </a:prstGeom>
        </p:spPr>
      </p:pic>
      <p:pic>
        <p:nvPicPr>
          <p:cNvPr id="13" name="Picture 12">
            <a:extLst>
              <a:ext uri="{FF2B5EF4-FFF2-40B4-BE49-F238E27FC236}">
                <a16:creationId xmlns:a16="http://schemas.microsoft.com/office/drawing/2014/main" id="{62C9D18E-0E9E-02DC-ADAE-F571FACE2A44}"/>
              </a:ext>
            </a:extLst>
          </p:cNvPr>
          <p:cNvPicPr>
            <a:picLocks noChangeAspect="1"/>
          </p:cNvPicPr>
          <p:nvPr/>
        </p:nvPicPr>
        <p:blipFill>
          <a:blip r:embed="rId4"/>
          <a:stretch>
            <a:fillRect/>
          </a:stretch>
        </p:blipFill>
        <p:spPr>
          <a:xfrm>
            <a:off x="6280739" y="1894822"/>
            <a:ext cx="5712084" cy="4081772"/>
          </a:xfrm>
          <a:prstGeom prst="rect">
            <a:avLst/>
          </a:prstGeom>
        </p:spPr>
      </p:pic>
      <p:sp>
        <p:nvSpPr>
          <p:cNvPr id="3" name="مربع نص 2">
            <a:extLst>
              <a:ext uri="{FF2B5EF4-FFF2-40B4-BE49-F238E27FC236}">
                <a16:creationId xmlns:a16="http://schemas.microsoft.com/office/drawing/2014/main" id="{7A18FB0A-6C8E-968D-3DBB-3AC8BA5B843C}"/>
              </a:ext>
            </a:extLst>
          </p:cNvPr>
          <p:cNvSpPr txBox="1"/>
          <p:nvPr/>
        </p:nvSpPr>
        <p:spPr>
          <a:xfrm>
            <a:off x="11429788" y="2066925"/>
            <a:ext cx="671513" cy="230832"/>
          </a:xfrm>
          <a:prstGeom prst="rect">
            <a:avLst/>
          </a:prstGeom>
          <a:noFill/>
        </p:spPr>
        <p:txBody>
          <a:bodyPr wrap="square" rtlCol="1">
            <a:spAutoFit/>
          </a:bodyPr>
          <a:lstStyle/>
          <a:p>
            <a:r>
              <a:rPr lang="en-US" sz="900" b="1" dirty="0">
                <a:solidFill>
                  <a:schemeClr val="accent2">
                    <a:lumMod val="60000"/>
                    <a:lumOff val="40000"/>
                  </a:schemeClr>
                </a:solidFill>
                <a:highlight>
                  <a:srgbClr val="FFFF00"/>
                </a:highlight>
              </a:rPr>
              <a:t>JIN-0123</a:t>
            </a:r>
            <a:endParaRPr lang="ar-SA" sz="900" b="1" dirty="0">
              <a:solidFill>
                <a:schemeClr val="accent2">
                  <a:lumMod val="60000"/>
                  <a:lumOff val="40000"/>
                </a:schemeClr>
              </a:solidFill>
              <a:highlight>
                <a:srgbClr val="FFFF00"/>
              </a:highlight>
            </a:endParaRPr>
          </a:p>
        </p:txBody>
      </p:sp>
    </p:spTree>
    <p:extLst>
      <p:ext uri="{BB962C8B-B14F-4D97-AF65-F5344CB8AC3E}">
        <p14:creationId xmlns:p14="http://schemas.microsoft.com/office/powerpoint/2010/main" val="89772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DB28E-D42A-9CFE-7DF8-A2D089DEEE1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8780C1AA-800F-D876-46FA-FC16F548FFEF}"/>
              </a:ext>
            </a:extLst>
          </p:cNvPr>
          <p:cNvSpPr>
            <a:spLocks noChangeArrowheads="1"/>
          </p:cNvSpPr>
          <p:nvPr/>
        </p:nvSpPr>
        <p:spPr bwMode="auto">
          <a:xfrm>
            <a:off x="1438946" y="2416021"/>
            <a:ext cx="8893774" cy="156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lvl="0"/>
            <a:r>
              <a:rPr lang="en-US" altLang="en-US" sz="2400" dirty="0">
                <a:solidFill>
                  <a:srgbClr val="0C53B7"/>
                </a:solidFill>
                <a:latin typeface="Cairo" panose="00000500000000000000" pitchFamily="2" charset="-78"/>
                <a:cs typeface="Cairo" panose="00000500000000000000" pitchFamily="2" charset="-78"/>
              </a:rPr>
              <a:t>Step 8: </a:t>
            </a:r>
            <a:r>
              <a:rPr lang="en-PH" sz="2400" dirty="0">
                <a:latin typeface="Cairo" panose="00000500000000000000" pitchFamily="2" charset="-78"/>
                <a:cs typeface="Cairo" panose="00000500000000000000" pitchFamily="2" charset="-78"/>
              </a:rPr>
              <a:t>Platform transfers net amount and stores documentation</a:t>
            </a:r>
            <a:r>
              <a:rPr lang="en-US" sz="2400" dirty="0">
                <a:latin typeface="Cairo" panose="00000500000000000000" pitchFamily="2" charset="-78"/>
                <a:cs typeface="Cairo" panose="00000500000000000000" pitchFamily="2" charset="-78"/>
              </a:rPr>
              <a:t> For 6 years according to the Zakat and Tax Authority system</a:t>
            </a:r>
            <a:endParaRPr lang="en-PH" sz="2400" dirty="0">
              <a:latin typeface="Cairo" panose="00000500000000000000" pitchFamily="2" charset="-78"/>
              <a:cs typeface="Cairo" panose="00000500000000000000" pitchFamily="2" charset="-78"/>
            </a:endParaRPr>
          </a:p>
          <a:p>
            <a:pPr algn="r"/>
            <a:r>
              <a:rPr lang="ar-SA" sz="2400" dirty="0">
                <a:solidFill>
                  <a:schemeClr val="accent4">
                    <a:lumMod val="75000"/>
                  </a:schemeClr>
                </a:solidFill>
                <a:latin typeface="Cairo" panose="00000500000000000000" pitchFamily="2" charset="-78"/>
                <a:cs typeface="Cairo" panose="00000500000000000000" pitchFamily="2" charset="-78"/>
              </a:rPr>
              <a:t>المنصة تحول الصافي للمحامي وتحفظ الإيصالات والتقارير</a:t>
            </a:r>
          </a:p>
          <a:p>
            <a:pPr algn="r"/>
            <a:r>
              <a:rPr lang="ar-SA" sz="2400" dirty="0">
                <a:solidFill>
                  <a:schemeClr val="accent4">
                    <a:lumMod val="75000"/>
                  </a:schemeClr>
                </a:solidFill>
                <a:latin typeface="Cairo" panose="00000500000000000000" pitchFamily="2" charset="-78"/>
                <a:cs typeface="Cairo" panose="00000500000000000000" pitchFamily="2" charset="-78"/>
              </a:rPr>
              <a:t>لمدة 6 سنوات حسب نظام هيئة الزكاة والضريبة</a:t>
            </a:r>
            <a:endParaRPr lang="en-PH" sz="2400" dirty="0">
              <a:solidFill>
                <a:schemeClr val="accent4">
                  <a:lumMod val="75000"/>
                </a:schemeClr>
              </a:solidFill>
              <a:latin typeface="Cairo" panose="00000500000000000000" pitchFamily="2" charset="-78"/>
              <a:cs typeface="Cairo" panose="00000500000000000000" pitchFamily="2" charset="-78"/>
            </a:endParaRPr>
          </a:p>
        </p:txBody>
      </p:sp>
      <p:sp>
        <p:nvSpPr>
          <p:cNvPr id="4" name="Arrow: Down 3">
            <a:extLst>
              <a:ext uri="{FF2B5EF4-FFF2-40B4-BE49-F238E27FC236}">
                <a16:creationId xmlns:a16="http://schemas.microsoft.com/office/drawing/2014/main" id="{6ECB134E-8D77-C6F1-9713-C49E18B580D2}"/>
              </a:ext>
            </a:extLst>
          </p:cNvPr>
          <p:cNvSpPr/>
          <p:nvPr/>
        </p:nvSpPr>
        <p:spPr>
          <a:xfrm>
            <a:off x="5581649" y="6419850"/>
            <a:ext cx="1028700" cy="2095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30261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9F74-254D-BA4F-D850-5214530DD8D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FD066547-8987-840A-F1F5-03EF9CB3015F}"/>
              </a:ext>
            </a:extLst>
          </p:cNvPr>
          <p:cNvSpPr>
            <a:spLocks noGrp="1" noChangeArrowheads="1"/>
          </p:cNvSpPr>
          <p:nvPr>
            <p:ph type="ctrTitle"/>
          </p:nvPr>
        </p:nvSpPr>
        <p:spPr bwMode="auto">
          <a:xfrm>
            <a:off x="569903" y="2691065"/>
            <a:ext cx="11052193" cy="126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rtlCol="0" anchor="ctr" anchorCtr="0" compatLnSpc="1">
            <a:prstTxWarp prst="textNoShape">
              <a:avLst/>
            </a:prstTxWarp>
            <a:spAutoFit/>
          </a:bodyPr>
          <a:lstStyle/>
          <a:p>
            <a:pPr eaLnBrk="0" fontAlgn="base" hangingPunct="0">
              <a:lnSpc>
                <a:spcPct val="100000"/>
              </a:lnSpc>
              <a:spcAft>
                <a:spcPct val="0"/>
              </a:spcAft>
            </a:pPr>
            <a:r>
              <a:rPr lang="en-US" sz="4000" b="1" dirty="0">
                <a:solidFill>
                  <a:schemeClr val="accent1">
                    <a:lumMod val="50000"/>
                  </a:schemeClr>
                </a:solidFill>
              </a:rPr>
              <a:t>Simplified Flowchart of Steps, Parties, and Documents</a:t>
            </a:r>
            <a:br>
              <a:rPr lang="en-US" sz="4000" dirty="0"/>
            </a:br>
            <a:r>
              <a:rPr lang="ar-SA" sz="3600" dirty="0">
                <a:solidFill>
                  <a:schemeClr val="accent4">
                    <a:lumMod val="75000"/>
                  </a:schemeClr>
                </a:solidFill>
                <a:latin typeface="Cairo" panose="00000500000000000000" pitchFamily="2" charset="-78"/>
                <a:cs typeface="Cairo" panose="00000500000000000000" pitchFamily="2" charset="-78"/>
              </a:rPr>
              <a:t>مخطط مبسط للتسلسل، الأطراف، والمستندات</a:t>
            </a:r>
            <a:endParaRPr lang="en-US" altLang="en-US" sz="4000" dirty="0">
              <a:latin typeface="Arial" panose="020B0604020202020204" pitchFamily="34" charset="0"/>
            </a:endParaRPr>
          </a:p>
        </p:txBody>
      </p:sp>
    </p:spTree>
    <p:extLst>
      <p:ext uri="{BB962C8B-B14F-4D97-AF65-F5344CB8AC3E}">
        <p14:creationId xmlns:p14="http://schemas.microsoft.com/office/powerpoint/2010/main" val="152199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ED16C-44BD-B851-823C-3C60F7FD68E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125D729-FE36-D595-BE78-AF151A2C6A49}"/>
              </a:ext>
            </a:extLst>
          </p:cNvPr>
          <p:cNvPicPr>
            <a:picLocks noChangeAspect="1"/>
          </p:cNvPicPr>
          <p:nvPr/>
        </p:nvPicPr>
        <p:blipFill>
          <a:blip r:embed="rId3"/>
          <a:stretch>
            <a:fillRect/>
          </a:stretch>
        </p:blipFill>
        <p:spPr>
          <a:xfrm>
            <a:off x="-1503802" y="-155411"/>
            <a:ext cx="13444647" cy="6966998"/>
          </a:xfrm>
          <a:prstGeom prst="rect">
            <a:avLst/>
          </a:prstGeom>
        </p:spPr>
      </p:pic>
      <p:sp>
        <p:nvSpPr>
          <p:cNvPr id="20" name="Rectangle 19">
            <a:extLst>
              <a:ext uri="{FF2B5EF4-FFF2-40B4-BE49-F238E27FC236}">
                <a16:creationId xmlns:a16="http://schemas.microsoft.com/office/drawing/2014/main" id="{E04BE4BB-62C9-69E7-6B61-AF8BE3FAA6C4}"/>
              </a:ext>
            </a:extLst>
          </p:cNvPr>
          <p:cNvSpPr/>
          <p:nvPr/>
        </p:nvSpPr>
        <p:spPr>
          <a:xfrm>
            <a:off x="1814286" y="841829"/>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9" name="Picture 18">
            <a:extLst>
              <a:ext uri="{FF2B5EF4-FFF2-40B4-BE49-F238E27FC236}">
                <a16:creationId xmlns:a16="http://schemas.microsoft.com/office/drawing/2014/main" id="{DFB0B9FD-0F1B-2EFB-6EE5-6E128DCEB91C}"/>
              </a:ext>
            </a:extLst>
          </p:cNvPr>
          <p:cNvPicPr>
            <a:picLocks noChangeAspect="1"/>
          </p:cNvPicPr>
          <p:nvPr/>
        </p:nvPicPr>
        <p:blipFill>
          <a:blip r:embed="rId4"/>
          <a:stretch>
            <a:fillRect/>
          </a:stretch>
        </p:blipFill>
        <p:spPr>
          <a:xfrm>
            <a:off x="1814286" y="883645"/>
            <a:ext cx="9941233" cy="468510"/>
          </a:xfrm>
          <a:prstGeom prst="rect">
            <a:avLst/>
          </a:prstGeom>
        </p:spPr>
      </p:pic>
      <p:sp>
        <p:nvSpPr>
          <p:cNvPr id="82" name="Rectangle 81">
            <a:extLst>
              <a:ext uri="{FF2B5EF4-FFF2-40B4-BE49-F238E27FC236}">
                <a16:creationId xmlns:a16="http://schemas.microsoft.com/office/drawing/2014/main" id="{6D0BF47E-BE80-4DE8-F624-5496463248F5}"/>
              </a:ext>
            </a:extLst>
          </p:cNvPr>
          <p:cNvSpPr/>
          <p:nvPr/>
        </p:nvSpPr>
        <p:spPr>
          <a:xfrm>
            <a:off x="1814286" y="59356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24E57451-B02F-D9A8-267F-F8597DD8D598}"/>
              </a:ext>
            </a:extLst>
          </p:cNvPr>
          <p:cNvSpPr txBox="1"/>
          <p:nvPr/>
        </p:nvSpPr>
        <p:spPr>
          <a:xfrm>
            <a:off x="1737360" y="555837"/>
            <a:ext cx="3265598" cy="461665"/>
          </a:xfrm>
          <a:prstGeom prst="rect">
            <a:avLst/>
          </a:prstGeom>
          <a:noFill/>
        </p:spPr>
        <p:txBody>
          <a:bodyPr wrap="square" rtlCol="0">
            <a:spAutoFit/>
          </a:bodyPr>
          <a:lstStyle/>
          <a:p>
            <a:r>
              <a:rPr lang="en-US" sz="1200" b="1" dirty="0">
                <a:latin typeface="Cairo" panose="00000500000000000000" pitchFamily="2" charset="-78"/>
                <a:cs typeface="Cairo" panose="00000500000000000000" pitchFamily="2" charset="-78"/>
              </a:rPr>
              <a:t>Financial statement</a:t>
            </a:r>
          </a:p>
          <a:p>
            <a:pPr rtl="1"/>
            <a:r>
              <a:rPr lang="ar-SA" sz="1200" b="1" dirty="0">
                <a:latin typeface="Cairo" panose="00000500000000000000" pitchFamily="2" charset="-78"/>
                <a:cs typeface="Cairo" panose="00000500000000000000" pitchFamily="2" charset="-78"/>
              </a:rPr>
              <a:t>بيان التسويات المالية</a:t>
            </a:r>
            <a:endParaRPr lang="en-PH" sz="1200" b="1" dirty="0">
              <a:latin typeface="Arial Narrow" panose="020B0606020202030204" pitchFamily="34" charset="0"/>
            </a:endParaRPr>
          </a:p>
        </p:txBody>
      </p:sp>
      <p:sp>
        <p:nvSpPr>
          <p:cNvPr id="58" name="Callout: Line with Border and Accent Bar 57">
            <a:extLst>
              <a:ext uri="{FF2B5EF4-FFF2-40B4-BE49-F238E27FC236}">
                <a16:creationId xmlns:a16="http://schemas.microsoft.com/office/drawing/2014/main" id="{63AF0D71-3B77-1FC8-75AA-76C9BD82F6D5}"/>
              </a:ext>
            </a:extLst>
          </p:cNvPr>
          <p:cNvSpPr/>
          <p:nvPr/>
        </p:nvSpPr>
        <p:spPr>
          <a:xfrm>
            <a:off x="2168917" y="6249185"/>
            <a:ext cx="1695058" cy="393700"/>
          </a:xfrm>
          <a:prstGeom prst="accentBorderCallout1">
            <a:avLst>
              <a:gd name="adj1" fmla="val 18750"/>
              <a:gd name="adj2" fmla="val -8333"/>
              <a:gd name="adj3" fmla="val -245256"/>
              <a:gd name="adj4" fmla="val -37251"/>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t>Note: Change names and rearrange only.</a:t>
            </a:r>
          </a:p>
          <a:p>
            <a:pPr algn="r" rtl="1"/>
            <a:r>
              <a:rPr lang="ar-SA" sz="700" dirty="0"/>
              <a:t>تغيير مسميات واعادة الترتيب فقط</a:t>
            </a:r>
            <a:endParaRPr lang="en-PH" sz="700" dirty="0"/>
          </a:p>
        </p:txBody>
      </p:sp>
      <p:graphicFrame>
        <p:nvGraphicFramePr>
          <p:cNvPr id="3" name="Table 2">
            <a:extLst>
              <a:ext uri="{FF2B5EF4-FFF2-40B4-BE49-F238E27FC236}">
                <a16:creationId xmlns:a16="http://schemas.microsoft.com/office/drawing/2014/main" id="{89F879B3-0196-0F85-E022-1922669F3EDF}"/>
              </a:ext>
            </a:extLst>
          </p:cNvPr>
          <p:cNvGraphicFramePr>
            <a:graphicFrameLocks noGrp="1"/>
          </p:cNvGraphicFramePr>
          <p:nvPr>
            <p:extLst>
              <p:ext uri="{D42A27DB-BD31-4B8C-83A1-F6EECF244321}">
                <p14:modId xmlns:p14="http://schemas.microsoft.com/office/powerpoint/2010/main" val="3458415503"/>
              </p:ext>
            </p:extLst>
          </p:nvPr>
        </p:nvGraphicFramePr>
        <p:xfrm>
          <a:off x="1881174" y="1445682"/>
          <a:ext cx="9833977" cy="7091103"/>
        </p:xfrm>
        <a:graphic>
          <a:graphicData uri="http://schemas.openxmlformats.org/drawingml/2006/table">
            <a:tbl>
              <a:tblPr firstRow="1" bandRow="1">
                <a:tableStyleId>{5C22544A-7EE6-4342-B048-85BDC9FD1C3A}</a:tableStyleId>
              </a:tblPr>
              <a:tblGrid>
                <a:gridCol w="287990">
                  <a:extLst>
                    <a:ext uri="{9D8B030D-6E8A-4147-A177-3AD203B41FA5}">
                      <a16:colId xmlns:a16="http://schemas.microsoft.com/office/drawing/2014/main" val="3099832474"/>
                    </a:ext>
                  </a:extLst>
                </a:gridCol>
                <a:gridCol w="534299">
                  <a:extLst>
                    <a:ext uri="{9D8B030D-6E8A-4147-A177-3AD203B41FA5}">
                      <a16:colId xmlns:a16="http://schemas.microsoft.com/office/drawing/2014/main" val="4230336558"/>
                    </a:ext>
                  </a:extLst>
                </a:gridCol>
                <a:gridCol w="428050">
                  <a:extLst>
                    <a:ext uri="{9D8B030D-6E8A-4147-A177-3AD203B41FA5}">
                      <a16:colId xmlns:a16="http://schemas.microsoft.com/office/drawing/2014/main" val="3482661035"/>
                    </a:ext>
                  </a:extLst>
                </a:gridCol>
                <a:gridCol w="456622">
                  <a:extLst>
                    <a:ext uri="{9D8B030D-6E8A-4147-A177-3AD203B41FA5}">
                      <a16:colId xmlns:a16="http://schemas.microsoft.com/office/drawing/2014/main" val="1810269809"/>
                    </a:ext>
                  </a:extLst>
                </a:gridCol>
                <a:gridCol w="514529">
                  <a:extLst>
                    <a:ext uri="{9D8B030D-6E8A-4147-A177-3AD203B41FA5}">
                      <a16:colId xmlns:a16="http://schemas.microsoft.com/office/drawing/2014/main" val="91003653"/>
                    </a:ext>
                  </a:extLst>
                </a:gridCol>
                <a:gridCol w="638278">
                  <a:extLst>
                    <a:ext uri="{9D8B030D-6E8A-4147-A177-3AD203B41FA5}">
                      <a16:colId xmlns:a16="http://schemas.microsoft.com/office/drawing/2014/main" val="2600179098"/>
                    </a:ext>
                  </a:extLst>
                </a:gridCol>
                <a:gridCol w="561321">
                  <a:extLst>
                    <a:ext uri="{9D8B030D-6E8A-4147-A177-3AD203B41FA5}">
                      <a16:colId xmlns:a16="http://schemas.microsoft.com/office/drawing/2014/main" val="2222852846"/>
                    </a:ext>
                  </a:extLst>
                </a:gridCol>
                <a:gridCol w="511630">
                  <a:extLst>
                    <a:ext uri="{9D8B030D-6E8A-4147-A177-3AD203B41FA5}">
                      <a16:colId xmlns:a16="http://schemas.microsoft.com/office/drawing/2014/main" val="1982789283"/>
                    </a:ext>
                  </a:extLst>
                </a:gridCol>
                <a:gridCol w="536478">
                  <a:extLst>
                    <a:ext uri="{9D8B030D-6E8A-4147-A177-3AD203B41FA5}">
                      <a16:colId xmlns:a16="http://schemas.microsoft.com/office/drawing/2014/main" val="778966576"/>
                    </a:ext>
                  </a:extLst>
                </a:gridCol>
                <a:gridCol w="536478">
                  <a:extLst>
                    <a:ext uri="{9D8B030D-6E8A-4147-A177-3AD203B41FA5}">
                      <a16:colId xmlns:a16="http://schemas.microsoft.com/office/drawing/2014/main" val="2246058799"/>
                    </a:ext>
                  </a:extLst>
                </a:gridCol>
                <a:gridCol w="536478">
                  <a:extLst>
                    <a:ext uri="{9D8B030D-6E8A-4147-A177-3AD203B41FA5}">
                      <a16:colId xmlns:a16="http://schemas.microsoft.com/office/drawing/2014/main" val="425084445"/>
                    </a:ext>
                  </a:extLst>
                </a:gridCol>
                <a:gridCol w="536478">
                  <a:extLst>
                    <a:ext uri="{9D8B030D-6E8A-4147-A177-3AD203B41FA5}">
                      <a16:colId xmlns:a16="http://schemas.microsoft.com/office/drawing/2014/main" val="2370819418"/>
                    </a:ext>
                  </a:extLst>
                </a:gridCol>
                <a:gridCol w="536478">
                  <a:extLst>
                    <a:ext uri="{9D8B030D-6E8A-4147-A177-3AD203B41FA5}">
                      <a16:colId xmlns:a16="http://schemas.microsoft.com/office/drawing/2014/main" val="2286799172"/>
                    </a:ext>
                  </a:extLst>
                </a:gridCol>
                <a:gridCol w="536478">
                  <a:extLst>
                    <a:ext uri="{9D8B030D-6E8A-4147-A177-3AD203B41FA5}">
                      <a16:colId xmlns:a16="http://schemas.microsoft.com/office/drawing/2014/main" val="2553450887"/>
                    </a:ext>
                  </a:extLst>
                </a:gridCol>
                <a:gridCol w="536478">
                  <a:extLst>
                    <a:ext uri="{9D8B030D-6E8A-4147-A177-3AD203B41FA5}">
                      <a16:colId xmlns:a16="http://schemas.microsoft.com/office/drawing/2014/main" val="397426592"/>
                    </a:ext>
                  </a:extLst>
                </a:gridCol>
                <a:gridCol w="536478">
                  <a:extLst>
                    <a:ext uri="{9D8B030D-6E8A-4147-A177-3AD203B41FA5}">
                      <a16:colId xmlns:a16="http://schemas.microsoft.com/office/drawing/2014/main" val="982550951"/>
                    </a:ext>
                  </a:extLst>
                </a:gridCol>
                <a:gridCol w="536478">
                  <a:extLst>
                    <a:ext uri="{9D8B030D-6E8A-4147-A177-3AD203B41FA5}">
                      <a16:colId xmlns:a16="http://schemas.microsoft.com/office/drawing/2014/main" val="2688025275"/>
                    </a:ext>
                  </a:extLst>
                </a:gridCol>
                <a:gridCol w="536478">
                  <a:extLst>
                    <a:ext uri="{9D8B030D-6E8A-4147-A177-3AD203B41FA5}">
                      <a16:colId xmlns:a16="http://schemas.microsoft.com/office/drawing/2014/main" val="1326844734"/>
                    </a:ext>
                  </a:extLst>
                </a:gridCol>
                <a:gridCol w="536478">
                  <a:extLst>
                    <a:ext uri="{9D8B030D-6E8A-4147-A177-3AD203B41FA5}">
                      <a16:colId xmlns:a16="http://schemas.microsoft.com/office/drawing/2014/main" val="1492209498"/>
                    </a:ext>
                  </a:extLst>
                </a:gridCol>
              </a:tblGrid>
              <a:tr h="380500">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7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8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800" b="0"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800" b="0"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Taxable Amount (SAR)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800" b="1" i="0" u="none" strike="noStrike" dirty="0">
                          <a:solidFill>
                            <a:srgbClr val="000000"/>
                          </a:solidFill>
                          <a:effectLst/>
                          <a:latin typeface="Cairo" panose="00000500000000000000" pitchFamily="2" charset="-78"/>
                          <a:cs typeface="Cairo" panose="00000500000000000000" pitchFamily="2" charset="-78"/>
                        </a:rPr>
                        <a:t>Refund Amount</a:t>
                      </a:r>
                      <a:br>
                        <a:rPr lang="en-PH" sz="8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rgbClr val="000000"/>
                          </a:solidFill>
                          <a:effectLst/>
                          <a:latin typeface="Cairo" panose="00000500000000000000" pitchFamily="2" charset="-78"/>
                          <a:cs typeface="Cairo" panose="00000500000000000000" pitchFamily="2" charset="-78"/>
                        </a:rPr>
                        <a:t> </a:t>
                      </a:r>
                      <a:r>
                        <a:rPr lang="ar-SA" sz="8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Collected</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المحصلة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Providers/Entities</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من قِبل مقدمي الخدمات/الجهات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to Payment Gateway</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إلى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Net VAT Due</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صافي ضريبة القيمة المضافة المستحقة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96503">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dirty="0">
                          <a:solidFill>
                            <a:schemeClr val="bg2">
                              <a:lumMod val="25000"/>
                            </a:schemeClr>
                          </a:solidFill>
                          <a:effectLst/>
                          <a:latin typeface="Arial Narrow" panose="020B0606020202030204" pitchFamily="34" charset="0"/>
                        </a:rPr>
                        <a:t>JON-5680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Waseem Tariq Almashni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Fisal </a:t>
                      </a:r>
                      <a:r>
                        <a:rPr lang="en-PH" sz="800" b="0" dirty="0" err="1">
                          <a:solidFill>
                            <a:srgbClr val="2B2B2B"/>
                          </a:solidFill>
                          <a:effectLst/>
                          <a:latin typeface="Arial Narrow" panose="020B0606020202030204" pitchFamily="34" charset="0"/>
                        </a:rPr>
                        <a:t>Alyosef</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US" sz="800" b="0" i="0" u="none" strike="noStrike" dirty="0">
                          <a:solidFill>
                            <a:srgbClr val="000000"/>
                          </a:solidFill>
                          <a:effectLst/>
                          <a:latin typeface="Arial Narrow" panose="020B0606020202030204" pitchFamily="34" charset="0"/>
                        </a:rPr>
                        <a:t>0.00</a:t>
                      </a: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1653601"/>
                  </a:ext>
                </a:extLst>
              </a:tr>
              <a:tr h="422723">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Mohamad Ahmad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Abdullah </a:t>
                      </a:r>
                      <a:r>
                        <a:rPr lang="en-PH" sz="800" b="0" dirty="0" err="1">
                          <a:solidFill>
                            <a:srgbClr val="2B2B2B"/>
                          </a:solidFill>
                          <a:effectLst/>
                          <a:latin typeface="Arial Narrow" panose="020B0606020202030204" pitchFamily="34" charset="0"/>
                        </a:rPr>
                        <a:t>khaled</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Alsanoni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087195"/>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Meshari Alharbi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Hassan Altwijri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8905616"/>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Ali Abdullah</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Moath Ahmed Omar </a:t>
                      </a:r>
                      <a:r>
                        <a:rPr lang="en-PH" sz="800" b="0" dirty="0" err="1">
                          <a:solidFill>
                            <a:srgbClr val="2B2B2B"/>
                          </a:solidFill>
                          <a:effectLst/>
                          <a:latin typeface="Arial Narrow" panose="020B0606020202030204" pitchFamily="34" charset="0"/>
                        </a:rPr>
                        <a:t>Batarfi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5338626"/>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BANDER AL SHAMRYI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AL-AWTHAK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62169510"/>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Ali Makes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Abdulmajeed Mohammed Alessa</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6630781"/>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Mohammed Saud Alkhulaify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US" sz="800" b="0">
                          <a:solidFill>
                            <a:srgbClr val="2B2B2B"/>
                          </a:solidFill>
                          <a:effectLst/>
                          <a:latin typeface="Arial Narrow" panose="020B0606020202030204" pitchFamily="34" charset="0"/>
                        </a:rPr>
                        <a:t>MAJED GHAZI AWADH ALLAH ALOSIMI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0041085"/>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Maram Abdulghani Al-Rashed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Khalid muidh alshahrani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2160324"/>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 "/>
                        </a:rPr>
                        <a:t>Bandar Al-Zahrani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a:solidFill>
                            <a:srgbClr val="2B2B2B"/>
                          </a:solidFill>
                          <a:effectLst/>
                          <a:latin typeface="Arial Narrow" panose="020B0606020202030204" pitchFamily="34" charset="0"/>
                        </a:rPr>
                        <a:t>MOHAMMAD ABDUALKARIM ALMARSHOOD</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9056152"/>
                  </a:ext>
                </a:extLst>
              </a:tr>
              <a:tr h="3934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7/29/2025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 "/>
                        </a:rPr>
                        <a:t>Mohammad Turki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Bader </a:t>
                      </a:r>
                      <a:r>
                        <a:rPr lang="en-PH" sz="800" b="0" dirty="0" err="1">
                          <a:solidFill>
                            <a:srgbClr val="2B2B2B"/>
                          </a:solidFill>
                          <a:effectLst/>
                          <a:latin typeface="Arial Narrow" panose="020B0606020202030204" pitchFamily="34" charset="0"/>
                        </a:rPr>
                        <a:t>myfarh</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Alghazwani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5.6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4158"/>
                  </a:ext>
                </a:extLst>
              </a:tr>
            </a:tbl>
          </a:graphicData>
        </a:graphic>
      </p:graphicFrame>
      <p:sp>
        <p:nvSpPr>
          <p:cNvPr id="62" name="Rectangle: Rounded Corners 61">
            <a:extLst>
              <a:ext uri="{FF2B5EF4-FFF2-40B4-BE49-F238E27FC236}">
                <a16:creationId xmlns:a16="http://schemas.microsoft.com/office/drawing/2014/main" id="{60DFEF47-0378-9A12-DD56-81A58DD2DA77}"/>
              </a:ext>
            </a:extLst>
          </p:cNvPr>
          <p:cNvSpPr/>
          <p:nvPr/>
        </p:nvSpPr>
        <p:spPr>
          <a:xfrm>
            <a:off x="2037445" y="309074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1" name="Rectangle: Rounded Corners 70">
            <a:extLst>
              <a:ext uri="{FF2B5EF4-FFF2-40B4-BE49-F238E27FC236}">
                <a16:creationId xmlns:a16="http://schemas.microsoft.com/office/drawing/2014/main" id="{66A6FC87-F8F7-6B00-D32A-5E4FFB04EA1C}"/>
              </a:ext>
            </a:extLst>
          </p:cNvPr>
          <p:cNvSpPr/>
          <p:nvPr/>
        </p:nvSpPr>
        <p:spPr>
          <a:xfrm>
            <a:off x="2037445" y="374604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2" name="Rectangle: Rounded Corners 71">
            <a:extLst>
              <a:ext uri="{FF2B5EF4-FFF2-40B4-BE49-F238E27FC236}">
                <a16:creationId xmlns:a16="http://schemas.microsoft.com/office/drawing/2014/main" id="{CCA5370B-7193-C97F-A31E-BF310711B8C4}"/>
              </a:ext>
            </a:extLst>
          </p:cNvPr>
          <p:cNvSpPr/>
          <p:nvPr/>
        </p:nvSpPr>
        <p:spPr>
          <a:xfrm>
            <a:off x="2037445" y="440091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3" name="Rectangle: Rounded Corners 72">
            <a:extLst>
              <a:ext uri="{FF2B5EF4-FFF2-40B4-BE49-F238E27FC236}">
                <a16:creationId xmlns:a16="http://schemas.microsoft.com/office/drawing/2014/main" id="{031BBA5A-E8EA-FF4D-6D40-2E122FC33135}"/>
              </a:ext>
            </a:extLst>
          </p:cNvPr>
          <p:cNvSpPr/>
          <p:nvPr/>
        </p:nvSpPr>
        <p:spPr>
          <a:xfrm>
            <a:off x="2037445" y="501365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4" name="Rectangle: Rounded Corners 73">
            <a:extLst>
              <a:ext uri="{FF2B5EF4-FFF2-40B4-BE49-F238E27FC236}">
                <a16:creationId xmlns:a16="http://schemas.microsoft.com/office/drawing/2014/main" id="{25ED4681-36E8-5A8F-422B-8E81AC0DF912}"/>
              </a:ext>
            </a:extLst>
          </p:cNvPr>
          <p:cNvSpPr/>
          <p:nvPr/>
        </p:nvSpPr>
        <p:spPr>
          <a:xfrm>
            <a:off x="2037445" y="567456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5" name="Rectangle: Rounded Corners 74">
            <a:extLst>
              <a:ext uri="{FF2B5EF4-FFF2-40B4-BE49-F238E27FC236}">
                <a16:creationId xmlns:a16="http://schemas.microsoft.com/office/drawing/2014/main" id="{9E87F709-8C56-7E03-519C-394B655F68CD}"/>
              </a:ext>
            </a:extLst>
          </p:cNvPr>
          <p:cNvSpPr/>
          <p:nvPr/>
        </p:nvSpPr>
        <p:spPr>
          <a:xfrm>
            <a:off x="2037445" y="626636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6" name="Rectangle: Rounded Corners 75">
            <a:extLst>
              <a:ext uri="{FF2B5EF4-FFF2-40B4-BE49-F238E27FC236}">
                <a16:creationId xmlns:a16="http://schemas.microsoft.com/office/drawing/2014/main" id="{B93D238B-B7AD-117E-C74B-E6DB3633EF63}"/>
              </a:ext>
            </a:extLst>
          </p:cNvPr>
          <p:cNvSpPr/>
          <p:nvPr/>
        </p:nvSpPr>
        <p:spPr>
          <a:xfrm>
            <a:off x="2037445" y="694662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7" name="Rectangle: Rounded Corners 76">
            <a:extLst>
              <a:ext uri="{FF2B5EF4-FFF2-40B4-BE49-F238E27FC236}">
                <a16:creationId xmlns:a16="http://schemas.microsoft.com/office/drawing/2014/main" id="{46361149-B59A-244F-3D4D-60FCEA02FE6C}"/>
              </a:ext>
            </a:extLst>
          </p:cNvPr>
          <p:cNvSpPr/>
          <p:nvPr/>
        </p:nvSpPr>
        <p:spPr>
          <a:xfrm>
            <a:off x="2037445" y="752761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8" name="Rectangle: Rounded Corners 77">
            <a:extLst>
              <a:ext uri="{FF2B5EF4-FFF2-40B4-BE49-F238E27FC236}">
                <a16:creationId xmlns:a16="http://schemas.microsoft.com/office/drawing/2014/main" id="{72B22F09-E3D4-2328-BDE9-657AE4B8841F}"/>
              </a:ext>
            </a:extLst>
          </p:cNvPr>
          <p:cNvSpPr/>
          <p:nvPr/>
        </p:nvSpPr>
        <p:spPr>
          <a:xfrm rot="10800000">
            <a:off x="2037445" y="822294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9" name="Rectangle: Rounded Corners 78">
            <a:extLst>
              <a:ext uri="{FF2B5EF4-FFF2-40B4-BE49-F238E27FC236}">
                <a16:creationId xmlns:a16="http://schemas.microsoft.com/office/drawing/2014/main" id="{49D3CB32-78AF-9C8F-B0E7-AA8A0CA8F26A}"/>
              </a:ext>
            </a:extLst>
          </p:cNvPr>
          <p:cNvSpPr/>
          <p:nvPr/>
        </p:nvSpPr>
        <p:spPr>
          <a:xfrm>
            <a:off x="2037445" y="2465271"/>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2" name="Rectangle 1">
            <a:extLst>
              <a:ext uri="{FF2B5EF4-FFF2-40B4-BE49-F238E27FC236}">
                <a16:creationId xmlns:a16="http://schemas.microsoft.com/office/drawing/2014/main" id="{6C61C2F0-0513-C75B-98FB-5A2DB4C9B91B}"/>
              </a:ext>
            </a:extLst>
          </p:cNvPr>
          <p:cNvSpPr/>
          <p:nvPr/>
        </p:nvSpPr>
        <p:spPr>
          <a:xfrm>
            <a:off x="10232133" y="1102519"/>
            <a:ext cx="445014" cy="131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ysClr val="windowText" lastClr="000000"/>
                </a:solidFill>
                <a:latin typeface="Arial Narrow" panose="020B0606020202030204" pitchFamily="34" charset="0"/>
              </a:rPr>
              <a:t>July</a:t>
            </a:r>
            <a:endParaRPr lang="en-PH" sz="700" dirty="0">
              <a:solidFill>
                <a:sysClr val="windowText" lastClr="000000"/>
              </a:solidFill>
              <a:latin typeface="Arial Narrow" panose="020B0606020202030204" pitchFamily="34" charset="0"/>
            </a:endParaRPr>
          </a:p>
        </p:txBody>
      </p:sp>
      <p:sp>
        <p:nvSpPr>
          <p:cNvPr id="128" name="Rectangle 127">
            <a:extLst>
              <a:ext uri="{FF2B5EF4-FFF2-40B4-BE49-F238E27FC236}">
                <a16:creationId xmlns:a16="http://schemas.microsoft.com/office/drawing/2014/main" id="{032E8259-B04A-6104-C5DB-B1CC409132AB}"/>
              </a:ext>
            </a:extLst>
          </p:cNvPr>
          <p:cNvSpPr/>
          <p:nvPr/>
        </p:nvSpPr>
        <p:spPr>
          <a:xfrm>
            <a:off x="4541520" y="967839"/>
            <a:ext cx="4419600" cy="320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43" name="Picture 142">
            <a:extLst>
              <a:ext uri="{FF2B5EF4-FFF2-40B4-BE49-F238E27FC236}">
                <a16:creationId xmlns:a16="http://schemas.microsoft.com/office/drawing/2014/main" id="{33602E3F-D5CB-C4E6-2033-0CC2A5FFF091}"/>
              </a:ext>
            </a:extLst>
          </p:cNvPr>
          <p:cNvPicPr>
            <a:picLocks noChangeAspect="1"/>
          </p:cNvPicPr>
          <p:nvPr/>
        </p:nvPicPr>
        <p:blipFill>
          <a:blip r:embed="rId4"/>
          <a:srcRect l="29657" r="54431"/>
          <a:stretch>
            <a:fillRect/>
          </a:stretch>
        </p:blipFill>
        <p:spPr>
          <a:xfrm>
            <a:off x="7345680" y="883645"/>
            <a:ext cx="1581917" cy="468510"/>
          </a:xfrm>
          <a:prstGeom prst="rect">
            <a:avLst/>
          </a:prstGeom>
        </p:spPr>
      </p:pic>
      <p:sp>
        <p:nvSpPr>
          <p:cNvPr id="144" name="Rectangle: Rounded Corners 143">
            <a:extLst>
              <a:ext uri="{FF2B5EF4-FFF2-40B4-BE49-F238E27FC236}">
                <a16:creationId xmlns:a16="http://schemas.microsoft.com/office/drawing/2014/main" id="{CB2F0527-5EA3-C961-8BC6-DBF1928F4270}"/>
              </a:ext>
            </a:extLst>
          </p:cNvPr>
          <p:cNvSpPr/>
          <p:nvPr/>
        </p:nvSpPr>
        <p:spPr>
          <a:xfrm>
            <a:off x="5151120" y="988360"/>
            <a:ext cx="1974447" cy="274320"/>
          </a:xfrm>
          <a:prstGeom prst="roundRect">
            <a:avLst/>
          </a:prstGeom>
          <a:solidFill>
            <a:srgbClr val="FFF9E7"/>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5980.00</a:t>
            </a:r>
            <a:endParaRPr lang="en-PH" sz="1200" dirty="0">
              <a:solidFill>
                <a:schemeClr val="bg2">
                  <a:lumMod val="25000"/>
                </a:schemeClr>
              </a:solidFill>
            </a:endParaRPr>
          </a:p>
        </p:txBody>
      </p:sp>
      <p:sp>
        <p:nvSpPr>
          <p:cNvPr id="145" name="TextBox 144">
            <a:extLst>
              <a:ext uri="{FF2B5EF4-FFF2-40B4-BE49-F238E27FC236}">
                <a16:creationId xmlns:a16="http://schemas.microsoft.com/office/drawing/2014/main" id="{8CFA273D-3CF6-571B-66EA-3083D18F7DBC}"/>
              </a:ext>
            </a:extLst>
          </p:cNvPr>
          <p:cNvSpPr txBox="1"/>
          <p:nvPr/>
        </p:nvSpPr>
        <p:spPr>
          <a:xfrm>
            <a:off x="4715079" y="982329"/>
            <a:ext cx="721771" cy="261610"/>
          </a:xfrm>
          <a:prstGeom prst="rect">
            <a:avLst/>
          </a:prstGeom>
          <a:noFill/>
        </p:spPr>
        <p:txBody>
          <a:bodyPr wrap="square" rtlCol="0">
            <a:spAutoFit/>
          </a:bodyPr>
          <a:lstStyle/>
          <a:p>
            <a:r>
              <a:rPr lang="en-US" sz="1100" dirty="0">
                <a:latin typeface="Arial Narrow" panose="020B0606020202030204" pitchFamily="34" charset="0"/>
              </a:rPr>
              <a:t>Total:</a:t>
            </a:r>
            <a:endParaRPr lang="en-PH" sz="1100" dirty="0">
              <a:latin typeface="Arial Narrow" panose="020B0606020202030204" pitchFamily="34" charset="0"/>
            </a:endParaRPr>
          </a:p>
        </p:txBody>
      </p:sp>
      <p:pic>
        <p:nvPicPr>
          <p:cNvPr id="81" name="Picture 80">
            <a:extLst>
              <a:ext uri="{FF2B5EF4-FFF2-40B4-BE49-F238E27FC236}">
                <a16:creationId xmlns:a16="http://schemas.microsoft.com/office/drawing/2014/main" id="{4DC73C5B-EF77-B75C-131A-D4315128ACE6}"/>
              </a:ext>
            </a:extLst>
          </p:cNvPr>
          <p:cNvPicPr>
            <a:picLocks noChangeAspect="1"/>
          </p:cNvPicPr>
          <p:nvPr/>
        </p:nvPicPr>
        <p:blipFill>
          <a:blip r:embed="rId5"/>
          <a:stretch>
            <a:fillRect/>
          </a:stretch>
        </p:blipFill>
        <p:spPr>
          <a:xfrm>
            <a:off x="-1503802" y="4310627"/>
            <a:ext cx="3256083" cy="2431652"/>
          </a:xfrm>
          <a:prstGeom prst="rect">
            <a:avLst/>
          </a:prstGeom>
        </p:spPr>
      </p:pic>
      <p:sp>
        <p:nvSpPr>
          <p:cNvPr id="85" name="Rectangle: Rounded Corners 84">
            <a:extLst>
              <a:ext uri="{FF2B5EF4-FFF2-40B4-BE49-F238E27FC236}">
                <a16:creationId xmlns:a16="http://schemas.microsoft.com/office/drawing/2014/main" id="{457BB6A9-8540-F8D2-CC2D-6F94BAA8BC0A}"/>
              </a:ext>
            </a:extLst>
          </p:cNvPr>
          <p:cNvSpPr/>
          <p:nvPr/>
        </p:nvSpPr>
        <p:spPr>
          <a:xfrm>
            <a:off x="86603" y="433366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86" name="Rectangle: Rounded Corners 85">
            <a:extLst>
              <a:ext uri="{FF2B5EF4-FFF2-40B4-BE49-F238E27FC236}">
                <a16:creationId xmlns:a16="http://schemas.microsoft.com/office/drawing/2014/main" id="{FBEBEEA1-4B3D-66FB-CE12-5167FC9C50FB}"/>
              </a:ext>
            </a:extLst>
          </p:cNvPr>
          <p:cNvSpPr/>
          <p:nvPr/>
        </p:nvSpPr>
        <p:spPr>
          <a:xfrm>
            <a:off x="166484" y="433049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87" name="Rectangle: Rounded Corners 86">
            <a:extLst>
              <a:ext uri="{FF2B5EF4-FFF2-40B4-BE49-F238E27FC236}">
                <a16:creationId xmlns:a16="http://schemas.microsoft.com/office/drawing/2014/main" id="{899E6620-6A07-7C72-FB8C-B866C9D5022D}"/>
              </a:ext>
            </a:extLst>
          </p:cNvPr>
          <p:cNvSpPr/>
          <p:nvPr/>
        </p:nvSpPr>
        <p:spPr>
          <a:xfrm>
            <a:off x="233371" y="437902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88" name="Picture 87">
            <a:extLst>
              <a:ext uri="{FF2B5EF4-FFF2-40B4-BE49-F238E27FC236}">
                <a16:creationId xmlns:a16="http://schemas.microsoft.com/office/drawing/2014/main" id="{EF679433-7C34-E6C3-93B0-DF6F15E5C0E4}"/>
              </a:ext>
            </a:extLst>
          </p:cNvPr>
          <p:cNvPicPr>
            <a:picLocks noChangeAspect="1"/>
          </p:cNvPicPr>
          <p:nvPr/>
        </p:nvPicPr>
        <p:blipFill>
          <a:blip r:embed="rId6"/>
          <a:srcRect l="45751" t="26139" r="11935" b="33719"/>
          <a:stretch>
            <a:fillRect/>
          </a:stretch>
        </p:blipFill>
        <p:spPr>
          <a:xfrm rot="5400000">
            <a:off x="1452662" y="4419856"/>
            <a:ext cx="58971" cy="97529"/>
          </a:xfrm>
          <a:prstGeom prst="rect">
            <a:avLst/>
          </a:prstGeom>
        </p:spPr>
      </p:pic>
      <p:sp>
        <p:nvSpPr>
          <p:cNvPr id="89" name="Rectangle 88">
            <a:extLst>
              <a:ext uri="{FF2B5EF4-FFF2-40B4-BE49-F238E27FC236}">
                <a16:creationId xmlns:a16="http://schemas.microsoft.com/office/drawing/2014/main" id="{DEE95964-0503-C75D-0277-41629772565B}"/>
              </a:ext>
            </a:extLst>
          </p:cNvPr>
          <p:cNvSpPr/>
          <p:nvPr/>
        </p:nvSpPr>
        <p:spPr>
          <a:xfrm>
            <a:off x="277161" y="445600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1570EF"/>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90" name="Rectangle: Rounded Corners 89">
            <a:extLst>
              <a:ext uri="{FF2B5EF4-FFF2-40B4-BE49-F238E27FC236}">
                <a16:creationId xmlns:a16="http://schemas.microsoft.com/office/drawing/2014/main" id="{3AB5E880-57BB-9607-FEC8-E3F7679A5484}"/>
              </a:ext>
            </a:extLst>
          </p:cNvPr>
          <p:cNvSpPr/>
          <p:nvPr/>
        </p:nvSpPr>
        <p:spPr>
          <a:xfrm>
            <a:off x="233372" y="4861380"/>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91" name="Picture 90">
            <a:extLst>
              <a:ext uri="{FF2B5EF4-FFF2-40B4-BE49-F238E27FC236}">
                <a16:creationId xmlns:a16="http://schemas.microsoft.com/office/drawing/2014/main" id="{642CF20E-A9E2-4AF7-FB82-9D6EDB10DD58}"/>
              </a:ext>
            </a:extLst>
          </p:cNvPr>
          <p:cNvPicPr>
            <a:picLocks noChangeAspect="1"/>
          </p:cNvPicPr>
          <p:nvPr/>
        </p:nvPicPr>
        <p:blipFill>
          <a:blip r:embed="rId6"/>
          <a:srcRect l="45751" t="26139" r="11935" b="33719"/>
          <a:stretch>
            <a:fillRect/>
          </a:stretch>
        </p:blipFill>
        <p:spPr>
          <a:xfrm rot="5400000">
            <a:off x="1452663" y="4902215"/>
            <a:ext cx="58971" cy="97529"/>
          </a:xfrm>
          <a:prstGeom prst="rect">
            <a:avLst/>
          </a:prstGeom>
        </p:spPr>
      </p:pic>
      <p:sp>
        <p:nvSpPr>
          <p:cNvPr id="92" name="Rectangle: Rounded Corners 91">
            <a:extLst>
              <a:ext uri="{FF2B5EF4-FFF2-40B4-BE49-F238E27FC236}">
                <a16:creationId xmlns:a16="http://schemas.microsoft.com/office/drawing/2014/main" id="{71787D6E-58F0-EE6A-6087-92D12A8FFFA5}"/>
              </a:ext>
            </a:extLst>
          </p:cNvPr>
          <p:cNvSpPr/>
          <p:nvPr/>
        </p:nvSpPr>
        <p:spPr>
          <a:xfrm>
            <a:off x="251155" y="532007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93" name="Picture 92">
            <a:extLst>
              <a:ext uri="{FF2B5EF4-FFF2-40B4-BE49-F238E27FC236}">
                <a16:creationId xmlns:a16="http://schemas.microsoft.com/office/drawing/2014/main" id="{581927CB-E6B8-355B-D84C-DE195BE310FE}"/>
              </a:ext>
            </a:extLst>
          </p:cNvPr>
          <p:cNvPicPr>
            <a:picLocks noChangeAspect="1"/>
          </p:cNvPicPr>
          <p:nvPr/>
        </p:nvPicPr>
        <p:blipFill>
          <a:blip r:embed="rId6"/>
          <a:srcRect l="45751" t="26139" r="11935" b="33719"/>
          <a:stretch>
            <a:fillRect/>
          </a:stretch>
        </p:blipFill>
        <p:spPr>
          <a:xfrm rot="5400000">
            <a:off x="1470446" y="5360913"/>
            <a:ext cx="58971" cy="97529"/>
          </a:xfrm>
          <a:prstGeom prst="rect">
            <a:avLst/>
          </a:prstGeom>
        </p:spPr>
      </p:pic>
      <p:sp>
        <p:nvSpPr>
          <p:cNvPr id="94" name="Rectangle 93">
            <a:extLst>
              <a:ext uri="{FF2B5EF4-FFF2-40B4-BE49-F238E27FC236}">
                <a16:creationId xmlns:a16="http://schemas.microsoft.com/office/drawing/2014/main" id="{461BAC50-298F-87EF-9D50-E51B1F5C40C3}"/>
              </a:ext>
            </a:extLst>
          </p:cNvPr>
          <p:cNvSpPr/>
          <p:nvPr/>
        </p:nvSpPr>
        <p:spPr>
          <a:xfrm>
            <a:off x="294945" y="539706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95" name="Rectangle: Rounded Corners 94">
            <a:extLst>
              <a:ext uri="{FF2B5EF4-FFF2-40B4-BE49-F238E27FC236}">
                <a16:creationId xmlns:a16="http://schemas.microsoft.com/office/drawing/2014/main" id="{05B05806-4FFB-ABC0-0BD8-9A17445F7605}"/>
              </a:ext>
            </a:extLst>
          </p:cNvPr>
          <p:cNvSpPr/>
          <p:nvPr/>
        </p:nvSpPr>
        <p:spPr>
          <a:xfrm>
            <a:off x="251155" y="5951164"/>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96" name="Picture 95">
            <a:extLst>
              <a:ext uri="{FF2B5EF4-FFF2-40B4-BE49-F238E27FC236}">
                <a16:creationId xmlns:a16="http://schemas.microsoft.com/office/drawing/2014/main" id="{8D168D89-6468-BF88-849F-9B7F05FC6A9B}"/>
              </a:ext>
            </a:extLst>
          </p:cNvPr>
          <p:cNvPicPr>
            <a:picLocks noChangeAspect="1"/>
          </p:cNvPicPr>
          <p:nvPr/>
        </p:nvPicPr>
        <p:blipFill>
          <a:blip r:embed="rId6"/>
          <a:srcRect l="45751" t="26139" r="11935" b="33719"/>
          <a:stretch>
            <a:fillRect/>
          </a:stretch>
        </p:blipFill>
        <p:spPr>
          <a:xfrm rot="5400000">
            <a:off x="1470446" y="5991999"/>
            <a:ext cx="58971" cy="97529"/>
          </a:xfrm>
          <a:prstGeom prst="rect">
            <a:avLst/>
          </a:prstGeom>
        </p:spPr>
      </p:pic>
      <p:sp>
        <p:nvSpPr>
          <p:cNvPr id="97" name="Rectangle 96">
            <a:extLst>
              <a:ext uri="{FF2B5EF4-FFF2-40B4-BE49-F238E27FC236}">
                <a16:creationId xmlns:a16="http://schemas.microsoft.com/office/drawing/2014/main" id="{184CDCAF-7226-A028-CD3A-231CEF0D6292}"/>
              </a:ext>
            </a:extLst>
          </p:cNvPr>
          <p:cNvSpPr/>
          <p:nvPr/>
        </p:nvSpPr>
        <p:spPr>
          <a:xfrm>
            <a:off x="295848" y="605225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800" b="1" dirty="0">
                <a:solidFill>
                  <a:srgbClr val="00B0F0"/>
                </a:solidFill>
                <a:latin typeface="Arial Narrow" panose="020B0606020202030204" pitchFamily="34" charset="0"/>
              </a:rPr>
              <a:t>Platform revenues</a:t>
            </a:r>
          </a:p>
          <a:p>
            <a:r>
              <a:rPr lang="en-US" sz="800" dirty="0">
                <a:latin typeface="Arial Narrow" panose="020B0606020202030204" pitchFamily="34" charset="0"/>
                <a:cs typeface="Cairo" panose="00000500000000000000" pitchFamily="2" charset="-78"/>
              </a:rPr>
              <a:t>         </a:t>
            </a:r>
            <a:r>
              <a:rPr lang="en-US" sz="800" dirty="0">
                <a:solidFill>
                  <a:srgbClr val="00B0F0"/>
                </a:solidFill>
                <a:latin typeface="Arial Narrow" panose="020B0606020202030204" pitchFamily="34" charset="0"/>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98" name="Rectangle: Rounded Corners 97">
            <a:extLst>
              <a:ext uri="{FF2B5EF4-FFF2-40B4-BE49-F238E27FC236}">
                <a16:creationId xmlns:a16="http://schemas.microsoft.com/office/drawing/2014/main" id="{26EA4FE2-BAE2-FCE8-E595-B9BBC6DAB422}"/>
              </a:ext>
            </a:extLst>
          </p:cNvPr>
          <p:cNvSpPr/>
          <p:nvPr/>
        </p:nvSpPr>
        <p:spPr>
          <a:xfrm>
            <a:off x="251155" y="710446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99" name="Rectangle: Rounded Corners 98">
            <a:extLst>
              <a:ext uri="{FF2B5EF4-FFF2-40B4-BE49-F238E27FC236}">
                <a16:creationId xmlns:a16="http://schemas.microsoft.com/office/drawing/2014/main" id="{B1F34D1C-1921-5DBC-E529-89D3E9E780DD}"/>
              </a:ext>
            </a:extLst>
          </p:cNvPr>
          <p:cNvSpPr/>
          <p:nvPr/>
        </p:nvSpPr>
        <p:spPr>
          <a:xfrm>
            <a:off x="-1568355" y="434113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00" name="Rectangle: Rounded Corners 99">
            <a:extLst>
              <a:ext uri="{FF2B5EF4-FFF2-40B4-BE49-F238E27FC236}">
                <a16:creationId xmlns:a16="http://schemas.microsoft.com/office/drawing/2014/main" id="{B03D7E25-D472-8CCE-31A5-BB6A36FCBEF4}"/>
              </a:ext>
            </a:extLst>
          </p:cNvPr>
          <p:cNvSpPr/>
          <p:nvPr/>
        </p:nvSpPr>
        <p:spPr>
          <a:xfrm>
            <a:off x="-1501468" y="438966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1" name="Picture 100">
            <a:extLst>
              <a:ext uri="{FF2B5EF4-FFF2-40B4-BE49-F238E27FC236}">
                <a16:creationId xmlns:a16="http://schemas.microsoft.com/office/drawing/2014/main" id="{39B4A034-C5DC-8735-F841-8B5EEBB31743}"/>
              </a:ext>
            </a:extLst>
          </p:cNvPr>
          <p:cNvPicPr>
            <a:picLocks noChangeAspect="1"/>
          </p:cNvPicPr>
          <p:nvPr/>
        </p:nvPicPr>
        <p:blipFill>
          <a:blip r:embed="rId6"/>
          <a:srcRect l="45751" t="26139" r="11935" b="33719"/>
          <a:stretch>
            <a:fillRect/>
          </a:stretch>
        </p:blipFill>
        <p:spPr>
          <a:xfrm rot="5400000">
            <a:off x="-282177" y="4430500"/>
            <a:ext cx="58971" cy="97529"/>
          </a:xfrm>
          <a:prstGeom prst="rect">
            <a:avLst/>
          </a:prstGeom>
        </p:spPr>
      </p:pic>
      <p:sp>
        <p:nvSpPr>
          <p:cNvPr id="102" name="Rectangle 101">
            <a:extLst>
              <a:ext uri="{FF2B5EF4-FFF2-40B4-BE49-F238E27FC236}">
                <a16:creationId xmlns:a16="http://schemas.microsoft.com/office/drawing/2014/main" id="{C1D20DD5-3C4C-F6CB-E070-9C51BD05FD33}"/>
              </a:ext>
            </a:extLst>
          </p:cNvPr>
          <p:cNvSpPr/>
          <p:nvPr/>
        </p:nvSpPr>
        <p:spPr>
          <a:xfrm>
            <a:off x="-1471967" y="446664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03" name="Rectangle: Rounded Corners 102">
            <a:extLst>
              <a:ext uri="{FF2B5EF4-FFF2-40B4-BE49-F238E27FC236}">
                <a16:creationId xmlns:a16="http://schemas.microsoft.com/office/drawing/2014/main" id="{03EA4CA0-D8BF-6381-EE86-DA27835C1D2D}"/>
              </a:ext>
            </a:extLst>
          </p:cNvPr>
          <p:cNvSpPr/>
          <p:nvPr/>
        </p:nvSpPr>
        <p:spPr>
          <a:xfrm>
            <a:off x="-1501467" y="487202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4" name="Picture 103">
            <a:extLst>
              <a:ext uri="{FF2B5EF4-FFF2-40B4-BE49-F238E27FC236}">
                <a16:creationId xmlns:a16="http://schemas.microsoft.com/office/drawing/2014/main" id="{35EB340A-5718-D135-2F2B-338623441D40}"/>
              </a:ext>
            </a:extLst>
          </p:cNvPr>
          <p:cNvPicPr>
            <a:picLocks noChangeAspect="1"/>
          </p:cNvPicPr>
          <p:nvPr/>
        </p:nvPicPr>
        <p:blipFill>
          <a:blip r:embed="rId6"/>
          <a:srcRect l="45751" t="26139" r="11935" b="33719"/>
          <a:stretch>
            <a:fillRect/>
          </a:stretch>
        </p:blipFill>
        <p:spPr>
          <a:xfrm rot="5400000">
            <a:off x="-282176" y="4912859"/>
            <a:ext cx="58971" cy="97529"/>
          </a:xfrm>
          <a:prstGeom prst="rect">
            <a:avLst/>
          </a:prstGeom>
        </p:spPr>
      </p:pic>
      <p:sp>
        <p:nvSpPr>
          <p:cNvPr id="105" name="Rectangle: Rounded Corners 104">
            <a:extLst>
              <a:ext uri="{FF2B5EF4-FFF2-40B4-BE49-F238E27FC236}">
                <a16:creationId xmlns:a16="http://schemas.microsoft.com/office/drawing/2014/main" id="{ECEF171A-FB54-9FCA-5546-A3C4B3221007}"/>
              </a:ext>
            </a:extLst>
          </p:cNvPr>
          <p:cNvSpPr/>
          <p:nvPr/>
        </p:nvSpPr>
        <p:spPr>
          <a:xfrm>
            <a:off x="-1483684" y="533072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6" name="Picture 105">
            <a:extLst>
              <a:ext uri="{FF2B5EF4-FFF2-40B4-BE49-F238E27FC236}">
                <a16:creationId xmlns:a16="http://schemas.microsoft.com/office/drawing/2014/main" id="{0F213DF0-89F9-6467-B379-F6019FB2181E}"/>
              </a:ext>
            </a:extLst>
          </p:cNvPr>
          <p:cNvPicPr>
            <a:picLocks noChangeAspect="1"/>
          </p:cNvPicPr>
          <p:nvPr/>
        </p:nvPicPr>
        <p:blipFill>
          <a:blip r:embed="rId6"/>
          <a:srcRect l="45751" t="26139" r="11935" b="33719"/>
          <a:stretch>
            <a:fillRect/>
          </a:stretch>
        </p:blipFill>
        <p:spPr>
          <a:xfrm rot="5400000">
            <a:off x="-264393" y="5371557"/>
            <a:ext cx="58971" cy="97529"/>
          </a:xfrm>
          <a:prstGeom prst="rect">
            <a:avLst/>
          </a:prstGeom>
        </p:spPr>
      </p:pic>
      <p:sp>
        <p:nvSpPr>
          <p:cNvPr id="107" name="Rectangle 106">
            <a:extLst>
              <a:ext uri="{FF2B5EF4-FFF2-40B4-BE49-F238E27FC236}">
                <a16:creationId xmlns:a16="http://schemas.microsoft.com/office/drawing/2014/main" id="{C77ACB1F-DFC7-B86E-020A-75D3C6FEC702}"/>
              </a:ext>
            </a:extLst>
          </p:cNvPr>
          <p:cNvSpPr/>
          <p:nvPr/>
        </p:nvSpPr>
        <p:spPr>
          <a:xfrm>
            <a:off x="-1439894" y="542675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08" name="Rectangle: Rounded Corners 107">
            <a:extLst>
              <a:ext uri="{FF2B5EF4-FFF2-40B4-BE49-F238E27FC236}">
                <a16:creationId xmlns:a16="http://schemas.microsoft.com/office/drawing/2014/main" id="{86A81092-939B-C585-A3AE-4ED529E5B9AC}"/>
              </a:ext>
            </a:extLst>
          </p:cNvPr>
          <p:cNvSpPr/>
          <p:nvPr/>
        </p:nvSpPr>
        <p:spPr>
          <a:xfrm>
            <a:off x="-1483684" y="5961808"/>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9" name="Picture 108">
            <a:extLst>
              <a:ext uri="{FF2B5EF4-FFF2-40B4-BE49-F238E27FC236}">
                <a16:creationId xmlns:a16="http://schemas.microsoft.com/office/drawing/2014/main" id="{C7130F6F-DB1F-E48F-9BAE-F93B6921B6C4}"/>
              </a:ext>
            </a:extLst>
          </p:cNvPr>
          <p:cNvPicPr>
            <a:picLocks noChangeAspect="1"/>
          </p:cNvPicPr>
          <p:nvPr/>
        </p:nvPicPr>
        <p:blipFill>
          <a:blip r:embed="rId6"/>
          <a:srcRect l="45751" t="26139" r="11935" b="33719"/>
          <a:stretch>
            <a:fillRect/>
          </a:stretch>
        </p:blipFill>
        <p:spPr>
          <a:xfrm rot="5400000">
            <a:off x="-264393" y="6002643"/>
            <a:ext cx="58971" cy="97529"/>
          </a:xfrm>
          <a:prstGeom prst="rect">
            <a:avLst/>
          </a:prstGeom>
        </p:spPr>
      </p:pic>
      <p:sp>
        <p:nvSpPr>
          <p:cNvPr id="110" name="Rectangle 109">
            <a:extLst>
              <a:ext uri="{FF2B5EF4-FFF2-40B4-BE49-F238E27FC236}">
                <a16:creationId xmlns:a16="http://schemas.microsoft.com/office/drawing/2014/main" id="{FB0ECCD3-CA29-D250-B53E-C051D586859D}"/>
              </a:ext>
            </a:extLst>
          </p:cNvPr>
          <p:cNvSpPr/>
          <p:nvPr/>
        </p:nvSpPr>
        <p:spPr>
          <a:xfrm>
            <a:off x="-1438991" y="606289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إيرادات المنصة</a:t>
            </a:r>
            <a:endParaRPr lang="en-PH" sz="600" dirty="0">
              <a:solidFill>
                <a:srgbClr val="00B0F0"/>
              </a:solidFill>
              <a:latin typeface="Cairo Light" panose="00000400000000000000" pitchFamily="2" charset="-78"/>
              <a:cs typeface="Cairo Light" panose="00000400000000000000" pitchFamily="2" charset="-78"/>
            </a:endParaRPr>
          </a:p>
          <a:p>
            <a:pPr rtl="1"/>
            <a:r>
              <a:rPr lang="ar-SA" sz="800" dirty="0">
                <a:solidFill>
                  <a:srgbClr val="00B0F0"/>
                </a:solidFill>
                <a:latin typeface="Cairo" panose="00000500000000000000" pitchFamily="2" charset="-78"/>
                <a:cs typeface="Cairo" panose="00000500000000000000" pitchFamily="2" charset="-78"/>
              </a:rPr>
              <a:t>بيان التسويات المالية</a:t>
            </a:r>
            <a:r>
              <a:rPr lang="en-US" sz="800" dirty="0">
                <a:solidFill>
                  <a:srgbClr val="00B0F0"/>
                </a:solidFill>
                <a:latin typeface="Cairo" panose="00000500000000000000" pitchFamily="2" charset="-78"/>
                <a:cs typeface="Cairo" panose="00000500000000000000" pitchFamily="2" charset="-78"/>
              </a:rPr>
              <a:t>   </a:t>
            </a:r>
            <a:r>
              <a:rPr lang="en-US" sz="800" b="1" dirty="0">
                <a:solidFill>
                  <a:srgbClr val="00B0F0"/>
                </a:solidFill>
                <a:latin typeface="Cairo" panose="00000500000000000000" pitchFamily="2" charset="-78"/>
                <a:cs typeface="Cairo" panose="00000500000000000000" pitchFamily="2" charset="-78"/>
              </a:rPr>
              <a:t> </a:t>
            </a:r>
            <a:endParaRPr lang="en-PH" sz="800" b="1" dirty="0">
              <a:solidFill>
                <a:srgbClr val="00B0F0"/>
              </a:solidFill>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11" name="Rectangle: Rounded Corners 110">
            <a:extLst>
              <a:ext uri="{FF2B5EF4-FFF2-40B4-BE49-F238E27FC236}">
                <a16:creationId xmlns:a16="http://schemas.microsoft.com/office/drawing/2014/main" id="{731FAF43-6A9D-0E76-8EE8-8BB38463CB54}"/>
              </a:ext>
            </a:extLst>
          </p:cNvPr>
          <p:cNvSpPr/>
          <p:nvPr/>
        </p:nvSpPr>
        <p:spPr>
          <a:xfrm>
            <a:off x="-1483684" y="709606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12" name="Picture 111">
            <a:extLst>
              <a:ext uri="{FF2B5EF4-FFF2-40B4-BE49-F238E27FC236}">
                <a16:creationId xmlns:a16="http://schemas.microsoft.com/office/drawing/2014/main" id="{F12D6679-26EF-A9CD-6413-B24DA25A40BF}"/>
              </a:ext>
            </a:extLst>
          </p:cNvPr>
          <p:cNvPicPr>
            <a:picLocks noChangeAspect="1"/>
          </p:cNvPicPr>
          <p:nvPr/>
        </p:nvPicPr>
        <p:blipFill>
          <a:blip r:embed="rId6"/>
          <a:srcRect l="45751" t="26139" r="11935" b="33719"/>
          <a:stretch>
            <a:fillRect/>
          </a:stretch>
        </p:blipFill>
        <p:spPr>
          <a:xfrm rot="5400000">
            <a:off x="1470446" y="6144399"/>
            <a:ext cx="58971" cy="97529"/>
          </a:xfrm>
          <a:prstGeom prst="rect">
            <a:avLst/>
          </a:prstGeom>
        </p:spPr>
      </p:pic>
      <p:sp>
        <p:nvSpPr>
          <p:cNvPr id="147" name="Rectangle 146">
            <a:extLst>
              <a:ext uri="{FF2B5EF4-FFF2-40B4-BE49-F238E27FC236}">
                <a16:creationId xmlns:a16="http://schemas.microsoft.com/office/drawing/2014/main" id="{7A488D45-D55D-269B-29AE-975D780EC306}"/>
              </a:ext>
            </a:extLst>
          </p:cNvPr>
          <p:cNvSpPr/>
          <p:nvPr/>
        </p:nvSpPr>
        <p:spPr>
          <a:xfrm>
            <a:off x="277162" y="494416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48" name="Rectangle 147">
            <a:extLst>
              <a:ext uri="{FF2B5EF4-FFF2-40B4-BE49-F238E27FC236}">
                <a16:creationId xmlns:a16="http://schemas.microsoft.com/office/drawing/2014/main" id="{5736CB8C-3EFC-A64D-ADF8-588213D7DC68}"/>
              </a:ext>
            </a:extLst>
          </p:cNvPr>
          <p:cNvSpPr/>
          <p:nvPr/>
        </p:nvSpPr>
        <p:spPr>
          <a:xfrm>
            <a:off x="-1457677" y="496433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49" name="Picture 148">
            <a:extLst>
              <a:ext uri="{FF2B5EF4-FFF2-40B4-BE49-F238E27FC236}">
                <a16:creationId xmlns:a16="http://schemas.microsoft.com/office/drawing/2014/main" id="{6B996C80-6BCA-4455-AD76-B362120ABF7A}"/>
              </a:ext>
            </a:extLst>
          </p:cNvPr>
          <p:cNvPicPr>
            <a:picLocks noChangeAspect="1"/>
          </p:cNvPicPr>
          <p:nvPr/>
        </p:nvPicPr>
        <p:blipFill>
          <a:blip r:embed="rId6"/>
          <a:srcRect l="45751" t="26139" r="11935" b="33719"/>
          <a:stretch>
            <a:fillRect/>
          </a:stretch>
        </p:blipFill>
        <p:spPr>
          <a:xfrm rot="5400000">
            <a:off x="-279997" y="6172974"/>
            <a:ext cx="58971" cy="97529"/>
          </a:xfrm>
          <a:prstGeom prst="rect">
            <a:avLst/>
          </a:prstGeom>
        </p:spPr>
      </p:pic>
    </p:spTree>
    <p:extLst>
      <p:ext uri="{BB962C8B-B14F-4D97-AF65-F5344CB8AC3E}">
        <p14:creationId xmlns:p14="http://schemas.microsoft.com/office/powerpoint/2010/main" val="393528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9C37-32C6-50D9-E9D3-149B2490804B}"/>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CDADBB4-2136-4444-86DB-40B696F2816F}"/>
              </a:ext>
            </a:extLst>
          </p:cNvPr>
          <p:cNvPicPr>
            <a:picLocks noChangeAspect="1"/>
          </p:cNvPicPr>
          <p:nvPr/>
        </p:nvPicPr>
        <p:blipFill>
          <a:blip r:embed="rId3"/>
          <a:stretch>
            <a:fillRect/>
          </a:stretch>
        </p:blipFill>
        <p:spPr>
          <a:xfrm>
            <a:off x="-1503802" y="-155411"/>
            <a:ext cx="13444647" cy="6966998"/>
          </a:xfrm>
          <a:prstGeom prst="rect">
            <a:avLst/>
          </a:prstGeom>
        </p:spPr>
      </p:pic>
      <p:sp>
        <p:nvSpPr>
          <p:cNvPr id="20" name="Rectangle 19">
            <a:extLst>
              <a:ext uri="{FF2B5EF4-FFF2-40B4-BE49-F238E27FC236}">
                <a16:creationId xmlns:a16="http://schemas.microsoft.com/office/drawing/2014/main" id="{0AE965D6-A9D0-6C85-177A-16990B7AB5D2}"/>
              </a:ext>
            </a:extLst>
          </p:cNvPr>
          <p:cNvSpPr/>
          <p:nvPr/>
        </p:nvSpPr>
        <p:spPr>
          <a:xfrm>
            <a:off x="1814286" y="841829"/>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9" name="Picture 18">
            <a:extLst>
              <a:ext uri="{FF2B5EF4-FFF2-40B4-BE49-F238E27FC236}">
                <a16:creationId xmlns:a16="http://schemas.microsoft.com/office/drawing/2014/main" id="{B3651E0B-D868-4AC4-AB02-CBF1A0423594}"/>
              </a:ext>
            </a:extLst>
          </p:cNvPr>
          <p:cNvPicPr>
            <a:picLocks noChangeAspect="1"/>
          </p:cNvPicPr>
          <p:nvPr/>
        </p:nvPicPr>
        <p:blipFill>
          <a:blip r:embed="rId4"/>
          <a:stretch>
            <a:fillRect/>
          </a:stretch>
        </p:blipFill>
        <p:spPr>
          <a:xfrm>
            <a:off x="1814286" y="883645"/>
            <a:ext cx="9941233" cy="468510"/>
          </a:xfrm>
          <a:prstGeom prst="rect">
            <a:avLst/>
          </a:prstGeom>
        </p:spPr>
      </p:pic>
      <p:sp>
        <p:nvSpPr>
          <p:cNvPr id="82" name="Rectangle 81">
            <a:extLst>
              <a:ext uri="{FF2B5EF4-FFF2-40B4-BE49-F238E27FC236}">
                <a16:creationId xmlns:a16="http://schemas.microsoft.com/office/drawing/2014/main" id="{070F2867-B093-B10F-B3C6-5DE36462A545}"/>
              </a:ext>
            </a:extLst>
          </p:cNvPr>
          <p:cNvSpPr/>
          <p:nvPr/>
        </p:nvSpPr>
        <p:spPr>
          <a:xfrm>
            <a:off x="1814286" y="59356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34928F99-4952-8261-FB31-EADB693AC207}"/>
              </a:ext>
            </a:extLst>
          </p:cNvPr>
          <p:cNvSpPr txBox="1"/>
          <p:nvPr/>
        </p:nvSpPr>
        <p:spPr>
          <a:xfrm>
            <a:off x="1737360" y="555837"/>
            <a:ext cx="5593080" cy="461665"/>
          </a:xfrm>
          <a:prstGeom prst="rect">
            <a:avLst/>
          </a:prstGeom>
          <a:noFill/>
        </p:spPr>
        <p:txBody>
          <a:bodyPr wrap="square" rtlCol="0">
            <a:spAutoFit/>
          </a:bodyPr>
          <a:lstStyle/>
          <a:p>
            <a:r>
              <a:rPr lang="en-US" sz="1200" b="1" dirty="0">
                <a:latin typeface="Arial Narrow" panose="020B0606020202030204" pitchFamily="34" charset="0"/>
              </a:rPr>
              <a:t>Statement of invoices issued to applicants for the facility consultation service</a:t>
            </a:r>
          </a:p>
          <a:p>
            <a:r>
              <a:rPr lang="ar-SA" sz="1200" b="1" dirty="0">
                <a:latin typeface="Cairo Light" panose="00000400000000000000" pitchFamily="2" charset="-78"/>
                <a:cs typeface="Cairo Light" panose="00000400000000000000" pitchFamily="2" charset="-78"/>
              </a:rPr>
              <a:t>بيان الفواتير المصدرة لطالبي خدمة تشاور المنشآت</a:t>
            </a:r>
            <a:endParaRPr lang="en-PH" sz="1200" b="1" dirty="0">
              <a:latin typeface="Cairo Light" panose="00000400000000000000" pitchFamily="2" charset="-78"/>
              <a:cs typeface="Cairo Light" panose="00000400000000000000" pitchFamily="2" charset="-78"/>
            </a:endParaRPr>
          </a:p>
        </p:txBody>
      </p:sp>
      <p:sp>
        <p:nvSpPr>
          <p:cNvPr id="2" name="Rectangle 1">
            <a:extLst>
              <a:ext uri="{FF2B5EF4-FFF2-40B4-BE49-F238E27FC236}">
                <a16:creationId xmlns:a16="http://schemas.microsoft.com/office/drawing/2014/main" id="{611C94C5-A3AA-8349-40E4-80B0038B1DAA}"/>
              </a:ext>
            </a:extLst>
          </p:cNvPr>
          <p:cNvSpPr/>
          <p:nvPr/>
        </p:nvSpPr>
        <p:spPr>
          <a:xfrm>
            <a:off x="10232133" y="1102519"/>
            <a:ext cx="445014" cy="131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ysClr val="windowText" lastClr="000000"/>
                </a:solidFill>
                <a:latin typeface="Arial Narrow" panose="020B0606020202030204" pitchFamily="34" charset="0"/>
              </a:rPr>
              <a:t>July</a:t>
            </a:r>
            <a:endParaRPr lang="en-PH" sz="700" dirty="0">
              <a:solidFill>
                <a:sysClr val="windowText" lastClr="000000"/>
              </a:solidFill>
              <a:latin typeface="Arial Narrow" panose="020B0606020202030204" pitchFamily="34" charset="0"/>
            </a:endParaRPr>
          </a:p>
        </p:txBody>
      </p:sp>
      <p:sp>
        <p:nvSpPr>
          <p:cNvPr id="128" name="Rectangle 127">
            <a:extLst>
              <a:ext uri="{FF2B5EF4-FFF2-40B4-BE49-F238E27FC236}">
                <a16:creationId xmlns:a16="http://schemas.microsoft.com/office/drawing/2014/main" id="{6A2DFFA3-E1F4-FF45-EF12-5AAF507C6572}"/>
              </a:ext>
            </a:extLst>
          </p:cNvPr>
          <p:cNvSpPr/>
          <p:nvPr/>
        </p:nvSpPr>
        <p:spPr>
          <a:xfrm>
            <a:off x="4541520" y="967839"/>
            <a:ext cx="4419600" cy="320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4" name="Rectangle: Rounded Corners 143">
            <a:extLst>
              <a:ext uri="{FF2B5EF4-FFF2-40B4-BE49-F238E27FC236}">
                <a16:creationId xmlns:a16="http://schemas.microsoft.com/office/drawing/2014/main" id="{5E7E8EF9-C077-5A97-B02E-C84285E6C644}"/>
              </a:ext>
            </a:extLst>
          </p:cNvPr>
          <p:cNvSpPr/>
          <p:nvPr/>
        </p:nvSpPr>
        <p:spPr>
          <a:xfrm>
            <a:off x="6718662" y="988360"/>
            <a:ext cx="1974447" cy="274320"/>
          </a:xfrm>
          <a:prstGeom prst="roundRect">
            <a:avLst/>
          </a:prstGeom>
          <a:solidFill>
            <a:srgbClr val="FFF9E7"/>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b="1" dirty="0">
                <a:solidFill>
                  <a:srgbClr val="000000"/>
                </a:solidFill>
                <a:latin typeface="Arial Narrow" panose="020B0606020202030204" pitchFamily="34" charset="0"/>
              </a:rPr>
              <a:t>13,013.22 </a:t>
            </a:r>
            <a:endParaRPr lang="en-PH" sz="1200" b="1" dirty="0">
              <a:solidFill>
                <a:schemeClr val="bg2">
                  <a:lumMod val="25000"/>
                </a:schemeClr>
              </a:solidFill>
            </a:endParaRPr>
          </a:p>
        </p:txBody>
      </p:sp>
      <p:sp>
        <p:nvSpPr>
          <p:cNvPr id="145" name="TextBox 144">
            <a:extLst>
              <a:ext uri="{FF2B5EF4-FFF2-40B4-BE49-F238E27FC236}">
                <a16:creationId xmlns:a16="http://schemas.microsoft.com/office/drawing/2014/main" id="{1F5ED0AF-181C-CDCB-37A9-34C04034373D}"/>
              </a:ext>
            </a:extLst>
          </p:cNvPr>
          <p:cNvSpPr txBox="1"/>
          <p:nvPr/>
        </p:nvSpPr>
        <p:spPr>
          <a:xfrm>
            <a:off x="6282621" y="982329"/>
            <a:ext cx="721771" cy="261610"/>
          </a:xfrm>
          <a:prstGeom prst="rect">
            <a:avLst/>
          </a:prstGeom>
          <a:noFill/>
        </p:spPr>
        <p:txBody>
          <a:bodyPr wrap="square" rtlCol="0">
            <a:spAutoFit/>
          </a:bodyPr>
          <a:lstStyle/>
          <a:p>
            <a:r>
              <a:rPr lang="en-US" sz="1100" dirty="0">
                <a:latin typeface="Arial Narrow" panose="020B0606020202030204" pitchFamily="34" charset="0"/>
              </a:rPr>
              <a:t>Total:</a:t>
            </a:r>
            <a:endParaRPr lang="en-PH" sz="1100" dirty="0">
              <a:latin typeface="Arial Narrow" panose="020B0606020202030204" pitchFamily="34" charset="0"/>
            </a:endParaRPr>
          </a:p>
        </p:txBody>
      </p:sp>
      <p:graphicFrame>
        <p:nvGraphicFramePr>
          <p:cNvPr id="80" name="Table 79">
            <a:extLst>
              <a:ext uri="{FF2B5EF4-FFF2-40B4-BE49-F238E27FC236}">
                <a16:creationId xmlns:a16="http://schemas.microsoft.com/office/drawing/2014/main" id="{45FAFE7E-B6B6-E3EB-C402-840834C6A43B}"/>
              </a:ext>
            </a:extLst>
          </p:cNvPr>
          <p:cNvGraphicFramePr>
            <a:graphicFrameLocks noGrp="1"/>
          </p:cNvGraphicFramePr>
          <p:nvPr/>
        </p:nvGraphicFramePr>
        <p:xfrm>
          <a:off x="1881173" y="1370140"/>
          <a:ext cx="9874345" cy="4820901"/>
        </p:xfrm>
        <a:graphic>
          <a:graphicData uri="http://schemas.openxmlformats.org/drawingml/2006/table">
            <a:tbl>
              <a:tblPr firstRow="1" bandRow="1">
                <a:tableStyleId>{5C22544A-7EE6-4342-B048-85BDC9FD1C3A}</a:tableStyleId>
              </a:tblPr>
              <a:tblGrid>
                <a:gridCol w="323426">
                  <a:extLst>
                    <a:ext uri="{9D8B030D-6E8A-4147-A177-3AD203B41FA5}">
                      <a16:colId xmlns:a16="http://schemas.microsoft.com/office/drawing/2014/main" val="3099832474"/>
                    </a:ext>
                  </a:extLst>
                </a:gridCol>
                <a:gridCol w="467913">
                  <a:extLst>
                    <a:ext uri="{9D8B030D-6E8A-4147-A177-3AD203B41FA5}">
                      <a16:colId xmlns:a16="http://schemas.microsoft.com/office/drawing/2014/main" val="4230336558"/>
                    </a:ext>
                  </a:extLst>
                </a:gridCol>
                <a:gridCol w="516029">
                  <a:extLst>
                    <a:ext uri="{9D8B030D-6E8A-4147-A177-3AD203B41FA5}">
                      <a16:colId xmlns:a16="http://schemas.microsoft.com/office/drawing/2014/main" val="2368213276"/>
                    </a:ext>
                  </a:extLst>
                </a:gridCol>
                <a:gridCol w="516029">
                  <a:extLst>
                    <a:ext uri="{9D8B030D-6E8A-4147-A177-3AD203B41FA5}">
                      <a16:colId xmlns:a16="http://schemas.microsoft.com/office/drawing/2014/main" val="1810269809"/>
                    </a:ext>
                  </a:extLst>
                </a:gridCol>
                <a:gridCol w="675297">
                  <a:extLst>
                    <a:ext uri="{9D8B030D-6E8A-4147-A177-3AD203B41FA5}">
                      <a16:colId xmlns:a16="http://schemas.microsoft.com/office/drawing/2014/main" val="91003653"/>
                    </a:ext>
                  </a:extLst>
                </a:gridCol>
                <a:gridCol w="573364">
                  <a:extLst>
                    <a:ext uri="{9D8B030D-6E8A-4147-A177-3AD203B41FA5}">
                      <a16:colId xmlns:a16="http://schemas.microsoft.com/office/drawing/2014/main" val="2600179098"/>
                    </a:ext>
                  </a:extLst>
                </a:gridCol>
                <a:gridCol w="805300">
                  <a:extLst>
                    <a:ext uri="{9D8B030D-6E8A-4147-A177-3AD203B41FA5}">
                      <a16:colId xmlns:a16="http://schemas.microsoft.com/office/drawing/2014/main" val="2222852846"/>
                    </a:ext>
                  </a:extLst>
                </a:gridCol>
                <a:gridCol w="574586">
                  <a:extLst>
                    <a:ext uri="{9D8B030D-6E8A-4147-A177-3AD203B41FA5}">
                      <a16:colId xmlns:a16="http://schemas.microsoft.com/office/drawing/2014/main" val="1982789283"/>
                    </a:ext>
                  </a:extLst>
                </a:gridCol>
                <a:gridCol w="602489">
                  <a:extLst>
                    <a:ext uri="{9D8B030D-6E8A-4147-A177-3AD203B41FA5}">
                      <a16:colId xmlns:a16="http://schemas.microsoft.com/office/drawing/2014/main" val="778966576"/>
                    </a:ext>
                  </a:extLst>
                </a:gridCol>
                <a:gridCol w="602489">
                  <a:extLst>
                    <a:ext uri="{9D8B030D-6E8A-4147-A177-3AD203B41FA5}">
                      <a16:colId xmlns:a16="http://schemas.microsoft.com/office/drawing/2014/main" val="2246058799"/>
                    </a:ext>
                  </a:extLst>
                </a:gridCol>
                <a:gridCol w="602489">
                  <a:extLst>
                    <a:ext uri="{9D8B030D-6E8A-4147-A177-3AD203B41FA5}">
                      <a16:colId xmlns:a16="http://schemas.microsoft.com/office/drawing/2014/main" val="908226841"/>
                    </a:ext>
                  </a:extLst>
                </a:gridCol>
                <a:gridCol w="602489">
                  <a:extLst>
                    <a:ext uri="{9D8B030D-6E8A-4147-A177-3AD203B41FA5}">
                      <a16:colId xmlns:a16="http://schemas.microsoft.com/office/drawing/2014/main" val="4104877105"/>
                    </a:ext>
                  </a:extLst>
                </a:gridCol>
                <a:gridCol w="602489">
                  <a:extLst>
                    <a:ext uri="{9D8B030D-6E8A-4147-A177-3AD203B41FA5}">
                      <a16:colId xmlns:a16="http://schemas.microsoft.com/office/drawing/2014/main" val="4054088662"/>
                    </a:ext>
                  </a:extLst>
                </a:gridCol>
                <a:gridCol w="602489">
                  <a:extLst>
                    <a:ext uri="{9D8B030D-6E8A-4147-A177-3AD203B41FA5}">
                      <a16:colId xmlns:a16="http://schemas.microsoft.com/office/drawing/2014/main" val="1801408350"/>
                    </a:ext>
                  </a:extLst>
                </a:gridCol>
                <a:gridCol w="602489">
                  <a:extLst>
                    <a:ext uri="{9D8B030D-6E8A-4147-A177-3AD203B41FA5}">
                      <a16:colId xmlns:a16="http://schemas.microsoft.com/office/drawing/2014/main" val="2221004170"/>
                    </a:ext>
                  </a:extLst>
                </a:gridCol>
                <a:gridCol w="602489">
                  <a:extLst>
                    <a:ext uri="{9D8B030D-6E8A-4147-A177-3AD203B41FA5}">
                      <a16:colId xmlns:a16="http://schemas.microsoft.com/office/drawing/2014/main" val="693419320"/>
                    </a:ext>
                  </a:extLst>
                </a:gridCol>
                <a:gridCol w="602489">
                  <a:extLst>
                    <a:ext uri="{9D8B030D-6E8A-4147-A177-3AD203B41FA5}">
                      <a16:colId xmlns:a16="http://schemas.microsoft.com/office/drawing/2014/main" val="1936306622"/>
                    </a:ext>
                  </a:extLst>
                </a:gridCol>
              </a:tblGrid>
              <a:tr h="365038">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8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800" b="0"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800" b="0"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Taxable Amount (SAR)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i="0" u="none" strike="noStrike" dirty="0">
                          <a:solidFill>
                            <a:srgbClr val="3B3838"/>
                          </a:solidFill>
                          <a:effectLst/>
                          <a:latin typeface="Arial Narrow" panose="020B0606020202030204" pitchFamily="34" charset="0"/>
                        </a:rPr>
                        <a:t>Total bill - including VAT</a:t>
                      </a:r>
                      <a:endParaRPr lang="en-PH" sz="800" b="1" i="0" u="none" strike="noStrike" dirty="0">
                        <a:solidFill>
                          <a:srgbClr val="3B3838"/>
                        </a:solidFill>
                        <a:effectLst/>
                        <a:latin typeface="Cairo" panose="00000500000000000000" pitchFamily="2" charset="-78"/>
                        <a:cs typeface="Cairo" panose="00000500000000000000" pitchFamily="2" charset="-78"/>
                      </a:endParaRPr>
                    </a:p>
                    <a:p>
                      <a:pPr algn="ctr" rtl="0" fontAlgn="ctr">
                        <a:buNone/>
                      </a:pPr>
                      <a:r>
                        <a:rPr lang="ar-SA" sz="800" b="1" i="0" u="none" strike="noStrike" dirty="0">
                          <a:solidFill>
                            <a:srgbClr val="3B3838"/>
                          </a:solidFill>
                          <a:effectLst/>
                          <a:latin typeface="Cairo" panose="00000500000000000000" pitchFamily="2" charset="-78"/>
                          <a:cs typeface="Cairo" panose="00000500000000000000" pitchFamily="2" charset="-78"/>
                        </a:rPr>
                        <a:t>إجمالي الفاتورة - بما في ذلك ضريبة القيمة المضافة</a:t>
                      </a:r>
                      <a:endParaRPr lang="en-PH" sz="8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Service Fees Earnings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VAT Collected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900" b="1" i="0" u="none" strike="noStrike" dirty="0">
                          <a:solidFill>
                            <a:srgbClr val="3B3838"/>
                          </a:solidFill>
                          <a:effectLst/>
                          <a:latin typeface="Arial Narrow" panose="020B0606020202030204" pitchFamily="34" charset="0"/>
                        </a:rPr>
                        <a:t>VAT Paid Providers/Entities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900" b="1" i="0" u="none" strike="noStrike" dirty="0">
                          <a:solidFill>
                            <a:srgbClr val="3B3838"/>
                          </a:solidFill>
                          <a:effectLst/>
                          <a:latin typeface="Arial Narrow" panose="020B0606020202030204" pitchFamily="34" charset="0"/>
                        </a:rPr>
                        <a:t>VAT Paid to Payment Gateway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900" b="1" i="0" u="none" strike="noStrike" dirty="0">
                          <a:solidFill>
                            <a:srgbClr val="3B3838"/>
                          </a:solidFill>
                          <a:effectLst/>
                          <a:latin typeface="Arial Narrow" panose="020B0606020202030204" pitchFamily="34" charset="0"/>
                        </a:rPr>
                        <a:t>Net VAT Due</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Golden Bear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1653601"/>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Fortify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 جلسة مناقشة عقد </a:t>
                      </a:r>
                      <a:r>
                        <a:rPr lang="ar-SA" sz="800" dirty="0" err="1">
                          <a:solidFill>
                            <a:schemeClr val="bg2">
                              <a:lumMod val="25000"/>
                            </a:schemeClr>
                          </a:solidFill>
                          <a:effectLst/>
                          <a:latin typeface="Arial Narrow" panose="020B0606020202030204" pitchFamily="34" charset="0"/>
                        </a:rPr>
                        <a:t>منشات</a:t>
                      </a:r>
                      <a:r>
                        <a:rPr lang="en-PH" sz="800" dirty="0">
                          <a:solidFill>
                            <a:schemeClr val="bg2">
                              <a:lumMod val="25000"/>
                            </a:schemeClr>
                          </a:solidFill>
                          <a:effectLst/>
                          <a:latin typeface="Arial Narrow" panose="020B0606020202030204" pitchFamily="34" charset="0"/>
                        </a:rPr>
                        <a:t>Business Contract Discussion Session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087195"/>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Entity To Try Entities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 جلسة مناقشة عقد </a:t>
                      </a:r>
                      <a:r>
                        <a:rPr lang="ar-SA" sz="800" dirty="0" err="1">
                          <a:solidFill>
                            <a:schemeClr val="bg2">
                              <a:lumMod val="25000"/>
                            </a:schemeClr>
                          </a:solidFill>
                          <a:effectLst/>
                          <a:latin typeface="Arial Narrow" panose="020B0606020202030204" pitchFamily="34" charset="0"/>
                        </a:rPr>
                        <a:t>منشات</a:t>
                      </a:r>
                      <a:r>
                        <a:rPr lang="en-PH" sz="800" dirty="0">
                          <a:solidFill>
                            <a:schemeClr val="bg2">
                              <a:lumMod val="25000"/>
                            </a:schemeClr>
                          </a:solidFill>
                          <a:effectLst/>
                          <a:latin typeface="Arial Narrow" panose="020B0606020202030204" pitchFamily="34" charset="0"/>
                        </a:rPr>
                        <a:t>Business Contract Discussion Session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8905616"/>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Tariq Bandar Fawaz Aws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Shial Company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5338626"/>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Stopfix</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62169510"/>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Al Magd Stairs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6630781"/>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JON-5697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INV-2025-017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Xeno</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0041085"/>
                  </a:ext>
                </a:extLst>
              </a:tr>
              <a:tr h="47972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JON-5698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Kamal Sultan Jalal Hamed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TechNoma</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96.20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2160324"/>
                  </a:ext>
                </a:extLst>
              </a:tr>
            </a:tbl>
          </a:graphicData>
        </a:graphic>
      </p:graphicFrame>
      <p:sp>
        <p:nvSpPr>
          <p:cNvPr id="85" name="Rectangle: Rounded Corners 84">
            <a:extLst>
              <a:ext uri="{FF2B5EF4-FFF2-40B4-BE49-F238E27FC236}">
                <a16:creationId xmlns:a16="http://schemas.microsoft.com/office/drawing/2014/main" id="{613B9333-F73A-A4D2-5C63-CA3C81A926C4}"/>
              </a:ext>
            </a:extLst>
          </p:cNvPr>
          <p:cNvSpPr/>
          <p:nvPr/>
        </p:nvSpPr>
        <p:spPr>
          <a:xfrm>
            <a:off x="2027920" y="306534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6" name="Rectangle: Rounded Corners 85">
            <a:extLst>
              <a:ext uri="{FF2B5EF4-FFF2-40B4-BE49-F238E27FC236}">
                <a16:creationId xmlns:a16="http://schemas.microsoft.com/office/drawing/2014/main" id="{E9A34E1A-44F2-FEA9-8247-906486D96783}"/>
              </a:ext>
            </a:extLst>
          </p:cNvPr>
          <p:cNvSpPr/>
          <p:nvPr/>
        </p:nvSpPr>
        <p:spPr>
          <a:xfrm>
            <a:off x="2027920" y="356824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7" name="Rectangle: Rounded Corners 86">
            <a:extLst>
              <a:ext uri="{FF2B5EF4-FFF2-40B4-BE49-F238E27FC236}">
                <a16:creationId xmlns:a16="http://schemas.microsoft.com/office/drawing/2014/main" id="{8D4B8307-1832-B62A-DC17-95187BC15355}"/>
              </a:ext>
            </a:extLst>
          </p:cNvPr>
          <p:cNvSpPr/>
          <p:nvPr/>
        </p:nvSpPr>
        <p:spPr>
          <a:xfrm>
            <a:off x="2027920" y="405483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8" name="Rectangle: Rounded Corners 87">
            <a:extLst>
              <a:ext uri="{FF2B5EF4-FFF2-40B4-BE49-F238E27FC236}">
                <a16:creationId xmlns:a16="http://schemas.microsoft.com/office/drawing/2014/main" id="{1DB9E3D2-6095-5E7E-B92D-9B94FCEEA813}"/>
              </a:ext>
            </a:extLst>
          </p:cNvPr>
          <p:cNvSpPr/>
          <p:nvPr/>
        </p:nvSpPr>
        <p:spPr>
          <a:xfrm>
            <a:off x="2027920" y="461411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9" name="Rectangle: Rounded Corners 88">
            <a:extLst>
              <a:ext uri="{FF2B5EF4-FFF2-40B4-BE49-F238E27FC236}">
                <a16:creationId xmlns:a16="http://schemas.microsoft.com/office/drawing/2014/main" id="{776AEF32-9D2C-7365-3B5D-9EAE38F9E898}"/>
              </a:ext>
            </a:extLst>
          </p:cNvPr>
          <p:cNvSpPr/>
          <p:nvPr/>
        </p:nvSpPr>
        <p:spPr>
          <a:xfrm>
            <a:off x="2027920" y="507891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90" name="Rectangle: Rounded Corners 89">
            <a:extLst>
              <a:ext uri="{FF2B5EF4-FFF2-40B4-BE49-F238E27FC236}">
                <a16:creationId xmlns:a16="http://schemas.microsoft.com/office/drawing/2014/main" id="{46A0567B-453A-D8EA-8676-C456A7A7EDB8}"/>
              </a:ext>
            </a:extLst>
          </p:cNvPr>
          <p:cNvSpPr/>
          <p:nvPr/>
        </p:nvSpPr>
        <p:spPr>
          <a:xfrm>
            <a:off x="2027920" y="559407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91" name="Rectangle: Rounded Corners 90">
            <a:extLst>
              <a:ext uri="{FF2B5EF4-FFF2-40B4-BE49-F238E27FC236}">
                <a16:creationId xmlns:a16="http://schemas.microsoft.com/office/drawing/2014/main" id="{D67EAFF2-44D1-6B22-4717-E7BBC2CB596E}"/>
              </a:ext>
            </a:extLst>
          </p:cNvPr>
          <p:cNvSpPr/>
          <p:nvPr/>
        </p:nvSpPr>
        <p:spPr>
          <a:xfrm>
            <a:off x="2027920" y="606711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92" name="Rectangle: Rounded Corners 91">
            <a:extLst>
              <a:ext uri="{FF2B5EF4-FFF2-40B4-BE49-F238E27FC236}">
                <a16:creationId xmlns:a16="http://schemas.microsoft.com/office/drawing/2014/main" id="{16268895-E005-2D38-24A4-0F33A2B7ED53}"/>
              </a:ext>
            </a:extLst>
          </p:cNvPr>
          <p:cNvSpPr/>
          <p:nvPr/>
        </p:nvSpPr>
        <p:spPr>
          <a:xfrm>
            <a:off x="2027920" y="2506546"/>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3" name="Picture 2">
            <a:extLst>
              <a:ext uri="{FF2B5EF4-FFF2-40B4-BE49-F238E27FC236}">
                <a16:creationId xmlns:a16="http://schemas.microsoft.com/office/drawing/2014/main" id="{02C222BA-617E-1118-28F2-3DA123E876A4}"/>
              </a:ext>
            </a:extLst>
          </p:cNvPr>
          <p:cNvPicPr>
            <a:picLocks noChangeAspect="1"/>
          </p:cNvPicPr>
          <p:nvPr/>
        </p:nvPicPr>
        <p:blipFill>
          <a:blip r:embed="rId5"/>
          <a:stretch>
            <a:fillRect/>
          </a:stretch>
        </p:blipFill>
        <p:spPr>
          <a:xfrm>
            <a:off x="-1503802" y="4348727"/>
            <a:ext cx="3256083" cy="2431652"/>
          </a:xfrm>
          <a:prstGeom prst="rect">
            <a:avLst/>
          </a:prstGeom>
        </p:spPr>
      </p:pic>
      <p:sp>
        <p:nvSpPr>
          <p:cNvPr id="58" name="Rectangle: Rounded Corners 57">
            <a:extLst>
              <a:ext uri="{FF2B5EF4-FFF2-40B4-BE49-F238E27FC236}">
                <a16:creationId xmlns:a16="http://schemas.microsoft.com/office/drawing/2014/main" id="{47F6022F-DD2C-CCE6-0B49-55076A5C8756}"/>
              </a:ext>
            </a:extLst>
          </p:cNvPr>
          <p:cNvSpPr/>
          <p:nvPr/>
        </p:nvSpPr>
        <p:spPr>
          <a:xfrm>
            <a:off x="86603" y="437176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62" name="Rectangle: Rounded Corners 61">
            <a:extLst>
              <a:ext uri="{FF2B5EF4-FFF2-40B4-BE49-F238E27FC236}">
                <a16:creationId xmlns:a16="http://schemas.microsoft.com/office/drawing/2014/main" id="{4896DA61-41C0-72E1-DCDC-8BDD3F4DFC79}"/>
              </a:ext>
            </a:extLst>
          </p:cNvPr>
          <p:cNvSpPr/>
          <p:nvPr/>
        </p:nvSpPr>
        <p:spPr>
          <a:xfrm>
            <a:off x="166484" y="436859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71" name="Rectangle: Rounded Corners 70">
            <a:extLst>
              <a:ext uri="{FF2B5EF4-FFF2-40B4-BE49-F238E27FC236}">
                <a16:creationId xmlns:a16="http://schemas.microsoft.com/office/drawing/2014/main" id="{F1574DF0-BBEB-FD83-14CD-A09F0AD4940F}"/>
              </a:ext>
            </a:extLst>
          </p:cNvPr>
          <p:cNvSpPr/>
          <p:nvPr/>
        </p:nvSpPr>
        <p:spPr>
          <a:xfrm>
            <a:off x="233371" y="441712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72" name="Picture 71">
            <a:extLst>
              <a:ext uri="{FF2B5EF4-FFF2-40B4-BE49-F238E27FC236}">
                <a16:creationId xmlns:a16="http://schemas.microsoft.com/office/drawing/2014/main" id="{274365F4-D781-1830-FF47-136C4E55A1AC}"/>
              </a:ext>
            </a:extLst>
          </p:cNvPr>
          <p:cNvPicPr>
            <a:picLocks noChangeAspect="1"/>
          </p:cNvPicPr>
          <p:nvPr/>
        </p:nvPicPr>
        <p:blipFill>
          <a:blip r:embed="rId6"/>
          <a:srcRect l="45751" t="26139" r="11935" b="33719"/>
          <a:stretch>
            <a:fillRect/>
          </a:stretch>
        </p:blipFill>
        <p:spPr>
          <a:xfrm rot="5400000">
            <a:off x="1452662" y="4457956"/>
            <a:ext cx="58971" cy="97529"/>
          </a:xfrm>
          <a:prstGeom prst="rect">
            <a:avLst/>
          </a:prstGeom>
        </p:spPr>
      </p:pic>
      <p:sp>
        <p:nvSpPr>
          <p:cNvPr id="73" name="Rectangle 72">
            <a:extLst>
              <a:ext uri="{FF2B5EF4-FFF2-40B4-BE49-F238E27FC236}">
                <a16:creationId xmlns:a16="http://schemas.microsoft.com/office/drawing/2014/main" id="{3C1711F1-841B-8CC3-E5D5-6A91949C2C21}"/>
              </a:ext>
            </a:extLst>
          </p:cNvPr>
          <p:cNvSpPr/>
          <p:nvPr/>
        </p:nvSpPr>
        <p:spPr>
          <a:xfrm>
            <a:off x="277161" y="449410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74" name="Rectangle: Rounded Corners 73">
            <a:extLst>
              <a:ext uri="{FF2B5EF4-FFF2-40B4-BE49-F238E27FC236}">
                <a16:creationId xmlns:a16="http://schemas.microsoft.com/office/drawing/2014/main" id="{14D89778-0E46-42E1-B38F-08A288E88299}"/>
              </a:ext>
            </a:extLst>
          </p:cNvPr>
          <p:cNvSpPr/>
          <p:nvPr/>
        </p:nvSpPr>
        <p:spPr>
          <a:xfrm>
            <a:off x="233372" y="4899480"/>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75" name="Picture 74">
            <a:extLst>
              <a:ext uri="{FF2B5EF4-FFF2-40B4-BE49-F238E27FC236}">
                <a16:creationId xmlns:a16="http://schemas.microsoft.com/office/drawing/2014/main" id="{447EB3E4-FCDD-EE4E-E517-01556435FE03}"/>
              </a:ext>
            </a:extLst>
          </p:cNvPr>
          <p:cNvPicPr>
            <a:picLocks noChangeAspect="1"/>
          </p:cNvPicPr>
          <p:nvPr/>
        </p:nvPicPr>
        <p:blipFill>
          <a:blip r:embed="rId6"/>
          <a:srcRect l="45751" t="26139" r="11935" b="33719"/>
          <a:stretch>
            <a:fillRect/>
          </a:stretch>
        </p:blipFill>
        <p:spPr>
          <a:xfrm rot="5400000">
            <a:off x="1452663" y="4940315"/>
            <a:ext cx="58971" cy="97529"/>
          </a:xfrm>
          <a:prstGeom prst="rect">
            <a:avLst/>
          </a:prstGeom>
        </p:spPr>
      </p:pic>
      <p:sp>
        <p:nvSpPr>
          <p:cNvPr id="76" name="Rectangle: Rounded Corners 75">
            <a:extLst>
              <a:ext uri="{FF2B5EF4-FFF2-40B4-BE49-F238E27FC236}">
                <a16:creationId xmlns:a16="http://schemas.microsoft.com/office/drawing/2014/main" id="{2A57462E-02A2-D26B-FEFC-EBC861311B0D}"/>
              </a:ext>
            </a:extLst>
          </p:cNvPr>
          <p:cNvSpPr/>
          <p:nvPr/>
        </p:nvSpPr>
        <p:spPr>
          <a:xfrm>
            <a:off x="251155" y="535817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77" name="Picture 76">
            <a:extLst>
              <a:ext uri="{FF2B5EF4-FFF2-40B4-BE49-F238E27FC236}">
                <a16:creationId xmlns:a16="http://schemas.microsoft.com/office/drawing/2014/main" id="{5E551269-D9B9-A41E-BB1F-2D79C249D7A1}"/>
              </a:ext>
            </a:extLst>
          </p:cNvPr>
          <p:cNvPicPr>
            <a:picLocks noChangeAspect="1"/>
          </p:cNvPicPr>
          <p:nvPr/>
        </p:nvPicPr>
        <p:blipFill>
          <a:blip r:embed="rId6"/>
          <a:srcRect l="45751" t="26139" r="11935" b="33719"/>
          <a:stretch>
            <a:fillRect/>
          </a:stretch>
        </p:blipFill>
        <p:spPr>
          <a:xfrm rot="5400000">
            <a:off x="1470446" y="5399013"/>
            <a:ext cx="58971" cy="97529"/>
          </a:xfrm>
          <a:prstGeom prst="rect">
            <a:avLst/>
          </a:prstGeom>
        </p:spPr>
      </p:pic>
      <p:sp>
        <p:nvSpPr>
          <p:cNvPr id="78" name="Rectangle 77">
            <a:extLst>
              <a:ext uri="{FF2B5EF4-FFF2-40B4-BE49-F238E27FC236}">
                <a16:creationId xmlns:a16="http://schemas.microsoft.com/office/drawing/2014/main" id="{6782EACA-C754-7BBB-BABF-11578FBBE636}"/>
              </a:ext>
            </a:extLst>
          </p:cNvPr>
          <p:cNvSpPr/>
          <p:nvPr/>
        </p:nvSpPr>
        <p:spPr>
          <a:xfrm>
            <a:off x="294945" y="543516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79" name="Rectangle: Rounded Corners 78">
            <a:extLst>
              <a:ext uri="{FF2B5EF4-FFF2-40B4-BE49-F238E27FC236}">
                <a16:creationId xmlns:a16="http://schemas.microsoft.com/office/drawing/2014/main" id="{BE7C34F0-C9D4-4B67-0CFD-A45CA76D0318}"/>
              </a:ext>
            </a:extLst>
          </p:cNvPr>
          <p:cNvSpPr/>
          <p:nvPr/>
        </p:nvSpPr>
        <p:spPr>
          <a:xfrm>
            <a:off x="251155" y="5989264"/>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81" name="Picture 80">
            <a:extLst>
              <a:ext uri="{FF2B5EF4-FFF2-40B4-BE49-F238E27FC236}">
                <a16:creationId xmlns:a16="http://schemas.microsoft.com/office/drawing/2014/main" id="{6C343248-22CD-C079-9089-7A6DDCACFD9A}"/>
              </a:ext>
            </a:extLst>
          </p:cNvPr>
          <p:cNvPicPr>
            <a:picLocks noChangeAspect="1"/>
          </p:cNvPicPr>
          <p:nvPr/>
        </p:nvPicPr>
        <p:blipFill>
          <a:blip r:embed="rId6"/>
          <a:srcRect l="45751" t="26139" r="11935" b="33719"/>
          <a:stretch>
            <a:fillRect/>
          </a:stretch>
        </p:blipFill>
        <p:spPr>
          <a:xfrm rot="5400000">
            <a:off x="1470446" y="6030099"/>
            <a:ext cx="58971" cy="97529"/>
          </a:xfrm>
          <a:prstGeom prst="rect">
            <a:avLst/>
          </a:prstGeom>
        </p:spPr>
      </p:pic>
      <p:sp>
        <p:nvSpPr>
          <p:cNvPr id="93" name="Rectangle 92">
            <a:extLst>
              <a:ext uri="{FF2B5EF4-FFF2-40B4-BE49-F238E27FC236}">
                <a16:creationId xmlns:a16="http://schemas.microsoft.com/office/drawing/2014/main" id="{E60F8285-976D-AD4B-6DC0-FC5148369C72}"/>
              </a:ext>
            </a:extLst>
          </p:cNvPr>
          <p:cNvSpPr/>
          <p:nvPr/>
        </p:nvSpPr>
        <p:spPr>
          <a:xfrm>
            <a:off x="295848" y="609035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b="1" dirty="0">
                <a:solidFill>
                  <a:srgbClr val="00B0F0"/>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rgbClr val="00B0F0"/>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94" name="Rectangle: Rounded Corners 93">
            <a:extLst>
              <a:ext uri="{FF2B5EF4-FFF2-40B4-BE49-F238E27FC236}">
                <a16:creationId xmlns:a16="http://schemas.microsoft.com/office/drawing/2014/main" id="{CF3B696E-BF78-8C52-6F40-AD8DD16C568E}"/>
              </a:ext>
            </a:extLst>
          </p:cNvPr>
          <p:cNvSpPr/>
          <p:nvPr/>
        </p:nvSpPr>
        <p:spPr>
          <a:xfrm>
            <a:off x="251155" y="714256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95" name="Rectangle: Rounded Corners 94">
            <a:extLst>
              <a:ext uri="{FF2B5EF4-FFF2-40B4-BE49-F238E27FC236}">
                <a16:creationId xmlns:a16="http://schemas.microsoft.com/office/drawing/2014/main" id="{585B534B-CD43-99B2-E048-37BA31AB4675}"/>
              </a:ext>
            </a:extLst>
          </p:cNvPr>
          <p:cNvSpPr/>
          <p:nvPr/>
        </p:nvSpPr>
        <p:spPr>
          <a:xfrm>
            <a:off x="-1568355" y="437923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96" name="Rectangle: Rounded Corners 95">
            <a:extLst>
              <a:ext uri="{FF2B5EF4-FFF2-40B4-BE49-F238E27FC236}">
                <a16:creationId xmlns:a16="http://schemas.microsoft.com/office/drawing/2014/main" id="{F8766F07-A92C-6FD7-C397-B2BD56F8C51E}"/>
              </a:ext>
            </a:extLst>
          </p:cNvPr>
          <p:cNvSpPr/>
          <p:nvPr/>
        </p:nvSpPr>
        <p:spPr>
          <a:xfrm>
            <a:off x="-1501468" y="442776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97" name="Picture 96">
            <a:extLst>
              <a:ext uri="{FF2B5EF4-FFF2-40B4-BE49-F238E27FC236}">
                <a16:creationId xmlns:a16="http://schemas.microsoft.com/office/drawing/2014/main" id="{3F3B6868-D6B0-656B-C586-64CCA2480B72}"/>
              </a:ext>
            </a:extLst>
          </p:cNvPr>
          <p:cNvPicPr>
            <a:picLocks noChangeAspect="1"/>
          </p:cNvPicPr>
          <p:nvPr/>
        </p:nvPicPr>
        <p:blipFill>
          <a:blip r:embed="rId6"/>
          <a:srcRect l="45751" t="26139" r="11935" b="33719"/>
          <a:stretch>
            <a:fillRect/>
          </a:stretch>
        </p:blipFill>
        <p:spPr>
          <a:xfrm rot="5400000">
            <a:off x="-282177" y="4468600"/>
            <a:ext cx="58971" cy="97529"/>
          </a:xfrm>
          <a:prstGeom prst="rect">
            <a:avLst/>
          </a:prstGeom>
        </p:spPr>
      </p:pic>
      <p:sp>
        <p:nvSpPr>
          <p:cNvPr id="98" name="Rectangle 97">
            <a:extLst>
              <a:ext uri="{FF2B5EF4-FFF2-40B4-BE49-F238E27FC236}">
                <a16:creationId xmlns:a16="http://schemas.microsoft.com/office/drawing/2014/main" id="{B556932C-7D59-D264-F3EC-0A8E3FFB78E9}"/>
              </a:ext>
            </a:extLst>
          </p:cNvPr>
          <p:cNvSpPr/>
          <p:nvPr/>
        </p:nvSpPr>
        <p:spPr>
          <a:xfrm>
            <a:off x="-1471967" y="450474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99" name="Rectangle: Rounded Corners 98">
            <a:extLst>
              <a:ext uri="{FF2B5EF4-FFF2-40B4-BE49-F238E27FC236}">
                <a16:creationId xmlns:a16="http://schemas.microsoft.com/office/drawing/2014/main" id="{5EF36612-5446-CD15-5A96-2E802B839FBF}"/>
              </a:ext>
            </a:extLst>
          </p:cNvPr>
          <p:cNvSpPr/>
          <p:nvPr/>
        </p:nvSpPr>
        <p:spPr>
          <a:xfrm>
            <a:off x="-1501467" y="491012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0" name="Picture 99">
            <a:extLst>
              <a:ext uri="{FF2B5EF4-FFF2-40B4-BE49-F238E27FC236}">
                <a16:creationId xmlns:a16="http://schemas.microsoft.com/office/drawing/2014/main" id="{91C788AA-5FCE-173C-BF9F-E97C49769971}"/>
              </a:ext>
            </a:extLst>
          </p:cNvPr>
          <p:cNvPicPr>
            <a:picLocks noChangeAspect="1"/>
          </p:cNvPicPr>
          <p:nvPr/>
        </p:nvPicPr>
        <p:blipFill>
          <a:blip r:embed="rId6"/>
          <a:srcRect l="45751" t="26139" r="11935" b="33719"/>
          <a:stretch>
            <a:fillRect/>
          </a:stretch>
        </p:blipFill>
        <p:spPr>
          <a:xfrm rot="5400000">
            <a:off x="-282176" y="4950959"/>
            <a:ext cx="58971" cy="97529"/>
          </a:xfrm>
          <a:prstGeom prst="rect">
            <a:avLst/>
          </a:prstGeom>
        </p:spPr>
      </p:pic>
      <p:sp>
        <p:nvSpPr>
          <p:cNvPr id="101" name="Rectangle: Rounded Corners 100">
            <a:extLst>
              <a:ext uri="{FF2B5EF4-FFF2-40B4-BE49-F238E27FC236}">
                <a16:creationId xmlns:a16="http://schemas.microsoft.com/office/drawing/2014/main" id="{C7D90147-005E-1FE3-114C-A38889F7F83E}"/>
              </a:ext>
            </a:extLst>
          </p:cNvPr>
          <p:cNvSpPr/>
          <p:nvPr/>
        </p:nvSpPr>
        <p:spPr>
          <a:xfrm>
            <a:off x="-1483684" y="536882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2" name="Picture 101">
            <a:extLst>
              <a:ext uri="{FF2B5EF4-FFF2-40B4-BE49-F238E27FC236}">
                <a16:creationId xmlns:a16="http://schemas.microsoft.com/office/drawing/2014/main" id="{EA0089E9-B572-4A2D-A772-B6032DBAF577}"/>
              </a:ext>
            </a:extLst>
          </p:cNvPr>
          <p:cNvPicPr>
            <a:picLocks noChangeAspect="1"/>
          </p:cNvPicPr>
          <p:nvPr/>
        </p:nvPicPr>
        <p:blipFill>
          <a:blip r:embed="rId6"/>
          <a:srcRect l="45751" t="26139" r="11935" b="33719"/>
          <a:stretch>
            <a:fillRect/>
          </a:stretch>
        </p:blipFill>
        <p:spPr>
          <a:xfrm rot="5400000">
            <a:off x="-264393" y="5409657"/>
            <a:ext cx="58971" cy="97529"/>
          </a:xfrm>
          <a:prstGeom prst="rect">
            <a:avLst/>
          </a:prstGeom>
        </p:spPr>
      </p:pic>
      <p:sp>
        <p:nvSpPr>
          <p:cNvPr id="103" name="Rectangle 102">
            <a:extLst>
              <a:ext uri="{FF2B5EF4-FFF2-40B4-BE49-F238E27FC236}">
                <a16:creationId xmlns:a16="http://schemas.microsoft.com/office/drawing/2014/main" id="{51822A3B-FF09-ACC0-DABC-1024D2320837}"/>
              </a:ext>
            </a:extLst>
          </p:cNvPr>
          <p:cNvSpPr/>
          <p:nvPr/>
        </p:nvSpPr>
        <p:spPr>
          <a:xfrm>
            <a:off x="-1439894" y="546485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04" name="Rectangle: Rounded Corners 103">
            <a:extLst>
              <a:ext uri="{FF2B5EF4-FFF2-40B4-BE49-F238E27FC236}">
                <a16:creationId xmlns:a16="http://schemas.microsoft.com/office/drawing/2014/main" id="{49796F1F-E651-36EE-89FD-FAE5ADD3D862}"/>
              </a:ext>
            </a:extLst>
          </p:cNvPr>
          <p:cNvSpPr/>
          <p:nvPr/>
        </p:nvSpPr>
        <p:spPr>
          <a:xfrm>
            <a:off x="-1483684" y="5999908"/>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5" name="Picture 104">
            <a:extLst>
              <a:ext uri="{FF2B5EF4-FFF2-40B4-BE49-F238E27FC236}">
                <a16:creationId xmlns:a16="http://schemas.microsoft.com/office/drawing/2014/main" id="{100061C0-36C6-5CD0-772B-368711A32F98}"/>
              </a:ext>
            </a:extLst>
          </p:cNvPr>
          <p:cNvPicPr>
            <a:picLocks noChangeAspect="1"/>
          </p:cNvPicPr>
          <p:nvPr/>
        </p:nvPicPr>
        <p:blipFill>
          <a:blip r:embed="rId6"/>
          <a:srcRect l="45751" t="26139" r="11935" b="33719"/>
          <a:stretch>
            <a:fillRect/>
          </a:stretch>
        </p:blipFill>
        <p:spPr>
          <a:xfrm rot="5400000">
            <a:off x="-264393" y="6040743"/>
            <a:ext cx="58971" cy="97529"/>
          </a:xfrm>
          <a:prstGeom prst="rect">
            <a:avLst/>
          </a:prstGeom>
        </p:spPr>
      </p:pic>
      <p:sp>
        <p:nvSpPr>
          <p:cNvPr id="106" name="Rectangle 105">
            <a:extLst>
              <a:ext uri="{FF2B5EF4-FFF2-40B4-BE49-F238E27FC236}">
                <a16:creationId xmlns:a16="http://schemas.microsoft.com/office/drawing/2014/main" id="{61EEACA3-18DA-1FFF-F091-185141A88141}"/>
              </a:ext>
            </a:extLst>
          </p:cNvPr>
          <p:cNvSpPr/>
          <p:nvPr/>
        </p:nvSpPr>
        <p:spPr>
          <a:xfrm>
            <a:off x="-1438991" y="610099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b="1" dirty="0">
                <a:solidFill>
                  <a:srgbClr val="00B0F0"/>
                </a:solidFill>
                <a:latin typeface="Cairo Light" panose="00000400000000000000" pitchFamily="2" charset="-78"/>
                <a:cs typeface="Cairo Light" panose="00000400000000000000" pitchFamily="2" charset="-78"/>
              </a:rPr>
              <a:t>إيرادات المنصة</a:t>
            </a:r>
            <a:endParaRPr lang="en-PH" sz="600" b="1" dirty="0">
              <a:solidFill>
                <a:srgbClr val="00B0F0"/>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rgbClr val="00B0F0"/>
                </a:solidFill>
                <a:latin typeface="Cairo Light" panose="00000400000000000000" pitchFamily="2" charset="-78"/>
                <a:cs typeface="Cairo Light" panose="00000400000000000000" pitchFamily="2" charset="-78"/>
              </a:rPr>
              <a:t>بيان ف تشاور المنشآت</a:t>
            </a:r>
            <a:r>
              <a:rPr lang="en-US" sz="700" dirty="0">
                <a:solidFill>
                  <a:srgbClr val="00B0F0"/>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07" name="Rectangle: Rounded Corners 106">
            <a:extLst>
              <a:ext uri="{FF2B5EF4-FFF2-40B4-BE49-F238E27FC236}">
                <a16:creationId xmlns:a16="http://schemas.microsoft.com/office/drawing/2014/main" id="{E0274180-2EFB-AB80-52BF-74DEBF5D8B27}"/>
              </a:ext>
            </a:extLst>
          </p:cNvPr>
          <p:cNvSpPr/>
          <p:nvPr/>
        </p:nvSpPr>
        <p:spPr>
          <a:xfrm>
            <a:off x="-1483684" y="713416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08" name="Picture 107">
            <a:extLst>
              <a:ext uri="{FF2B5EF4-FFF2-40B4-BE49-F238E27FC236}">
                <a16:creationId xmlns:a16="http://schemas.microsoft.com/office/drawing/2014/main" id="{214C2693-8182-317A-E089-124775E7FE2F}"/>
              </a:ext>
            </a:extLst>
          </p:cNvPr>
          <p:cNvPicPr>
            <a:picLocks noChangeAspect="1"/>
          </p:cNvPicPr>
          <p:nvPr/>
        </p:nvPicPr>
        <p:blipFill>
          <a:blip r:embed="rId6"/>
          <a:srcRect l="45751" t="26139" r="11935" b="33719"/>
          <a:stretch>
            <a:fillRect/>
          </a:stretch>
        </p:blipFill>
        <p:spPr>
          <a:xfrm rot="5400000">
            <a:off x="1470446" y="6182499"/>
            <a:ext cx="58971" cy="97529"/>
          </a:xfrm>
          <a:prstGeom prst="rect">
            <a:avLst/>
          </a:prstGeom>
        </p:spPr>
      </p:pic>
      <p:sp>
        <p:nvSpPr>
          <p:cNvPr id="109" name="Rectangle 108">
            <a:extLst>
              <a:ext uri="{FF2B5EF4-FFF2-40B4-BE49-F238E27FC236}">
                <a16:creationId xmlns:a16="http://schemas.microsoft.com/office/drawing/2014/main" id="{65388215-3E5A-6D5A-2356-82DB0CC374ED}"/>
              </a:ext>
            </a:extLst>
          </p:cNvPr>
          <p:cNvSpPr/>
          <p:nvPr/>
        </p:nvSpPr>
        <p:spPr>
          <a:xfrm>
            <a:off x="277162" y="498226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10" name="Rectangle 109">
            <a:extLst>
              <a:ext uri="{FF2B5EF4-FFF2-40B4-BE49-F238E27FC236}">
                <a16:creationId xmlns:a16="http://schemas.microsoft.com/office/drawing/2014/main" id="{B699D7F6-0429-4DF5-2518-94B07577ABE5}"/>
              </a:ext>
            </a:extLst>
          </p:cNvPr>
          <p:cNvSpPr/>
          <p:nvPr/>
        </p:nvSpPr>
        <p:spPr>
          <a:xfrm>
            <a:off x="-1457677" y="500243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11" name="Picture 110">
            <a:extLst>
              <a:ext uri="{FF2B5EF4-FFF2-40B4-BE49-F238E27FC236}">
                <a16:creationId xmlns:a16="http://schemas.microsoft.com/office/drawing/2014/main" id="{0C51A110-605B-343C-9E98-BC1481D38DCF}"/>
              </a:ext>
            </a:extLst>
          </p:cNvPr>
          <p:cNvPicPr>
            <a:picLocks noChangeAspect="1"/>
          </p:cNvPicPr>
          <p:nvPr/>
        </p:nvPicPr>
        <p:blipFill>
          <a:blip r:embed="rId6"/>
          <a:srcRect l="45751" t="26139" r="11935" b="33719"/>
          <a:stretch>
            <a:fillRect/>
          </a:stretch>
        </p:blipFill>
        <p:spPr>
          <a:xfrm rot="5400000">
            <a:off x="-279997" y="6211074"/>
            <a:ext cx="58971" cy="97529"/>
          </a:xfrm>
          <a:prstGeom prst="rect">
            <a:avLst/>
          </a:prstGeom>
        </p:spPr>
      </p:pic>
    </p:spTree>
    <p:extLst>
      <p:ext uri="{BB962C8B-B14F-4D97-AF65-F5344CB8AC3E}">
        <p14:creationId xmlns:p14="http://schemas.microsoft.com/office/powerpoint/2010/main" val="148879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E748-C520-DC9B-57F3-DF00FC8AE2F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1AC043C1-A8F8-BA43-C6FE-6BD117A07EEB}"/>
              </a:ext>
            </a:extLst>
          </p:cNvPr>
          <p:cNvPicPr>
            <a:picLocks noChangeAspect="1"/>
          </p:cNvPicPr>
          <p:nvPr/>
        </p:nvPicPr>
        <p:blipFill>
          <a:blip r:embed="rId3"/>
          <a:stretch>
            <a:fillRect/>
          </a:stretch>
        </p:blipFill>
        <p:spPr>
          <a:xfrm>
            <a:off x="-1503802" y="-155411"/>
            <a:ext cx="13444647" cy="6966998"/>
          </a:xfrm>
          <a:prstGeom prst="rect">
            <a:avLst/>
          </a:prstGeom>
        </p:spPr>
      </p:pic>
      <p:sp>
        <p:nvSpPr>
          <p:cNvPr id="20" name="Rectangle 19">
            <a:extLst>
              <a:ext uri="{FF2B5EF4-FFF2-40B4-BE49-F238E27FC236}">
                <a16:creationId xmlns:a16="http://schemas.microsoft.com/office/drawing/2014/main" id="{355DF230-AD44-AA04-5204-97A2E0CE22C3}"/>
              </a:ext>
            </a:extLst>
          </p:cNvPr>
          <p:cNvSpPr/>
          <p:nvPr/>
        </p:nvSpPr>
        <p:spPr>
          <a:xfrm>
            <a:off x="1814287" y="841829"/>
            <a:ext cx="9977664" cy="4586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Rectangle 81">
            <a:extLst>
              <a:ext uri="{FF2B5EF4-FFF2-40B4-BE49-F238E27FC236}">
                <a16:creationId xmlns:a16="http://schemas.microsoft.com/office/drawing/2014/main" id="{ED053722-B62E-D4C3-CDEA-0898D6A262EA}"/>
              </a:ext>
            </a:extLst>
          </p:cNvPr>
          <p:cNvSpPr/>
          <p:nvPr/>
        </p:nvSpPr>
        <p:spPr>
          <a:xfrm>
            <a:off x="1814286" y="59356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3" name="Table 2">
            <a:extLst>
              <a:ext uri="{FF2B5EF4-FFF2-40B4-BE49-F238E27FC236}">
                <a16:creationId xmlns:a16="http://schemas.microsoft.com/office/drawing/2014/main" id="{FA41BF9B-8FFD-4A85-A6B2-0F728405AAD9}"/>
              </a:ext>
            </a:extLst>
          </p:cNvPr>
          <p:cNvGraphicFramePr>
            <a:graphicFrameLocks noGrp="1"/>
          </p:cNvGraphicFramePr>
          <p:nvPr>
            <p:extLst>
              <p:ext uri="{D42A27DB-BD31-4B8C-83A1-F6EECF244321}">
                <p14:modId xmlns:p14="http://schemas.microsoft.com/office/powerpoint/2010/main" val="4090461596"/>
              </p:ext>
            </p:extLst>
          </p:nvPr>
        </p:nvGraphicFramePr>
        <p:xfrm>
          <a:off x="1881174" y="1537782"/>
          <a:ext cx="9758374" cy="5174411"/>
        </p:xfrm>
        <a:graphic>
          <a:graphicData uri="http://schemas.openxmlformats.org/drawingml/2006/table">
            <a:tbl>
              <a:tblPr firstRow="1" bandRow="1">
                <a:tableStyleId>{5C22544A-7EE6-4342-B048-85BDC9FD1C3A}</a:tableStyleId>
              </a:tblPr>
              <a:tblGrid>
                <a:gridCol w="312150">
                  <a:extLst>
                    <a:ext uri="{9D8B030D-6E8A-4147-A177-3AD203B41FA5}">
                      <a16:colId xmlns:a16="http://schemas.microsoft.com/office/drawing/2014/main" val="3099832474"/>
                    </a:ext>
                  </a:extLst>
                </a:gridCol>
                <a:gridCol w="1015249">
                  <a:extLst>
                    <a:ext uri="{9D8B030D-6E8A-4147-A177-3AD203B41FA5}">
                      <a16:colId xmlns:a16="http://schemas.microsoft.com/office/drawing/2014/main" val="4230336558"/>
                    </a:ext>
                  </a:extLst>
                </a:gridCol>
                <a:gridCol w="1147672">
                  <a:extLst>
                    <a:ext uri="{9D8B030D-6E8A-4147-A177-3AD203B41FA5}">
                      <a16:colId xmlns:a16="http://schemas.microsoft.com/office/drawing/2014/main" val="2845161400"/>
                    </a:ext>
                  </a:extLst>
                </a:gridCol>
                <a:gridCol w="1147672">
                  <a:extLst>
                    <a:ext uri="{9D8B030D-6E8A-4147-A177-3AD203B41FA5}">
                      <a16:colId xmlns:a16="http://schemas.microsoft.com/office/drawing/2014/main" val="2734877106"/>
                    </a:ext>
                  </a:extLst>
                </a:gridCol>
                <a:gridCol w="1147672">
                  <a:extLst>
                    <a:ext uri="{9D8B030D-6E8A-4147-A177-3AD203B41FA5}">
                      <a16:colId xmlns:a16="http://schemas.microsoft.com/office/drawing/2014/main" val="1810269809"/>
                    </a:ext>
                  </a:extLst>
                </a:gridCol>
                <a:gridCol w="1002636">
                  <a:extLst>
                    <a:ext uri="{9D8B030D-6E8A-4147-A177-3AD203B41FA5}">
                      <a16:colId xmlns:a16="http://schemas.microsoft.com/office/drawing/2014/main" val="706453576"/>
                    </a:ext>
                  </a:extLst>
                </a:gridCol>
                <a:gridCol w="1002636">
                  <a:extLst>
                    <a:ext uri="{9D8B030D-6E8A-4147-A177-3AD203B41FA5}">
                      <a16:colId xmlns:a16="http://schemas.microsoft.com/office/drawing/2014/main" val="2370819418"/>
                    </a:ext>
                  </a:extLst>
                </a:gridCol>
                <a:gridCol w="1002636">
                  <a:extLst>
                    <a:ext uri="{9D8B030D-6E8A-4147-A177-3AD203B41FA5}">
                      <a16:colId xmlns:a16="http://schemas.microsoft.com/office/drawing/2014/main" val="2286799172"/>
                    </a:ext>
                  </a:extLst>
                </a:gridCol>
                <a:gridCol w="1008943">
                  <a:extLst>
                    <a:ext uri="{9D8B030D-6E8A-4147-A177-3AD203B41FA5}">
                      <a16:colId xmlns:a16="http://schemas.microsoft.com/office/drawing/2014/main" val="2553450887"/>
                    </a:ext>
                  </a:extLst>
                </a:gridCol>
                <a:gridCol w="971108">
                  <a:extLst>
                    <a:ext uri="{9D8B030D-6E8A-4147-A177-3AD203B41FA5}">
                      <a16:colId xmlns:a16="http://schemas.microsoft.com/office/drawing/2014/main" val="982550951"/>
                    </a:ext>
                  </a:extLst>
                </a:gridCol>
              </a:tblGrid>
              <a:tr h="302452">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900" b="1" i="0" u="none" strike="noStrike">
                          <a:solidFill>
                            <a:srgbClr val="3B3838"/>
                          </a:solidFill>
                          <a:effectLst/>
                          <a:latin typeface="Cairo" panose="00000500000000000000" pitchFamily="2" charset="-78"/>
                          <a:cs typeface="Cairo" panose="00000500000000000000" pitchFamily="2" charset="-78"/>
                        </a:rPr>
                        <a:t>Month</a:t>
                      </a:r>
                      <a:br>
                        <a:rPr lang="en-PH" sz="900" b="1" i="0" u="none" strike="noStrike">
                          <a:solidFill>
                            <a:srgbClr val="3B3838"/>
                          </a:solidFill>
                          <a:effectLst/>
                          <a:latin typeface="Cairo" panose="00000500000000000000" pitchFamily="2" charset="-78"/>
                          <a:cs typeface="Cairo" panose="00000500000000000000" pitchFamily="2" charset="-78"/>
                        </a:rPr>
                      </a:br>
                      <a:r>
                        <a:rPr lang="ar-SA" sz="900" b="1" i="0" u="none" strike="noStrike">
                          <a:solidFill>
                            <a:srgbClr val="3B3838"/>
                          </a:solidFill>
                          <a:effectLst/>
                          <a:latin typeface="Cairo" panose="00000500000000000000" pitchFamily="2" charset="-78"/>
                          <a:cs typeface="Cairo" panose="00000500000000000000" pitchFamily="2" charset="-78"/>
                        </a:rPr>
                        <a:t>الشهر</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US" sz="900" b="1" i="0" u="none" strike="noStrike" dirty="0">
                          <a:solidFill>
                            <a:srgbClr val="3B3838"/>
                          </a:solidFill>
                          <a:effectLst/>
                          <a:latin typeface="Cairo" panose="00000500000000000000" pitchFamily="2" charset="-78"/>
                          <a:cs typeface="Cairo" panose="00000500000000000000" pitchFamily="2" charset="-78"/>
                        </a:rPr>
                        <a:t>Total platform revenue for all service requester invoices, without VAT</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إجمالي إيرادات المنصة لجميع فواتير طالبي الخدمة بدون الضريبة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US" sz="900" b="1" i="0" u="none" strike="noStrike" dirty="0">
                          <a:solidFill>
                            <a:srgbClr val="3B3838"/>
                          </a:solidFill>
                          <a:effectLst/>
                          <a:latin typeface="Cairo" panose="00000500000000000000" pitchFamily="2" charset="-78"/>
                          <a:cs typeface="Cairo" panose="00000500000000000000" pitchFamily="2" charset="-78"/>
                        </a:rPr>
                        <a:t>Service Providers Total Revenue </a:t>
                      </a:r>
                    </a:p>
                    <a:p>
                      <a:pPr algn="ctr" rtl="1" fontAlgn="ctr">
                        <a:buNone/>
                      </a:pPr>
                      <a:r>
                        <a:rPr lang="ar-SA" sz="900" b="1" i="0" u="none" strike="noStrike" dirty="0">
                          <a:solidFill>
                            <a:srgbClr val="3B3838"/>
                          </a:solidFill>
                          <a:effectLst/>
                          <a:latin typeface="Cairo" panose="00000500000000000000" pitchFamily="2" charset="-78"/>
                          <a:cs typeface="Cairo" panose="00000500000000000000" pitchFamily="2" charset="-78"/>
                        </a:rPr>
                        <a:t>إجمالي إيرادات مقدمي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900" b="1" i="0" u="none" strike="noStrike" dirty="0">
                          <a:solidFill>
                            <a:srgbClr val="3B3838"/>
                          </a:solidFill>
                          <a:effectLst/>
                          <a:latin typeface="Cairo" panose="00000500000000000000" pitchFamily="2" charset="-78"/>
                          <a:cs typeface="Cairo" panose="00000500000000000000" pitchFamily="2" charset="-78"/>
                        </a:rPr>
                        <a:t>Total platform deductions</a:t>
                      </a:r>
                      <a:endParaRPr lang="ar-SA" sz="900" b="1" i="0" u="none" strike="noStrike" dirty="0">
                        <a:solidFill>
                          <a:srgbClr val="3B3838"/>
                        </a:solidFill>
                        <a:effectLst/>
                        <a:latin typeface="Cairo" panose="00000500000000000000" pitchFamily="2" charset="-78"/>
                        <a:cs typeface="Cairo" panose="00000500000000000000" pitchFamily="2" charset="-78"/>
                      </a:endParaRPr>
                    </a:p>
                    <a:p>
                      <a:pPr algn="ctr" rtl="1" fontAlgn="ctr">
                        <a:buNone/>
                      </a:pPr>
                      <a:r>
                        <a:rPr lang="ar-SA" sz="900" b="1" i="0" u="none" strike="noStrike" dirty="0">
                          <a:solidFill>
                            <a:srgbClr val="3B3838"/>
                          </a:solidFill>
                          <a:effectLst/>
                          <a:latin typeface="Cairo" panose="00000500000000000000" pitchFamily="2" charset="-78"/>
                          <a:cs typeface="Cairo" panose="00000500000000000000" pitchFamily="2" charset="-78"/>
                        </a:rPr>
                        <a:t>إجمالي مستقطعات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800" b="1" i="0" u="none" strike="noStrike" dirty="0">
                          <a:solidFill>
                            <a:srgbClr val="000000"/>
                          </a:solidFill>
                          <a:effectLst/>
                          <a:latin typeface="Cairo" panose="00000500000000000000" pitchFamily="2" charset="-78"/>
                          <a:cs typeface="Cairo" panose="00000500000000000000" pitchFamily="2" charset="-78"/>
                        </a:rPr>
                        <a:t>Total Payment Gateway Fee</a:t>
                      </a:r>
                      <a:br>
                        <a:rPr lang="en-PH" sz="8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rgbClr val="000000"/>
                          </a:solidFill>
                          <a:effectLst/>
                          <a:latin typeface="Cairo" panose="00000500000000000000" pitchFamily="2" charset="-78"/>
                          <a:cs typeface="Cairo" panose="00000500000000000000" pitchFamily="2" charset="-78"/>
                        </a:rPr>
                        <a:t> </a:t>
                      </a:r>
                      <a:r>
                        <a:rPr lang="ar-SA" sz="800" b="1" i="0" u="none" strike="noStrike" dirty="0">
                          <a:solidFill>
                            <a:srgbClr val="3B3838"/>
                          </a:solidFill>
                          <a:effectLst/>
                          <a:latin typeface="Cairo" panose="00000500000000000000" pitchFamily="2" charset="-78"/>
                          <a:cs typeface="Cairo" panose="00000500000000000000" pitchFamily="2" charset="-78"/>
                        </a:rPr>
                        <a:t>إجمالي</a:t>
                      </a:r>
                      <a:r>
                        <a:rPr lang="en-US" sz="800" b="1" i="0" u="none" strike="noStrike" dirty="0">
                          <a:solidFill>
                            <a:srgbClr val="3B3838"/>
                          </a:solidFill>
                          <a:effectLst/>
                          <a:latin typeface="Cairo" panose="00000500000000000000" pitchFamily="2" charset="-78"/>
                          <a:cs typeface="Cairo" panose="00000500000000000000" pitchFamily="2" charset="-78"/>
                        </a:rPr>
                        <a:t> </a:t>
                      </a:r>
                      <a:r>
                        <a:rPr lang="ar-SA" sz="800" b="1" i="0" u="none" strike="noStrike" dirty="0">
                          <a:solidFill>
                            <a:srgbClr val="000000"/>
                          </a:solidFill>
                          <a:effectLst/>
                          <a:latin typeface="Cairo" panose="00000500000000000000" pitchFamily="2" charset="-78"/>
                          <a:cs typeface="Cairo" panose="00000500000000000000" pitchFamily="2" charset="-78"/>
                        </a:rPr>
                        <a:t>رسوم بوابة الدفع</a:t>
                      </a:r>
                    </a:p>
                    <a:p>
                      <a:pPr algn="ctr" rtl="1" fontAlgn="ctr">
                        <a:buNone/>
                      </a:pPr>
                      <a:endParaRPr lang="ar-SA" sz="9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US" sz="900" b="1" i="0" u="none" strike="noStrike" dirty="0">
                          <a:solidFill>
                            <a:srgbClr val="3B3838"/>
                          </a:solidFill>
                          <a:effectLst/>
                          <a:latin typeface="Cairo" panose="00000500000000000000" pitchFamily="2" charset="-78"/>
                          <a:cs typeface="Cairo" panose="00000500000000000000" pitchFamily="2" charset="-78"/>
                        </a:rPr>
                        <a:t>Total VAT for all service applicants' invoices</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إجمالي ضريبة القيمة المضافة لجميع فواتير طالبي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VAT Paid Providers/Entities</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من قِبل مقدمي الخدمات/الجهات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VAT Paid to Payment Gateway</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إلى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Net VAT Due</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صافي ضريبة القيمة المضافة المستحقة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2877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dirty="0">
                          <a:solidFill>
                            <a:srgbClr val="3B3838"/>
                          </a:solidFill>
                          <a:effectLst/>
                          <a:latin typeface="Arial Narrow" panose="020B0606020202030204" pitchFamily="34" charset="0"/>
                        </a:rPr>
                        <a:t>January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30,000.00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dirty="0">
                          <a:solidFill>
                            <a:srgbClr val="000000"/>
                          </a:solidFill>
                          <a:effectLst/>
                          <a:latin typeface="Arial Narrow" panose="020B0606020202030204" pitchFamily="34" charset="0"/>
                        </a:rPr>
                        <a:t>23909.00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5,400.00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dirty="0">
                          <a:solidFill>
                            <a:srgbClr val="000000"/>
                          </a:solidFill>
                          <a:effectLst/>
                          <a:latin typeface="Arial Narrow" panose="020B0606020202030204" pitchFamily="34" charset="0"/>
                        </a:rPr>
                        <a:t>691.00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4,500.00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3,586.35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103.65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810.00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1653601"/>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dirty="0">
                          <a:solidFill>
                            <a:srgbClr val="3B3838"/>
                          </a:solidFill>
                          <a:effectLst/>
                          <a:latin typeface="Arial Narrow" panose="020B0606020202030204" pitchFamily="34" charset="0"/>
                        </a:rPr>
                        <a:t>February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a:solidFill>
                            <a:srgbClr val="000000"/>
                          </a:solidFill>
                          <a:effectLst/>
                          <a:latin typeface="Arial Narrow" panose="020B0606020202030204" pitchFamily="34" charset="0"/>
                        </a:rPr>
                        <a:t>                    20,000.00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a:solidFill>
                            <a:srgbClr val="000000"/>
                          </a:solidFill>
                          <a:effectLst/>
                          <a:latin typeface="Arial Narrow" panose="020B0606020202030204" pitchFamily="34" charset="0"/>
                        </a:rPr>
                        <a:t>15939.00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3,600.00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a:solidFill>
                            <a:srgbClr val="000000"/>
                          </a:solidFill>
                          <a:effectLst/>
                          <a:latin typeface="Arial Narrow" panose="020B0606020202030204" pitchFamily="34" charset="0"/>
                        </a:rPr>
                        <a:t>461.00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3,000.00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2,390.85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69.15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540.00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087195"/>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March</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a:solidFill>
                            <a:srgbClr val="000000"/>
                          </a:solidFill>
                          <a:effectLst/>
                          <a:latin typeface="Arial Narrow" panose="020B0606020202030204" pitchFamily="34" charset="0"/>
                        </a:rPr>
                        <a:t>                    10,000.00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a:solidFill>
                            <a:srgbClr val="000000"/>
                          </a:solidFill>
                          <a:effectLst/>
                          <a:latin typeface="Arial Narrow" panose="020B0606020202030204" pitchFamily="34" charset="0"/>
                        </a:rPr>
                        <a:t>7969.00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1,800.00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a:solidFill>
                            <a:srgbClr val="000000"/>
                          </a:solidFill>
                          <a:effectLst/>
                          <a:latin typeface="Arial Narrow" panose="020B0606020202030204" pitchFamily="34" charset="0"/>
                        </a:rPr>
                        <a:t>231.00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1,500.00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1,195.35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34.65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270.00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8905616"/>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April</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a:solidFill>
                            <a:srgbClr val="000000"/>
                          </a:solidFill>
                          <a:effectLst/>
                          <a:latin typeface="Arial Narrow" panose="020B0606020202030204" pitchFamily="34" charset="0"/>
                        </a:rPr>
                        <a:t>                    25,000.00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dirty="0">
                          <a:solidFill>
                            <a:srgbClr val="000000"/>
                          </a:solidFill>
                          <a:effectLst/>
                          <a:latin typeface="Arial Narrow" panose="020B0606020202030204" pitchFamily="34" charset="0"/>
                        </a:rPr>
                        <a:t>19924.00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a:solidFill>
                            <a:srgbClr val="000000"/>
                          </a:solidFill>
                          <a:effectLst/>
                          <a:latin typeface="Arial Narrow" panose="020B0606020202030204" pitchFamily="34" charset="0"/>
                        </a:rPr>
                        <a:t>                               4,500.00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a:solidFill>
                            <a:srgbClr val="000000"/>
                          </a:solidFill>
                          <a:effectLst/>
                          <a:latin typeface="Arial Narrow" panose="020B0606020202030204" pitchFamily="34" charset="0"/>
                        </a:rPr>
                        <a:t>576.00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3,750.00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a:solidFill>
                            <a:srgbClr val="000000"/>
                          </a:solidFill>
                          <a:effectLst/>
                          <a:latin typeface="Arial Narrow" panose="020B0606020202030204" pitchFamily="34" charset="0"/>
                        </a:rPr>
                        <a:t>                   2,988.60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86.40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675.00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5338626"/>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May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a:solidFill>
                            <a:srgbClr val="000000"/>
                          </a:solidFill>
                          <a:effectLst/>
                          <a:latin typeface="Arial Narrow" panose="020B0606020202030204" pitchFamily="34" charset="0"/>
                        </a:rPr>
                        <a:t>                    20,000.00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a:solidFill>
                            <a:srgbClr val="000000"/>
                          </a:solidFill>
                          <a:effectLst/>
                          <a:latin typeface="Arial Narrow" panose="020B0606020202030204" pitchFamily="34" charset="0"/>
                        </a:rPr>
                        <a:t>15939.00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3,600.00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a:solidFill>
                            <a:srgbClr val="000000"/>
                          </a:solidFill>
                          <a:effectLst/>
                          <a:latin typeface="Arial Narrow" panose="020B0606020202030204" pitchFamily="34" charset="0"/>
                        </a:rPr>
                        <a:t>461.00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3,000.00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2,390.85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69.15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540.00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62169510"/>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dirty="0">
                          <a:solidFill>
                            <a:srgbClr val="3B3838"/>
                          </a:solidFill>
                          <a:effectLst/>
                          <a:latin typeface="Arial Narrow" panose="020B0606020202030204" pitchFamily="34" charset="0"/>
                        </a:rPr>
                        <a:t>June</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a:solidFill>
                            <a:srgbClr val="000000"/>
                          </a:solidFill>
                          <a:effectLst/>
                          <a:latin typeface="Arial Narrow" panose="020B0606020202030204" pitchFamily="34" charset="0"/>
                        </a:rPr>
                        <a:t>                      5,000.00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dirty="0">
                          <a:solidFill>
                            <a:srgbClr val="000000"/>
                          </a:solidFill>
                          <a:effectLst/>
                          <a:latin typeface="Arial Narrow" panose="020B0606020202030204" pitchFamily="34" charset="0"/>
                        </a:rPr>
                        <a:t>3984.00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900.00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a:solidFill>
                            <a:srgbClr val="000000"/>
                          </a:solidFill>
                          <a:effectLst/>
                          <a:latin typeface="Arial Narrow" panose="020B0606020202030204" pitchFamily="34" charset="0"/>
                        </a:rPr>
                        <a:t>116.00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750.00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597.60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17.40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135.00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6630781"/>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dirty="0">
                          <a:solidFill>
                            <a:srgbClr val="3B3838"/>
                          </a:solidFill>
                          <a:effectLst/>
                          <a:latin typeface="Arial Narrow" panose="020B0606020202030204" pitchFamily="34" charset="0"/>
                        </a:rPr>
                        <a:t>July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72,295.65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dirty="0">
                          <a:solidFill>
                            <a:srgbClr val="000000"/>
                          </a:solidFill>
                          <a:effectLst/>
                          <a:latin typeface="Arial Narrow" panose="020B0606020202030204" pitchFamily="34" charset="0"/>
                        </a:rPr>
                        <a:t>69191.85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13,013.22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dirty="0">
                          <a:solidFill>
                            <a:srgbClr val="000000"/>
                          </a:solidFill>
                          <a:effectLst/>
                          <a:latin typeface="Arial Narrow" panose="020B0606020202030204" pitchFamily="34" charset="0"/>
                        </a:rPr>
                        <a:t>1663.80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10,844.35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10,378.78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249.57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216.00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0041085"/>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August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15,000.00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900" b="0" i="0" u="none" strike="noStrike" dirty="0">
                          <a:solidFill>
                            <a:srgbClr val="000000"/>
                          </a:solidFill>
                          <a:effectLst/>
                          <a:latin typeface="Arial Narrow" panose="020B0606020202030204" pitchFamily="34" charset="0"/>
                        </a:rPr>
                        <a:t>11954.00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2,700.00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900" b="0" i="0" u="none" strike="noStrike" dirty="0">
                          <a:solidFill>
                            <a:srgbClr val="000000"/>
                          </a:solidFill>
                          <a:effectLst/>
                          <a:latin typeface="Arial Narrow" panose="020B0606020202030204" pitchFamily="34" charset="0"/>
                        </a:rPr>
                        <a:t>346.00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1" algn="l" fontAlgn="b">
                        <a:buNone/>
                      </a:pPr>
                      <a:r>
                        <a:rPr lang="en-PH" sz="900" b="0" i="0" u="none" strike="noStrike" dirty="0">
                          <a:solidFill>
                            <a:srgbClr val="000000"/>
                          </a:solidFill>
                          <a:effectLst/>
                          <a:latin typeface="Arial Narrow" panose="020B0606020202030204" pitchFamily="34" charset="0"/>
                        </a:rPr>
                        <a:t>                   2,250.00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1,793.10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51.90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r>
                        <a:rPr lang="en-PH" sz="900" b="0" i="0" u="none" strike="noStrike" dirty="0">
                          <a:solidFill>
                            <a:srgbClr val="000000"/>
                          </a:solidFill>
                          <a:effectLst/>
                          <a:latin typeface="Arial Narrow" panose="020B0606020202030204" pitchFamily="34" charset="0"/>
                        </a:rPr>
                        <a:t>                  405.00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2160324"/>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September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r>
                        <a:rPr lang="en-PH" sz="900" b="0" i="0" u="none" strike="noStrike" dirty="0">
                          <a:solidFill>
                            <a:srgbClr val="000000"/>
                          </a:solidFill>
                          <a:effectLst/>
                          <a:latin typeface="Arial Narrow" panose="020B0606020202030204" pitchFamily="34" charset="0"/>
                        </a:rPr>
                        <a:t>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0"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lvl="0" algn="l" rtl="0" fontAlgn="ctr">
                        <a:buNone/>
                      </a:pPr>
                      <a:r>
                        <a:rPr lang="en-PH" sz="900" b="0" i="0" u="none" strike="noStrike" dirty="0">
                          <a:solidFill>
                            <a:srgbClr val="000000"/>
                          </a:solidFill>
                          <a:effectLst/>
                          <a:latin typeface="Arial Narrow" panose="020B0606020202030204" pitchFamily="34" charset="0"/>
                        </a:rPr>
                        <a:t>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lvl="0"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9056152"/>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October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r>
                        <a:rPr lang="en-PH" sz="900" b="0" i="0" u="none" strike="noStrike" dirty="0">
                          <a:solidFill>
                            <a:srgbClr val="000000"/>
                          </a:solidFill>
                          <a:effectLst/>
                          <a:latin typeface="Arial Narrow" panose="020B0606020202030204" pitchFamily="34" charset="0"/>
                        </a:rPr>
                        <a:t>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r>
                        <a:rPr lang="en-PH" sz="900" b="0" i="0" u="none" strike="noStrike">
                          <a:solidFill>
                            <a:srgbClr val="000000"/>
                          </a:solidFill>
                          <a:effectLst/>
                          <a:latin typeface="Arial Narrow" panose="020B0606020202030204" pitchFamily="34" charset="0"/>
                        </a:rPr>
                        <a:t>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4158"/>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a:solidFill>
                            <a:srgbClr val="3B3838"/>
                          </a:solidFill>
                          <a:effectLst/>
                          <a:latin typeface="Arial Narrow" panose="020B0606020202030204" pitchFamily="34" charset="0"/>
                        </a:rPr>
                        <a:t>November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82054920"/>
                  </a:ext>
                </a:extLst>
              </a:tr>
              <a:tr h="302452">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900" b="0" i="0" u="none" strike="noStrike" dirty="0">
                          <a:solidFill>
                            <a:srgbClr val="3B3838"/>
                          </a:solidFill>
                          <a:effectLst/>
                          <a:latin typeface="Arial Narrow" panose="020B0606020202030204" pitchFamily="34" charset="0"/>
                        </a:rPr>
                        <a:t>December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0" fontAlgn="ctr">
                        <a:buNone/>
                      </a:pPr>
                      <a:endParaRPr lang="en-PH" sz="9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l" fontAlgn="b">
                        <a:buNone/>
                      </a:pPr>
                      <a:endParaRPr lang="en-PH" sz="9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4572504"/>
                  </a:ext>
                </a:extLst>
              </a:tr>
              <a:tr h="302452">
                <a:tc gridSpan="2">
                  <a:txBody>
                    <a:bodyPr/>
                    <a:lstStyle/>
                    <a:p>
                      <a:pPr algn="ctr" rtl="1" fontAlgn="ctr">
                        <a:buNone/>
                      </a:pPr>
                      <a:r>
                        <a:rPr lang="en-US" sz="900" b="1" dirty="0">
                          <a:solidFill>
                            <a:schemeClr val="bg2">
                              <a:lumMod val="25000"/>
                            </a:schemeClr>
                          </a:solidFill>
                          <a:effectLst/>
                          <a:latin typeface="Arial Narrow" panose="020B0606020202030204" pitchFamily="34" charset="0"/>
                        </a:rPr>
                        <a:t>Total</a:t>
                      </a:r>
                    </a:p>
                    <a:p>
                      <a:pPr algn="ctr" rtl="1" fontAlgn="ctr">
                        <a:buNone/>
                      </a:pPr>
                      <a:r>
                        <a:rPr lang="ar-SA" sz="1000" dirty="0">
                          <a:latin typeface="Cairo" panose="00000500000000000000" pitchFamily="2" charset="-78"/>
                          <a:cs typeface="Cairo" panose="00000500000000000000" pitchFamily="2" charset="-78"/>
                        </a:rPr>
                        <a:t>الإجمالي</a:t>
                      </a:r>
                      <a:endParaRPr lang="en-PH" sz="9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hMerge="1">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197,295.65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168,809.85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35,513.22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4,545.80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29,594.35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25,321.48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681.87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b">
                        <a:buNone/>
                      </a:pPr>
                      <a:r>
                        <a:rPr lang="en-PH" sz="1050" b="1" i="0" u="none" strike="noStrike" dirty="0">
                          <a:solidFill>
                            <a:srgbClr val="000000"/>
                          </a:solidFill>
                          <a:effectLst/>
                          <a:latin typeface="Arial Narrow" panose="020B0606020202030204" pitchFamily="34" charset="0"/>
                        </a:rPr>
                        <a:t>  3,591.00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extLst>
                  <a:ext uri="{0D108BD9-81ED-4DB2-BD59-A6C34878D82A}">
                    <a16:rowId xmlns:a16="http://schemas.microsoft.com/office/drawing/2014/main" val="3526557855"/>
                  </a:ext>
                </a:extLst>
              </a:tr>
            </a:tbl>
          </a:graphicData>
        </a:graphic>
      </p:graphicFrame>
      <p:sp>
        <p:nvSpPr>
          <p:cNvPr id="62" name="Rectangle: Rounded Corners 61">
            <a:extLst>
              <a:ext uri="{FF2B5EF4-FFF2-40B4-BE49-F238E27FC236}">
                <a16:creationId xmlns:a16="http://schemas.microsoft.com/office/drawing/2014/main" id="{14C48FE0-9299-33F5-7881-86C46531593B}"/>
              </a:ext>
            </a:extLst>
          </p:cNvPr>
          <p:cNvSpPr/>
          <p:nvPr/>
        </p:nvSpPr>
        <p:spPr>
          <a:xfrm>
            <a:off x="2042116" y="291899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1" name="Rectangle: Rounded Corners 70">
            <a:extLst>
              <a:ext uri="{FF2B5EF4-FFF2-40B4-BE49-F238E27FC236}">
                <a16:creationId xmlns:a16="http://schemas.microsoft.com/office/drawing/2014/main" id="{BAAA8EAC-1DE7-4544-A0A9-C0EF6469E057}"/>
              </a:ext>
            </a:extLst>
          </p:cNvPr>
          <p:cNvSpPr/>
          <p:nvPr/>
        </p:nvSpPr>
        <p:spPr>
          <a:xfrm>
            <a:off x="2042116" y="322187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2" name="Rectangle: Rounded Corners 71">
            <a:extLst>
              <a:ext uri="{FF2B5EF4-FFF2-40B4-BE49-F238E27FC236}">
                <a16:creationId xmlns:a16="http://schemas.microsoft.com/office/drawing/2014/main" id="{4B0542EF-BBA8-5DED-FF41-8F78360C9655}"/>
              </a:ext>
            </a:extLst>
          </p:cNvPr>
          <p:cNvSpPr/>
          <p:nvPr/>
        </p:nvSpPr>
        <p:spPr>
          <a:xfrm>
            <a:off x="2042116" y="349573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3" name="Rectangle: Rounded Corners 72">
            <a:extLst>
              <a:ext uri="{FF2B5EF4-FFF2-40B4-BE49-F238E27FC236}">
                <a16:creationId xmlns:a16="http://schemas.microsoft.com/office/drawing/2014/main" id="{2A3B8955-A6BD-0095-4D85-240E809166C3}"/>
              </a:ext>
            </a:extLst>
          </p:cNvPr>
          <p:cNvSpPr/>
          <p:nvPr/>
        </p:nvSpPr>
        <p:spPr>
          <a:xfrm>
            <a:off x="2042116" y="381002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4" name="Rectangle: Rounded Corners 73">
            <a:extLst>
              <a:ext uri="{FF2B5EF4-FFF2-40B4-BE49-F238E27FC236}">
                <a16:creationId xmlns:a16="http://schemas.microsoft.com/office/drawing/2014/main" id="{4CCF341F-6E58-0063-12FA-47B55C79B096}"/>
              </a:ext>
            </a:extLst>
          </p:cNvPr>
          <p:cNvSpPr/>
          <p:nvPr/>
        </p:nvSpPr>
        <p:spPr>
          <a:xfrm>
            <a:off x="2042116" y="410898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5" name="Rectangle: Rounded Corners 74">
            <a:extLst>
              <a:ext uri="{FF2B5EF4-FFF2-40B4-BE49-F238E27FC236}">
                <a16:creationId xmlns:a16="http://schemas.microsoft.com/office/drawing/2014/main" id="{D6812639-6EBA-9CB1-D93D-B26637A7FCF2}"/>
              </a:ext>
            </a:extLst>
          </p:cNvPr>
          <p:cNvSpPr/>
          <p:nvPr/>
        </p:nvSpPr>
        <p:spPr>
          <a:xfrm>
            <a:off x="2042116" y="4421385"/>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6" name="Rectangle: Rounded Corners 75">
            <a:extLst>
              <a:ext uri="{FF2B5EF4-FFF2-40B4-BE49-F238E27FC236}">
                <a16:creationId xmlns:a16="http://schemas.microsoft.com/office/drawing/2014/main" id="{8751DD98-A152-F840-BD96-CFF021E5620C}"/>
              </a:ext>
            </a:extLst>
          </p:cNvPr>
          <p:cNvSpPr/>
          <p:nvPr/>
        </p:nvSpPr>
        <p:spPr>
          <a:xfrm>
            <a:off x="2042116" y="470477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7" name="Rectangle: Rounded Corners 76">
            <a:extLst>
              <a:ext uri="{FF2B5EF4-FFF2-40B4-BE49-F238E27FC236}">
                <a16:creationId xmlns:a16="http://schemas.microsoft.com/office/drawing/2014/main" id="{B83B188D-A446-EFE1-B71A-C5D28BBAAA46}"/>
              </a:ext>
            </a:extLst>
          </p:cNvPr>
          <p:cNvSpPr/>
          <p:nvPr/>
        </p:nvSpPr>
        <p:spPr>
          <a:xfrm>
            <a:off x="2042116" y="501588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8" name="Rectangle: Rounded Corners 77">
            <a:extLst>
              <a:ext uri="{FF2B5EF4-FFF2-40B4-BE49-F238E27FC236}">
                <a16:creationId xmlns:a16="http://schemas.microsoft.com/office/drawing/2014/main" id="{08ED8BEF-FFA9-BBED-5538-CF8A5B8838FE}"/>
              </a:ext>
            </a:extLst>
          </p:cNvPr>
          <p:cNvSpPr/>
          <p:nvPr/>
        </p:nvSpPr>
        <p:spPr>
          <a:xfrm>
            <a:off x="2042116" y="532703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9" name="Rectangle: Rounded Corners 78">
            <a:extLst>
              <a:ext uri="{FF2B5EF4-FFF2-40B4-BE49-F238E27FC236}">
                <a16:creationId xmlns:a16="http://schemas.microsoft.com/office/drawing/2014/main" id="{781DA660-305E-D37F-0293-37E1F7A09B74}"/>
              </a:ext>
            </a:extLst>
          </p:cNvPr>
          <p:cNvSpPr/>
          <p:nvPr/>
        </p:nvSpPr>
        <p:spPr>
          <a:xfrm>
            <a:off x="2042116" y="256656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47" name="Rectangle: Rounded Corners 146">
            <a:extLst>
              <a:ext uri="{FF2B5EF4-FFF2-40B4-BE49-F238E27FC236}">
                <a16:creationId xmlns:a16="http://schemas.microsoft.com/office/drawing/2014/main" id="{631FF851-30C2-24EA-64A8-157A25FBD593}"/>
              </a:ext>
            </a:extLst>
          </p:cNvPr>
          <p:cNvSpPr/>
          <p:nvPr/>
        </p:nvSpPr>
        <p:spPr>
          <a:xfrm>
            <a:off x="2037353" y="565289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149" name="Picture 148">
            <a:extLst>
              <a:ext uri="{FF2B5EF4-FFF2-40B4-BE49-F238E27FC236}">
                <a16:creationId xmlns:a16="http://schemas.microsoft.com/office/drawing/2014/main" id="{84AB02EE-EF5B-A6E0-6BF9-E8DA927B9E99}"/>
              </a:ext>
            </a:extLst>
          </p:cNvPr>
          <p:cNvPicPr>
            <a:picLocks noChangeAspect="1"/>
          </p:cNvPicPr>
          <p:nvPr/>
        </p:nvPicPr>
        <p:blipFill>
          <a:blip r:embed="rId4"/>
          <a:stretch>
            <a:fillRect/>
          </a:stretch>
        </p:blipFill>
        <p:spPr>
          <a:xfrm>
            <a:off x="1814286" y="870565"/>
            <a:ext cx="1279512" cy="409941"/>
          </a:xfrm>
          <a:prstGeom prst="rect">
            <a:avLst/>
          </a:prstGeom>
        </p:spPr>
      </p:pic>
      <p:sp>
        <p:nvSpPr>
          <p:cNvPr id="150" name="Rectangle: Rounded Corners 149">
            <a:extLst>
              <a:ext uri="{FF2B5EF4-FFF2-40B4-BE49-F238E27FC236}">
                <a16:creationId xmlns:a16="http://schemas.microsoft.com/office/drawing/2014/main" id="{F89F969F-4C56-605A-02CD-9A71FFE8FAA4}"/>
              </a:ext>
            </a:extLst>
          </p:cNvPr>
          <p:cNvSpPr/>
          <p:nvPr/>
        </p:nvSpPr>
        <p:spPr>
          <a:xfrm>
            <a:off x="2037353" y="592594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151" name="Picture 150">
            <a:extLst>
              <a:ext uri="{FF2B5EF4-FFF2-40B4-BE49-F238E27FC236}">
                <a16:creationId xmlns:a16="http://schemas.microsoft.com/office/drawing/2014/main" id="{BEF5CD8C-35C6-1A34-B23D-F7092215578F}"/>
              </a:ext>
            </a:extLst>
          </p:cNvPr>
          <p:cNvPicPr>
            <a:picLocks noChangeAspect="1"/>
          </p:cNvPicPr>
          <p:nvPr/>
        </p:nvPicPr>
        <p:blipFill>
          <a:blip r:embed="rId5"/>
          <a:srcRect t="12904" b="21940"/>
          <a:stretch>
            <a:fillRect/>
          </a:stretch>
        </p:blipFill>
        <p:spPr>
          <a:xfrm>
            <a:off x="1826363" y="1341228"/>
            <a:ext cx="500527" cy="110121"/>
          </a:xfrm>
          <a:prstGeom prst="rect">
            <a:avLst/>
          </a:prstGeom>
        </p:spPr>
      </p:pic>
      <p:sp>
        <p:nvSpPr>
          <p:cNvPr id="83" name="TextBox 82">
            <a:extLst>
              <a:ext uri="{FF2B5EF4-FFF2-40B4-BE49-F238E27FC236}">
                <a16:creationId xmlns:a16="http://schemas.microsoft.com/office/drawing/2014/main" id="{F5454745-CE2A-3242-9ABB-17DE33BFF4A6}"/>
              </a:ext>
            </a:extLst>
          </p:cNvPr>
          <p:cNvSpPr txBox="1"/>
          <p:nvPr/>
        </p:nvSpPr>
        <p:spPr>
          <a:xfrm>
            <a:off x="1752281" y="481288"/>
            <a:ext cx="3644265" cy="461665"/>
          </a:xfrm>
          <a:prstGeom prst="rect">
            <a:avLst/>
          </a:prstGeom>
          <a:noFill/>
        </p:spPr>
        <p:txBody>
          <a:bodyPr wrap="square" rtlCol="0">
            <a:spAutoFit/>
          </a:bodyPr>
          <a:lstStyle/>
          <a:p>
            <a:r>
              <a:rPr lang="en-US" sz="1200" b="1" dirty="0">
                <a:latin typeface="Cairo" panose="00000500000000000000" pitchFamily="2" charset="-78"/>
                <a:cs typeface="Cairo" panose="00000500000000000000" pitchFamily="2" charset="-78"/>
              </a:rPr>
              <a:t>Platform Revenue</a:t>
            </a:r>
          </a:p>
          <a:p>
            <a:r>
              <a:rPr lang="ar-SA" sz="1200" b="1" dirty="0">
                <a:latin typeface="Cairo" panose="00000500000000000000" pitchFamily="2" charset="-78"/>
                <a:cs typeface="Cairo" panose="00000500000000000000" pitchFamily="2" charset="-78"/>
              </a:rPr>
              <a:t>إيرادات المنصة</a:t>
            </a:r>
            <a:endParaRPr lang="en-PH" sz="1200" b="1" dirty="0">
              <a:latin typeface="Cairo" panose="00000500000000000000" pitchFamily="2" charset="-78"/>
              <a:cs typeface="Cairo" panose="00000500000000000000" pitchFamily="2" charset="-78"/>
            </a:endParaRPr>
          </a:p>
        </p:txBody>
      </p:sp>
      <p:pic>
        <p:nvPicPr>
          <p:cNvPr id="152" name="Picture 151">
            <a:extLst>
              <a:ext uri="{FF2B5EF4-FFF2-40B4-BE49-F238E27FC236}">
                <a16:creationId xmlns:a16="http://schemas.microsoft.com/office/drawing/2014/main" id="{F95812F4-5AB2-4B65-2DB8-1A096E81A10E}"/>
              </a:ext>
            </a:extLst>
          </p:cNvPr>
          <p:cNvPicPr>
            <a:picLocks noChangeAspect="1"/>
          </p:cNvPicPr>
          <p:nvPr/>
        </p:nvPicPr>
        <p:blipFill>
          <a:blip r:embed="rId6"/>
          <a:stretch>
            <a:fillRect/>
          </a:stretch>
        </p:blipFill>
        <p:spPr>
          <a:xfrm>
            <a:off x="-1503802" y="4272527"/>
            <a:ext cx="3256083" cy="2431652"/>
          </a:xfrm>
          <a:prstGeom prst="rect">
            <a:avLst/>
          </a:prstGeom>
        </p:spPr>
      </p:pic>
      <p:sp>
        <p:nvSpPr>
          <p:cNvPr id="153" name="Rectangle: Rounded Corners 152">
            <a:extLst>
              <a:ext uri="{FF2B5EF4-FFF2-40B4-BE49-F238E27FC236}">
                <a16:creationId xmlns:a16="http://schemas.microsoft.com/office/drawing/2014/main" id="{3E5B49AB-4C0D-A958-3BBA-D4B245612DB4}"/>
              </a:ext>
            </a:extLst>
          </p:cNvPr>
          <p:cNvSpPr/>
          <p:nvPr/>
        </p:nvSpPr>
        <p:spPr>
          <a:xfrm>
            <a:off x="86603" y="429556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54" name="Rectangle: Rounded Corners 153">
            <a:extLst>
              <a:ext uri="{FF2B5EF4-FFF2-40B4-BE49-F238E27FC236}">
                <a16:creationId xmlns:a16="http://schemas.microsoft.com/office/drawing/2014/main" id="{79DA631D-AD8E-76D3-D203-C128E4ABDC85}"/>
              </a:ext>
            </a:extLst>
          </p:cNvPr>
          <p:cNvSpPr/>
          <p:nvPr/>
        </p:nvSpPr>
        <p:spPr>
          <a:xfrm>
            <a:off x="166484" y="429239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55" name="Rectangle: Rounded Corners 154">
            <a:extLst>
              <a:ext uri="{FF2B5EF4-FFF2-40B4-BE49-F238E27FC236}">
                <a16:creationId xmlns:a16="http://schemas.microsoft.com/office/drawing/2014/main" id="{4D78297F-969B-3803-1A0A-F8B9727BCA0F}"/>
              </a:ext>
            </a:extLst>
          </p:cNvPr>
          <p:cNvSpPr/>
          <p:nvPr/>
        </p:nvSpPr>
        <p:spPr>
          <a:xfrm>
            <a:off x="233371" y="434092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156" name="Picture 155">
            <a:extLst>
              <a:ext uri="{FF2B5EF4-FFF2-40B4-BE49-F238E27FC236}">
                <a16:creationId xmlns:a16="http://schemas.microsoft.com/office/drawing/2014/main" id="{3BFCBECC-1760-FC18-8624-232715401D32}"/>
              </a:ext>
            </a:extLst>
          </p:cNvPr>
          <p:cNvPicPr>
            <a:picLocks noChangeAspect="1"/>
          </p:cNvPicPr>
          <p:nvPr/>
        </p:nvPicPr>
        <p:blipFill>
          <a:blip r:embed="rId7"/>
          <a:srcRect l="45751" t="26139" r="11935" b="33719"/>
          <a:stretch>
            <a:fillRect/>
          </a:stretch>
        </p:blipFill>
        <p:spPr>
          <a:xfrm rot="5400000">
            <a:off x="1452662" y="4381756"/>
            <a:ext cx="58971" cy="97529"/>
          </a:xfrm>
          <a:prstGeom prst="rect">
            <a:avLst/>
          </a:prstGeom>
        </p:spPr>
      </p:pic>
      <p:sp>
        <p:nvSpPr>
          <p:cNvPr id="157" name="Rectangle 156">
            <a:extLst>
              <a:ext uri="{FF2B5EF4-FFF2-40B4-BE49-F238E27FC236}">
                <a16:creationId xmlns:a16="http://schemas.microsoft.com/office/drawing/2014/main" id="{CB5309E9-0A4A-CE0B-D7BC-15C17998FBA4}"/>
              </a:ext>
            </a:extLst>
          </p:cNvPr>
          <p:cNvSpPr/>
          <p:nvPr/>
        </p:nvSpPr>
        <p:spPr>
          <a:xfrm>
            <a:off x="277161" y="441790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158" name="Rectangle: Rounded Corners 157">
            <a:extLst>
              <a:ext uri="{FF2B5EF4-FFF2-40B4-BE49-F238E27FC236}">
                <a16:creationId xmlns:a16="http://schemas.microsoft.com/office/drawing/2014/main" id="{2442027D-8CB7-9BFD-65BD-5FC29C64DA3C}"/>
              </a:ext>
            </a:extLst>
          </p:cNvPr>
          <p:cNvSpPr/>
          <p:nvPr/>
        </p:nvSpPr>
        <p:spPr>
          <a:xfrm>
            <a:off x="233372" y="4823280"/>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159" name="Picture 158">
            <a:extLst>
              <a:ext uri="{FF2B5EF4-FFF2-40B4-BE49-F238E27FC236}">
                <a16:creationId xmlns:a16="http://schemas.microsoft.com/office/drawing/2014/main" id="{469A51A2-9BD8-1424-DAD4-7F5A0FA182CB}"/>
              </a:ext>
            </a:extLst>
          </p:cNvPr>
          <p:cNvPicPr>
            <a:picLocks noChangeAspect="1"/>
          </p:cNvPicPr>
          <p:nvPr/>
        </p:nvPicPr>
        <p:blipFill>
          <a:blip r:embed="rId7"/>
          <a:srcRect l="45751" t="26139" r="11935" b="33719"/>
          <a:stretch>
            <a:fillRect/>
          </a:stretch>
        </p:blipFill>
        <p:spPr>
          <a:xfrm rot="5400000">
            <a:off x="1452663" y="4864115"/>
            <a:ext cx="58971" cy="97529"/>
          </a:xfrm>
          <a:prstGeom prst="rect">
            <a:avLst/>
          </a:prstGeom>
        </p:spPr>
      </p:pic>
      <p:sp>
        <p:nvSpPr>
          <p:cNvPr id="160" name="Rectangle: Rounded Corners 159">
            <a:extLst>
              <a:ext uri="{FF2B5EF4-FFF2-40B4-BE49-F238E27FC236}">
                <a16:creationId xmlns:a16="http://schemas.microsoft.com/office/drawing/2014/main" id="{33DDFBF7-1228-E05C-1E9A-B6F0347E45A9}"/>
              </a:ext>
            </a:extLst>
          </p:cNvPr>
          <p:cNvSpPr/>
          <p:nvPr/>
        </p:nvSpPr>
        <p:spPr>
          <a:xfrm>
            <a:off x="251155" y="528197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161" name="Picture 160">
            <a:extLst>
              <a:ext uri="{FF2B5EF4-FFF2-40B4-BE49-F238E27FC236}">
                <a16:creationId xmlns:a16="http://schemas.microsoft.com/office/drawing/2014/main" id="{1D8CCC38-3EC6-3DC7-D3FC-1FE1090B443B}"/>
              </a:ext>
            </a:extLst>
          </p:cNvPr>
          <p:cNvPicPr>
            <a:picLocks noChangeAspect="1"/>
          </p:cNvPicPr>
          <p:nvPr/>
        </p:nvPicPr>
        <p:blipFill>
          <a:blip r:embed="rId7"/>
          <a:srcRect l="45751" t="26139" r="11935" b="33719"/>
          <a:stretch>
            <a:fillRect/>
          </a:stretch>
        </p:blipFill>
        <p:spPr>
          <a:xfrm rot="5400000">
            <a:off x="1470446" y="5322813"/>
            <a:ext cx="58971" cy="97529"/>
          </a:xfrm>
          <a:prstGeom prst="rect">
            <a:avLst/>
          </a:prstGeom>
        </p:spPr>
      </p:pic>
      <p:sp>
        <p:nvSpPr>
          <p:cNvPr id="162" name="Rectangle 161">
            <a:extLst>
              <a:ext uri="{FF2B5EF4-FFF2-40B4-BE49-F238E27FC236}">
                <a16:creationId xmlns:a16="http://schemas.microsoft.com/office/drawing/2014/main" id="{06755BA4-998D-5A84-158B-CABCFB8DDFE5}"/>
              </a:ext>
            </a:extLst>
          </p:cNvPr>
          <p:cNvSpPr/>
          <p:nvPr/>
        </p:nvSpPr>
        <p:spPr>
          <a:xfrm>
            <a:off x="294945" y="535896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63" name="Rectangle: Rounded Corners 162">
            <a:extLst>
              <a:ext uri="{FF2B5EF4-FFF2-40B4-BE49-F238E27FC236}">
                <a16:creationId xmlns:a16="http://schemas.microsoft.com/office/drawing/2014/main" id="{4F48F6DF-10D8-46A4-D3A6-7D790AB40405}"/>
              </a:ext>
            </a:extLst>
          </p:cNvPr>
          <p:cNvSpPr/>
          <p:nvPr/>
        </p:nvSpPr>
        <p:spPr>
          <a:xfrm>
            <a:off x="251155" y="5913064"/>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64" name="Picture 163">
            <a:extLst>
              <a:ext uri="{FF2B5EF4-FFF2-40B4-BE49-F238E27FC236}">
                <a16:creationId xmlns:a16="http://schemas.microsoft.com/office/drawing/2014/main" id="{C5F233DD-F3A6-0668-6D8A-A5E62A02CB6A}"/>
              </a:ext>
            </a:extLst>
          </p:cNvPr>
          <p:cNvPicPr>
            <a:picLocks noChangeAspect="1"/>
          </p:cNvPicPr>
          <p:nvPr/>
        </p:nvPicPr>
        <p:blipFill>
          <a:blip r:embed="rId7"/>
          <a:srcRect l="45751" t="26139" r="11935" b="33719"/>
          <a:stretch>
            <a:fillRect/>
          </a:stretch>
        </p:blipFill>
        <p:spPr>
          <a:xfrm rot="5400000">
            <a:off x="1470446" y="5953899"/>
            <a:ext cx="58971" cy="97529"/>
          </a:xfrm>
          <a:prstGeom prst="rect">
            <a:avLst/>
          </a:prstGeom>
        </p:spPr>
      </p:pic>
      <p:sp>
        <p:nvSpPr>
          <p:cNvPr id="165" name="Rectangle 164">
            <a:extLst>
              <a:ext uri="{FF2B5EF4-FFF2-40B4-BE49-F238E27FC236}">
                <a16:creationId xmlns:a16="http://schemas.microsoft.com/office/drawing/2014/main" id="{134350F7-1F5F-3CAB-CDE6-419C5DD527AE}"/>
              </a:ext>
            </a:extLst>
          </p:cNvPr>
          <p:cNvSpPr/>
          <p:nvPr/>
        </p:nvSpPr>
        <p:spPr>
          <a:xfrm>
            <a:off x="295848" y="601415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b="1" dirty="0">
                <a:solidFill>
                  <a:srgbClr val="00B0F0"/>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a:t>
            </a:r>
            <a:r>
              <a:rPr lang="en-US" sz="700" dirty="0">
                <a:solidFill>
                  <a:srgbClr val="00B0F0"/>
                </a:solidFill>
                <a:latin typeface="Arial Narrow" panose="020B0606020202030204" pitchFamily="34" charset="0"/>
              </a:rPr>
              <a:t>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166" name="Rectangle: Rounded Corners 165">
            <a:extLst>
              <a:ext uri="{FF2B5EF4-FFF2-40B4-BE49-F238E27FC236}">
                <a16:creationId xmlns:a16="http://schemas.microsoft.com/office/drawing/2014/main" id="{9A173C2F-56D1-0DF6-DA94-C1B7B3C395F5}"/>
              </a:ext>
            </a:extLst>
          </p:cNvPr>
          <p:cNvSpPr/>
          <p:nvPr/>
        </p:nvSpPr>
        <p:spPr>
          <a:xfrm>
            <a:off x="251155" y="706636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67" name="Rectangle: Rounded Corners 166">
            <a:extLst>
              <a:ext uri="{FF2B5EF4-FFF2-40B4-BE49-F238E27FC236}">
                <a16:creationId xmlns:a16="http://schemas.microsoft.com/office/drawing/2014/main" id="{FC97E402-B3BB-1662-68B0-74DBEA4AED25}"/>
              </a:ext>
            </a:extLst>
          </p:cNvPr>
          <p:cNvSpPr/>
          <p:nvPr/>
        </p:nvSpPr>
        <p:spPr>
          <a:xfrm>
            <a:off x="-1568355" y="430303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68" name="Rectangle: Rounded Corners 167">
            <a:extLst>
              <a:ext uri="{FF2B5EF4-FFF2-40B4-BE49-F238E27FC236}">
                <a16:creationId xmlns:a16="http://schemas.microsoft.com/office/drawing/2014/main" id="{E07F232B-735C-64BA-74D1-F958355F2BA1}"/>
              </a:ext>
            </a:extLst>
          </p:cNvPr>
          <p:cNvSpPr/>
          <p:nvPr/>
        </p:nvSpPr>
        <p:spPr>
          <a:xfrm>
            <a:off x="-1501468" y="435156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69" name="Picture 168">
            <a:extLst>
              <a:ext uri="{FF2B5EF4-FFF2-40B4-BE49-F238E27FC236}">
                <a16:creationId xmlns:a16="http://schemas.microsoft.com/office/drawing/2014/main" id="{224D538A-6DA7-0271-0795-4F3A18D856D5}"/>
              </a:ext>
            </a:extLst>
          </p:cNvPr>
          <p:cNvPicPr>
            <a:picLocks noChangeAspect="1"/>
          </p:cNvPicPr>
          <p:nvPr/>
        </p:nvPicPr>
        <p:blipFill>
          <a:blip r:embed="rId7"/>
          <a:srcRect l="45751" t="26139" r="11935" b="33719"/>
          <a:stretch>
            <a:fillRect/>
          </a:stretch>
        </p:blipFill>
        <p:spPr>
          <a:xfrm rot="5400000">
            <a:off x="-282177" y="4392400"/>
            <a:ext cx="58971" cy="97529"/>
          </a:xfrm>
          <a:prstGeom prst="rect">
            <a:avLst/>
          </a:prstGeom>
        </p:spPr>
      </p:pic>
      <p:sp>
        <p:nvSpPr>
          <p:cNvPr id="170" name="Rectangle 169">
            <a:extLst>
              <a:ext uri="{FF2B5EF4-FFF2-40B4-BE49-F238E27FC236}">
                <a16:creationId xmlns:a16="http://schemas.microsoft.com/office/drawing/2014/main" id="{0FA06109-A31E-F219-647F-F462DFFC1821}"/>
              </a:ext>
            </a:extLst>
          </p:cNvPr>
          <p:cNvSpPr/>
          <p:nvPr/>
        </p:nvSpPr>
        <p:spPr>
          <a:xfrm>
            <a:off x="-1471967" y="442854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71" name="Rectangle: Rounded Corners 170">
            <a:extLst>
              <a:ext uri="{FF2B5EF4-FFF2-40B4-BE49-F238E27FC236}">
                <a16:creationId xmlns:a16="http://schemas.microsoft.com/office/drawing/2014/main" id="{8D3996EE-C729-8B63-823E-7F4D73CFF4A1}"/>
              </a:ext>
            </a:extLst>
          </p:cNvPr>
          <p:cNvSpPr/>
          <p:nvPr/>
        </p:nvSpPr>
        <p:spPr>
          <a:xfrm>
            <a:off x="-1501467" y="483392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72" name="Picture 171">
            <a:extLst>
              <a:ext uri="{FF2B5EF4-FFF2-40B4-BE49-F238E27FC236}">
                <a16:creationId xmlns:a16="http://schemas.microsoft.com/office/drawing/2014/main" id="{B9F24BAF-AFF7-15CC-C10A-DCF06332641E}"/>
              </a:ext>
            </a:extLst>
          </p:cNvPr>
          <p:cNvPicPr>
            <a:picLocks noChangeAspect="1"/>
          </p:cNvPicPr>
          <p:nvPr/>
        </p:nvPicPr>
        <p:blipFill>
          <a:blip r:embed="rId7"/>
          <a:srcRect l="45751" t="26139" r="11935" b="33719"/>
          <a:stretch>
            <a:fillRect/>
          </a:stretch>
        </p:blipFill>
        <p:spPr>
          <a:xfrm rot="5400000">
            <a:off x="-282176" y="4874759"/>
            <a:ext cx="58971" cy="97529"/>
          </a:xfrm>
          <a:prstGeom prst="rect">
            <a:avLst/>
          </a:prstGeom>
        </p:spPr>
      </p:pic>
      <p:sp>
        <p:nvSpPr>
          <p:cNvPr id="173" name="Rectangle: Rounded Corners 172">
            <a:extLst>
              <a:ext uri="{FF2B5EF4-FFF2-40B4-BE49-F238E27FC236}">
                <a16:creationId xmlns:a16="http://schemas.microsoft.com/office/drawing/2014/main" id="{A31D6056-E990-C7B4-B5CE-85F8D733A8E6}"/>
              </a:ext>
            </a:extLst>
          </p:cNvPr>
          <p:cNvSpPr/>
          <p:nvPr/>
        </p:nvSpPr>
        <p:spPr>
          <a:xfrm>
            <a:off x="-1483684" y="529262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74" name="Picture 173">
            <a:extLst>
              <a:ext uri="{FF2B5EF4-FFF2-40B4-BE49-F238E27FC236}">
                <a16:creationId xmlns:a16="http://schemas.microsoft.com/office/drawing/2014/main" id="{7B400B7C-8AA3-AEF1-756A-99FF2D9A5A68}"/>
              </a:ext>
            </a:extLst>
          </p:cNvPr>
          <p:cNvPicPr>
            <a:picLocks noChangeAspect="1"/>
          </p:cNvPicPr>
          <p:nvPr/>
        </p:nvPicPr>
        <p:blipFill>
          <a:blip r:embed="rId7"/>
          <a:srcRect l="45751" t="26139" r="11935" b="33719"/>
          <a:stretch>
            <a:fillRect/>
          </a:stretch>
        </p:blipFill>
        <p:spPr>
          <a:xfrm rot="5400000">
            <a:off x="-264393" y="5333457"/>
            <a:ext cx="58971" cy="97529"/>
          </a:xfrm>
          <a:prstGeom prst="rect">
            <a:avLst/>
          </a:prstGeom>
        </p:spPr>
      </p:pic>
      <p:sp>
        <p:nvSpPr>
          <p:cNvPr id="175" name="Rectangle 174">
            <a:extLst>
              <a:ext uri="{FF2B5EF4-FFF2-40B4-BE49-F238E27FC236}">
                <a16:creationId xmlns:a16="http://schemas.microsoft.com/office/drawing/2014/main" id="{FCCC0C15-B2B0-B5B5-381D-103385BE0164}"/>
              </a:ext>
            </a:extLst>
          </p:cNvPr>
          <p:cNvSpPr/>
          <p:nvPr/>
        </p:nvSpPr>
        <p:spPr>
          <a:xfrm>
            <a:off x="-1439894" y="538865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76" name="Rectangle: Rounded Corners 175">
            <a:extLst>
              <a:ext uri="{FF2B5EF4-FFF2-40B4-BE49-F238E27FC236}">
                <a16:creationId xmlns:a16="http://schemas.microsoft.com/office/drawing/2014/main" id="{D8EDC16F-C8BA-8919-E703-85BBF5F802AE}"/>
              </a:ext>
            </a:extLst>
          </p:cNvPr>
          <p:cNvSpPr/>
          <p:nvPr/>
        </p:nvSpPr>
        <p:spPr>
          <a:xfrm>
            <a:off x="-1483684" y="5923708"/>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77" name="Picture 176">
            <a:extLst>
              <a:ext uri="{FF2B5EF4-FFF2-40B4-BE49-F238E27FC236}">
                <a16:creationId xmlns:a16="http://schemas.microsoft.com/office/drawing/2014/main" id="{2422ED01-9063-4901-E151-9D239ABDE5C4}"/>
              </a:ext>
            </a:extLst>
          </p:cNvPr>
          <p:cNvPicPr>
            <a:picLocks noChangeAspect="1"/>
          </p:cNvPicPr>
          <p:nvPr/>
        </p:nvPicPr>
        <p:blipFill>
          <a:blip r:embed="rId7"/>
          <a:srcRect l="45751" t="26139" r="11935" b="33719"/>
          <a:stretch>
            <a:fillRect/>
          </a:stretch>
        </p:blipFill>
        <p:spPr>
          <a:xfrm rot="5400000">
            <a:off x="-264393" y="5964543"/>
            <a:ext cx="58971" cy="97529"/>
          </a:xfrm>
          <a:prstGeom prst="rect">
            <a:avLst/>
          </a:prstGeom>
        </p:spPr>
      </p:pic>
      <p:sp>
        <p:nvSpPr>
          <p:cNvPr id="178" name="Rectangle 177">
            <a:extLst>
              <a:ext uri="{FF2B5EF4-FFF2-40B4-BE49-F238E27FC236}">
                <a16:creationId xmlns:a16="http://schemas.microsoft.com/office/drawing/2014/main" id="{F60ADC89-5DBA-D778-9A65-B0640F773AE1}"/>
              </a:ext>
            </a:extLst>
          </p:cNvPr>
          <p:cNvSpPr/>
          <p:nvPr/>
        </p:nvSpPr>
        <p:spPr>
          <a:xfrm>
            <a:off x="-1438991" y="602479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b="1" dirty="0">
                <a:solidFill>
                  <a:srgbClr val="00B0F0"/>
                </a:solidFill>
                <a:latin typeface="Cairo Light" panose="00000400000000000000" pitchFamily="2" charset="-78"/>
                <a:cs typeface="Cairo Light" panose="00000400000000000000" pitchFamily="2" charset="-78"/>
              </a:rPr>
              <a:t>إيرادات المنصة</a:t>
            </a:r>
            <a:endParaRPr lang="en-PH" sz="600" b="1" dirty="0">
              <a:solidFill>
                <a:srgbClr val="00B0F0"/>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تحليل مجموع الإيرادات</a:t>
            </a:r>
            <a:r>
              <a:rPr lang="en-US" sz="700" dirty="0">
                <a:solidFill>
                  <a:srgbClr val="00B0F0"/>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79" name="Rectangle: Rounded Corners 178">
            <a:extLst>
              <a:ext uri="{FF2B5EF4-FFF2-40B4-BE49-F238E27FC236}">
                <a16:creationId xmlns:a16="http://schemas.microsoft.com/office/drawing/2014/main" id="{5DF4522B-76AF-7AAB-904B-60A7C6509DF3}"/>
              </a:ext>
            </a:extLst>
          </p:cNvPr>
          <p:cNvSpPr/>
          <p:nvPr/>
        </p:nvSpPr>
        <p:spPr>
          <a:xfrm>
            <a:off x="-1483684" y="705796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80" name="Picture 179">
            <a:extLst>
              <a:ext uri="{FF2B5EF4-FFF2-40B4-BE49-F238E27FC236}">
                <a16:creationId xmlns:a16="http://schemas.microsoft.com/office/drawing/2014/main" id="{2E5D1DA3-A079-75E1-E0A2-2D469DBFEDC1}"/>
              </a:ext>
            </a:extLst>
          </p:cNvPr>
          <p:cNvPicPr>
            <a:picLocks noChangeAspect="1"/>
          </p:cNvPicPr>
          <p:nvPr/>
        </p:nvPicPr>
        <p:blipFill>
          <a:blip r:embed="rId7"/>
          <a:srcRect l="45751" t="26139" r="11935" b="33719"/>
          <a:stretch>
            <a:fillRect/>
          </a:stretch>
        </p:blipFill>
        <p:spPr>
          <a:xfrm rot="5400000">
            <a:off x="1470446" y="6106299"/>
            <a:ext cx="58971" cy="97529"/>
          </a:xfrm>
          <a:prstGeom prst="rect">
            <a:avLst/>
          </a:prstGeom>
        </p:spPr>
      </p:pic>
      <p:sp>
        <p:nvSpPr>
          <p:cNvPr id="181" name="Rectangle 180">
            <a:extLst>
              <a:ext uri="{FF2B5EF4-FFF2-40B4-BE49-F238E27FC236}">
                <a16:creationId xmlns:a16="http://schemas.microsoft.com/office/drawing/2014/main" id="{8A012E28-14E9-9447-DFAA-DAC29DCCFED7}"/>
              </a:ext>
            </a:extLst>
          </p:cNvPr>
          <p:cNvSpPr/>
          <p:nvPr/>
        </p:nvSpPr>
        <p:spPr>
          <a:xfrm>
            <a:off x="277162" y="490606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82" name="Rectangle 181">
            <a:extLst>
              <a:ext uri="{FF2B5EF4-FFF2-40B4-BE49-F238E27FC236}">
                <a16:creationId xmlns:a16="http://schemas.microsoft.com/office/drawing/2014/main" id="{279DF8F0-FCBB-5B59-7DA0-9CC8ACA9A7A4}"/>
              </a:ext>
            </a:extLst>
          </p:cNvPr>
          <p:cNvSpPr/>
          <p:nvPr/>
        </p:nvSpPr>
        <p:spPr>
          <a:xfrm>
            <a:off x="-1457677" y="492623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83" name="Picture 182">
            <a:extLst>
              <a:ext uri="{FF2B5EF4-FFF2-40B4-BE49-F238E27FC236}">
                <a16:creationId xmlns:a16="http://schemas.microsoft.com/office/drawing/2014/main" id="{5E541B9A-BDCB-A3DB-8C9F-A8F52CE84EDE}"/>
              </a:ext>
            </a:extLst>
          </p:cNvPr>
          <p:cNvPicPr>
            <a:picLocks noChangeAspect="1"/>
          </p:cNvPicPr>
          <p:nvPr/>
        </p:nvPicPr>
        <p:blipFill>
          <a:blip r:embed="rId7"/>
          <a:srcRect l="45751" t="26139" r="11935" b="33719"/>
          <a:stretch>
            <a:fillRect/>
          </a:stretch>
        </p:blipFill>
        <p:spPr>
          <a:xfrm rot="5400000">
            <a:off x="-279997" y="6134874"/>
            <a:ext cx="58971" cy="97529"/>
          </a:xfrm>
          <a:prstGeom prst="rect">
            <a:avLst/>
          </a:prstGeom>
        </p:spPr>
      </p:pic>
    </p:spTree>
    <p:extLst>
      <p:ext uri="{BB962C8B-B14F-4D97-AF65-F5344CB8AC3E}">
        <p14:creationId xmlns:p14="http://schemas.microsoft.com/office/powerpoint/2010/main" val="171430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58B7-4724-E278-5AD5-33FCF781456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D2AE55-EFFE-C4A5-50D1-5CB65ACF8999}"/>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7D4B2725-0E08-8F43-9300-04BB27BD4D8F}"/>
              </a:ext>
            </a:extLst>
          </p:cNvPr>
          <p:cNvSpPr/>
          <p:nvPr/>
        </p:nvSpPr>
        <p:spPr>
          <a:xfrm>
            <a:off x="72118" y="624206"/>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a:extLst>
              <a:ext uri="{FF2B5EF4-FFF2-40B4-BE49-F238E27FC236}">
                <a16:creationId xmlns:a16="http://schemas.microsoft.com/office/drawing/2014/main" id="{8742CABB-FC67-9E68-3A0E-722D5033DF8B}"/>
              </a:ext>
            </a:extLst>
          </p:cNvPr>
          <p:cNvSpPr txBox="1"/>
          <p:nvPr/>
        </p:nvSpPr>
        <p:spPr>
          <a:xfrm>
            <a:off x="8336269" y="742110"/>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Net Amount:</a:t>
            </a:r>
            <a:endParaRPr lang="en-PH" sz="1000" dirty="0">
              <a:solidFill>
                <a:schemeClr val="bg2">
                  <a:lumMod val="25000"/>
                </a:schemeClr>
              </a:solidFill>
              <a:latin typeface="Arial Narrow" panose="020B0606020202030204" pitchFamily="34" charset="0"/>
            </a:endParaRPr>
          </a:p>
        </p:txBody>
      </p:sp>
      <p:sp>
        <p:nvSpPr>
          <p:cNvPr id="15" name="TextBox 14">
            <a:extLst>
              <a:ext uri="{FF2B5EF4-FFF2-40B4-BE49-F238E27FC236}">
                <a16:creationId xmlns:a16="http://schemas.microsoft.com/office/drawing/2014/main" id="{19EF44AD-EBA5-1A0E-4744-0CFC8396CB0C}"/>
              </a:ext>
            </a:extLst>
          </p:cNvPr>
          <p:cNvSpPr txBox="1"/>
          <p:nvPr/>
        </p:nvSpPr>
        <p:spPr>
          <a:xfrm>
            <a:off x="152114" y="173693"/>
            <a:ext cx="4252699" cy="369332"/>
          </a:xfrm>
          <a:prstGeom prst="rect">
            <a:avLst/>
          </a:prstGeom>
          <a:noFill/>
        </p:spPr>
        <p:txBody>
          <a:bodyPr wrap="square" rtlCol="0">
            <a:spAutoFit/>
          </a:bodyPr>
          <a:lstStyle/>
          <a:p>
            <a:pPr fontAlgn="b"/>
            <a:r>
              <a:rPr lang="en-PH" b="1" dirty="0">
                <a:solidFill>
                  <a:schemeClr val="bg1"/>
                </a:solidFill>
                <a:latin typeface="Arial Narrow" panose="020B0606020202030204" pitchFamily="34" charset="0"/>
              </a:rPr>
              <a:t>July 2025</a:t>
            </a:r>
          </a:p>
        </p:txBody>
      </p:sp>
      <p:sp>
        <p:nvSpPr>
          <p:cNvPr id="16" name="Rectangle: Rounded Corners 15">
            <a:extLst>
              <a:ext uri="{FF2B5EF4-FFF2-40B4-BE49-F238E27FC236}">
                <a16:creationId xmlns:a16="http://schemas.microsoft.com/office/drawing/2014/main" id="{66A8CAEF-2C53-EA36-5FA4-7714E1C30A17}"/>
              </a:ext>
            </a:extLst>
          </p:cNvPr>
          <p:cNvSpPr/>
          <p:nvPr/>
        </p:nvSpPr>
        <p:spPr>
          <a:xfrm>
            <a:off x="9940787" y="245793"/>
            <a:ext cx="814037" cy="288163"/>
          </a:xfrm>
          <a:prstGeom prst="roundRect">
            <a:avLst/>
          </a:prstGeom>
          <a:solidFill>
            <a:srgbClr val="7A4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rPr>
              <a:t>Update</a:t>
            </a:r>
            <a:endParaRPr lang="en-PH" sz="1100" dirty="0">
              <a:latin typeface="Arial Narrow" panose="020B0606020202030204" pitchFamily="34" charset="0"/>
            </a:endParaRPr>
          </a:p>
        </p:txBody>
      </p:sp>
      <p:sp>
        <p:nvSpPr>
          <p:cNvPr id="17" name="Rectangle: Rounded Corners 16">
            <a:extLst>
              <a:ext uri="{FF2B5EF4-FFF2-40B4-BE49-F238E27FC236}">
                <a16:creationId xmlns:a16="http://schemas.microsoft.com/office/drawing/2014/main" id="{00B7ED16-2AFA-88E5-E19B-DDF7CCD982A7}"/>
              </a:ext>
            </a:extLst>
          </p:cNvPr>
          <p:cNvSpPr/>
          <p:nvPr/>
        </p:nvSpPr>
        <p:spPr>
          <a:xfrm>
            <a:off x="10845083" y="235681"/>
            <a:ext cx="814037" cy="288163"/>
          </a:xfrm>
          <a:prstGeom prst="roundRect">
            <a:avLst/>
          </a:prstGeom>
          <a:solidFill>
            <a:srgbClr val="7A4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rPr>
              <a:t>Save</a:t>
            </a:r>
            <a:endParaRPr lang="en-PH" sz="1100" dirty="0">
              <a:latin typeface="Arial Narrow" panose="020B0606020202030204" pitchFamily="34" charset="0"/>
            </a:endParaRPr>
          </a:p>
        </p:txBody>
      </p:sp>
      <p:sp>
        <p:nvSpPr>
          <p:cNvPr id="18" name="TextBox 17">
            <a:extLst>
              <a:ext uri="{FF2B5EF4-FFF2-40B4-BE49-F238E27FC236}">
                <a16:creationId xmlns:a16="http://schemas.microsoft.com/office/drawing/2014/main" id="{9D05FDF3-C9B4-2897-5813-5F2CCD2BC0C6}"/>
              </a:ext>
            </a:extLst>
          </p:cNvPr>
          <p:cNvSpPr txBox="1"/>
          <p:nvPr/>
        </p:nvSpPr>
        <p:spPr>
          <a:xfrm rot="18708794">
            <a:off x="11710203" y="150844"/>
            <a:ext cx="338554" cy="461665"/>
          </a:xfrm>
          <a:prstGeom prst="rect">
            <a:avLst/>
          </a:prstGeom>
          <a:noFill/>
        </p:spPr>
        <p:txBody>
          <a:bodyPr wrap="none" rtlCol="0">
            <a:spAutoFit/>
          </a:bodyPr>
          <a:lstStyle/>
          <a:p>
            <a:r>
              <a:rPr lang="en-US" sz="2400" dirty="0">
                <a:solidFill>
                  <a:schemeClr val="bg1"/>
                </a:solidFill>
              </a:rPr>
              <a:t>+</a:t>
            </a:r>
            <a:endParaRPr lang="en-PH" sz="2400" dirty="0">
              <a:solidFill>
                <a:schemeClr val="bg1"/>
              </a:solidFill>
            </a:endParaRPr>
          </a:p>
        </p:txBody>
      </p:sp>
      <p:sp>
        <p:nvSpPr>
          <p:cNvPr id="19" name="TextBox 18">
            <a:extLst>
              <a:ext uri="{FF2B5EF4-FFF2-40B4-BE49-F238E27FC236}">
                <a16:creationId xmlns:a16="http://schemas.microsoft.com/office/drawing/2014/main" id="{800F3ADE-CBCB-A10E-7611-32E012F0BB34}"/>
              </a:ext>
            </a:extLst>
          </p:cNvPr>
          <p:cNvSpPr txBox="1"/>
          <p:nvPr/>
        </p:nvSpPr>
        <p:spPr>
          <a:xfrm>
            <a:off x="221925" y="760926"/>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20" name="Rectangle: Rounded Corners 19">
            <a:extLst>
              <a:ext uri="{FF2B5EF4-FFF2-40B4-BE49-F238E27FC236}">
                <a16:creationId xmlns:a16="http://schemas.microsoft.com/office/drawing/2014/main" id="{DD9E6341-28A2-E6AA-8791-C4F32993EAA8}"/>
              </a:ext>
            </a:extLst>
          </p:cNvPr>
          <p:cNvSpPr/>
          <p:nvPr/>
        </p:nvSpPr>
        <p:spPr>
          <a:xfrm>
            <a:off x="808718" y="717722"/>
            <a:ext cx="2728232" cy="335429"/>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dirty="0">
              <a:latin typeface="Arial Narrow" panose="020B0606020202030204" pitchFamily="34" charset="0"/>
            </a:endParaRPr>
          </a:p>
        </p:txBody>
      </p:sp>
      <p:sp>
        <p:nvSpPr>
          <p:cNvPr id="21" name="TextBox 20">
            <a:extLst>
              <a:ext uri="{FF2B5EF4-FFF2-40B4-BE49-F238E27FC236}">
                <a16:creationId xmlns:a16="http://schemas.microsoft.com/office/drawing/2014/main" id="{46452AD5-0342-66A0-C9CA-C6E609D45F73}"/>
              </a:ext>
            </a:extLst>
          </p:cNvPr>
          <p:cNvSpPr txBox="1"/>
          <p:nvPr/>
        </p:nvSpPr>
        <p:spPr>
          <a:xfrm>
            <a:off x="787075" y="771088"/>
            <a:ext cx="2595734" cy="246221"/>
          </a:xfrm>
          <a:prstGeom prst="rect">
            <a:avLst/>
          </a:prstGeom>
          <a:noFill/>
        </p:spPr>
        <p:txBody>
          <a:bodyPr wrap="square" rtlCol="0">
            <a:spAutoFit/>
          </a:bodyPr>
          <a:lstStyle/>
          <a:p>
            <a:pPr algn="ctr" rtl="1" fontAlgn="ctr">
              <a:buNone/>
            </a:pPr>
            <a:r>
              <a:rPr lang="ar-SA" sz="1000" dirty="0">
                <a:solidFill>
                  <a:srgbClr val="3B3838"/>
                </a:solidFill>
                <a:latin typeface="Arial Narrow" panose="020B0606020202030204" pitchFamily="34" charset="0"/>
              </a:rPr>
              <a:t>طلب استشارة قانونية | </a:t>
            </a:r>
            <a:r>
              <a:rPr lang="en-PH" sz="1000" dirty="0">
                <a:solidFill>
                  <a:srgbClr val="3B3838"/>
                </a:solidFill>
                <a:latin typeface="Arial Narrow" panose="020B0606020202030204" pitchFamily="34" charset="0"/>
              </a:rPr>
              <a:t>Request for Legal Consultation </a:t>
            </a:r>
          </a:p>
        </p:txBody>
      </p:sp>
      <p:pic>
        <p:nvPicPr>
          <p:cNvPr id="22" name="Picture 21">
            <a:extLst>
              <a:ext uri="{FF2B5EF4-FFF2-40B4-BE49-F238E27FC236}">
                <a16:creationId xmlns:a16="http://schemas.microsoft.com/office/drawing/2014/main" id="{D43E278B-8827-39F8-3DB2-CDF73ED5CAE8}"/>
              </a:ext>
            </a:extLst>
          </p:cNvPr>
          <p:cNvPicPr>
            <a:picLocks noChangeAspect="1"/>
          </p:cNvPicPr>
          <p:nvPr/>
        </p:nvPicPr>
        <p:blipFill>
          <a:blip r:embed="rId3"/>
          <a:srcRect l="41313" t="33296" r="34424" b="39862"/>
          <a:stretch>
            <a:fillRect/>
          </a:stretch>
        </p:blipFill>
        <p:spPr>
          <a:xfrm rot="5400000">
            <a:off x="3428905" y="847491"/>
            <a:ext cx="55423" cy="106520"/>
          </a:xfrm>
          <a:prstGeom prst="rect">
            <a:avLst/>
          </a:prstGeom>
        </p:spPr>
      </p:pic>
      <p:graphicFrame>
        <p:nvGraphicFramePr>
          <p:cNvPr id="25" name="Table 24">
            <a:extLst>
              <a:ext uri="{FF2B5EF4-FFF2-40B4-BE49-F238E27FC236}">
                <a16:creationId xmlns:a16="http://schemas.microsoft.com/office/drawing/2014/main" id="{227E318B-7C8E-46C0-EB38-D1DDDAD92ED8}"/>
              </a:ext>
            </a:extLst>
          </p:cNvPr>
          <p:cNvGraphicFramePr>
            <a:graphicFrameLocks noGrp="1"/>
          </p:cNvGraphicFramePr>
          <p:nvPr>
            <p:extLst>
              <p:ext uri="{D42A27DB-BD31-4B8C-83A1-F6EECF244321}">
                <p14:modId xmlns:p14="http://schemas.microsoft.com/office/powerpoint/2010/main" val="223462250"/>
              </p:ext>
            </p:extLst>
          </p:nvPr>
        </p:nvGraphicFramePr>
        <p:xfrm>
          <a:off x="167368" y="1151752"/>
          <a:ext cx="11854494" cy="7524714"/>
        </p:xfrm>
        <a:graphic>
          <a:graphicData uri="http://schemas.openxmlformats.org/drawingml/2006/table">
            <a:tbl>
              <a:tblPr firstRow="1" bandRow="1">
                <a:tableStyleId>{5C22544A-7EE6-4342-B048-85BDC9FD1C3A}</a:tableStyleId>
              </a:tblPr>
              <a:tblGrid>
                <a:gridCol w="295536">
                  <a:extLst>
                    <a:ext uri="{9D8B030D-6E8A-4147-A177-3AD203B41FA5}">
                      <a16:colId xmlns:a16="http://schemas.microsoft.com/office/drawing/2014/main" val="3099832474"/>
                    </a:ext>
                  </a:extLst>
                </a:gridCol>
                <a:gridCol w="548299">
                  <a:extLst>
                    <a:ext uri="{9D8B030D-6E8A-4147-A177-3AD203B41FA5}">
                      <a16:colId xmlns:a16="http://schemas.microsoft.com/office/drawing/2014/main" val="4230336558"/>
                    </a:ext>
                  </a:extLst>
                </a:gridCol>
                <a:gridCol w="550533">
                  <a:extLst>
                    <a:ext uri="{9D8B030D-6E8A-4147-A177-3AD203B41FA5}">
                      <a16:colId xmlns:a16="http://schemas.microsoft.com/office/drawing/2014/main" val="12136744"/>
                    </a:ext>
                  </a:extLst>
                </a:gridCol>
                <a:gridCol w="352236">
                  <a:extLst>
                    <a:ext uri="{9D8B030D-6E8A-4147-A177-3AD203B41FA5}">
                      <a16:colId xmlns:a16="http://schemas.microsoft.com/office/drawing/2014/main" val="1810269809"/>
                    </a:ext>
                  </a:extLst>
                </a:gridCol>
                <a:gridCol w="680903">
                  <a:extLst>
                    <a:ext uri="{9D8B030D-6E8A-4147-A177-3AD203B41FA5}">
                      <a16:colId xmlns:a16="http://schemas.microsoft.com/office/drawing/2014/main" val="91003653"/>
                    </a:ext>
                  </a:extLst>
                </a:gridCol>
                <a:gridCol w="618459">
                  <a:extLst>
                    <a:ext uri="{9D8B030D-6E8A-4147-A177-3AD203B41FA5}">
                      <a16:colId xmlns:a16="http://schemas.microsoft.com/office/drawing/2014/main" val="573508274"/>
                    </a:ext>
                  </a:extLst>
                </a:gridCol>
                <a:gridCol w="550533">
                  <a:extLst>
                    <a:ext uri="{9D8B030D-6E8A-4147-A177-3AD203B41FA5}">
                      <a16:colId xmlns:a16="http://schemas.microsoft.com/office/drawing/2014/main" val="2222852846"/>
                    </a:ext>
                  </a:extLst>
                </a:gridCol>
                <a:gridCol w="550533">
                  <a:extLst>
                    <a:ext uri="{9D8B030D-6E8A-4147-A177-3AD203B41FA5}">
                      <a16:colId xmlns:a16="http://schemas.microsoft.com/office/drawing/2014/main" val="1982789283"/>
                    </a:ext>
                  </a:extLst>
                </a:gridCol>
                <a:gridCol w="550533">
                  <a:extLst>
                    <a:ext uri="{9D8B030D-6E8A-4147-A177-3AD203B41FA5}">
                      <a16:colId xmlns:a16="http://schemas.microsoft.com/office/drawing/2014/main" val="778966576"/>
                    </a:ext>
                  </a:extLst>
                </a:gridCol>
                <a:gridCol w="550533">
                  <a:extLst>
                    <a:ext uri="{9D8B030D-6E8A-4147-A177-3AD203B41FA5}">
                      <a16:colId xmlns:a16="http://schemas.microsoft.com/office/drawing/2014/main" val="1892561431"/>
                    </a:ext>
                  </a:extLst>
                </a:gridCol>
                <a:gridCol w="550533">
                  <a:extLst>
                    <a:ext uri="{9D8B030D-6E8A-4147-A177-3AD203B41FA5}">
                      <a16:colId xmlns:a16="http://schemas.microsoft.com/office/drawing/2014/main" val="386327214"/>
                    </a:ext>
                  </a:extLst>
                </a:gridCol>
                <a:gridCol w="550533">
                  <a:extLst>
                    <a:ext uri="{9D8B030D-6E8A-4147-A177-3AD203B41FA5}">
                      <a16:colId xmlns:a16="http://schemas.microsoft.com/office/drawing/2014/main" val="3369332233"/>
                    </a:ext>
                  </a:extLst>
                </a:gridCol>
                <a:gridCol w="550533">
                  <a:extLst>
                    <a:ext uri="{9D8B030D-6E8A-4147-A177-3AD203B41FA5}">
                      <a16:colId xmlns:a16="http://schemas.microsoft.com/office/drawing/2014/main" val="439045516"/>
                    </a:ext>
                  </a:extLst>
                </a:gridCol>
                <a:gridCol w="550533">
                  <a:extLst>
                    <a:ext uri="{9D8B030D-6E8A-4147-A177-3AD203B41FA5}">
                      <a16:colId xmlns:a16="http://schemas.microsoft.com/office/drawing/2014/main" val="2095249156"/>
                    </a:ext>
                  </a:extLst>
                </a:gridCol>
                <a:gridCol w="550533">
                  <a:extLst>
                    <a:ext uri="{9D8B030D-6E8A-4147-A177-3AD203B41FA5}">
                      <a16:colId xmlns:a16="http://schemas.microsoft.com/office/drawing/2014/main" val="1567627469"/>
                    </a:ext>
                  </a:extLst>
                </a:gridCol>
                <a:gridCol w="550533">
                  <a:extLst>
                    <a:ext uri="{9D8B030D-6E8A-4147-A177-3AD203B41FA5}">
                      <a16:colId xmlns:a16="http://schemas.microsoft.com/office/drawing/2014/main" val="3748750143"/>
                    </a:ext>
                  </a:extLst>
                </a:gridCol>
                <a:gridCol w="550533">
                  <a:extLst>
                    <a:ext uri="{9D8B030D-6E8A-4147-A177-3AD203B41FA5}">
                      <a16:colId xmlns:a16="http://schemas.microsoft.com/office/drawing/2014/main" val="1321617753"/>
                    </a:ext>
                  </a:extLst>
                </a:gridCol>
                <a:gridCol w="550533">
                  <a:extLst>
                    <a:ext uri="{9D8B030D-6E8A-4147-A177-3AD203B41FA5}">
                      <a16:colId xmlns:a16="http://schemas.microsoft.com/office/drawing/2014/main" val="2246058799"/>
                    </a:ext>
                  </a:extLst>
                </a:gridCol>
                <a:gridCol w="550533">
                  <a:extLst>
                    <a:ext uri="{9D8B030D-6E8A-4147-A177-3AD203B41FA5}">
                      <a16:colId xmlns:a16="http://schemas.microsoft.com/office/drawing/2014/main" val="3205173600"/>
                    </a:ext>
                  </a:extLst>
                </a:gridCol>
                <a:gridCol w="550533">
                  <a:extLst>
                    <a:ext uri="{9D8B030D-6E8A-4147-A177-3AD203B41FA5}">
                      <a16:colId xmlns:a16="http://schemas.microsoft.com/office/drawing/2014/main" val="3096944613"/>
                    </a:ext>
                  </a:extLst>
                </a:gridCol>
                <a:gridCol w="550533">
                  <a:extLst>
                    <a:ext uri="{9D8B030D-6E8A-4147-A177-3AD203B41FA5}">
                      <a16:colId xmlns:a16="http://schemas.microsoft.com/office/drawing/2014/main" val="3339104832"/>
                    </a:ext>
                  </a:extLst>
                </a:gridCol>
                <a:gridCol w="550533">
                  <a:extLst>
                    <a:ext uri="{9D8B030D-6E8A-4147-A177-3AD203B41FA5}">
                      <a16:colId xmlns:a16="http://schemas.microsoft.com/office/drawing/2014/main" val="2172682571"/>
                    </a:ext>
                  </a:extLst>
                </a:gridCol>
              </a:tblGrid>
              <a:tr h="345428">
                <a:tc gridSpan="22">
                  <a:txBody>
                    <a:bodyPr/>
                    <a:lstStyle/>
                    <a:p>
                      <a:r>
                        <a:rPr lang="en-US" sz="1050" b="1" dirty="0">
                          <a:solidFill>
                            <a:schemeClr val="tx1"/>
                          </a:solidFill>
                          <a:latin typeface="Cairo" panose="00000500000000000000" pitchFamily="2" charset="-78"/>
                          <a:cs typeface="Cairo" panose="00000500000000000000" pitchFamily="2" charset="-78"/>
                        </a:rPr>
                        <a:t>Financial statement</a:t>
                      </a:r>
                    </a:p>
                    <a:p>
                      <a:pPr rtl="1"/>
                      <a:r>
                        <a:rPr lang="ar-SA" sz="1050" b="1" dirty="0">
                          <a:solidFill>
                            <a:schemeClr val="tx1"/>
                          </a:solidFill>
                          <a:latin typeface="Cairo" panose="00000500000000000000" pitchFamily="2" charset="-78"/>
                          <a:cs typeface="Cairo" panose="00000500000000000000" pitchFamily="2" charset="-78"/>
                        </a:rPr>
                        <a:t>بيان التسويات المالية</a:t>
                      </a:r>
                      <a:endParaRPr lang="en-PH" sz="1050" b="1" dirty="0">
                        <a:solidFill>
                          <a:schemeClr val="tx1"/>
                        </a:solidFill>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hMerge="1">
                  <a:txBody>
                    <a:bodyPr/>
                    <a:lstStyle/>
                    <a:p>
                      <a:endParaRPr lang="en-PH"/>
                    </a:p>
                  </a:txBody>
                  <a:tcPr/>
                </a:tc>
                <a:tc hMerge="1">
                  <a:txBody>
                    <a:bodyPr/>
                    <a:lstStyle/>
                    <a:p>
                      <a:endParaRPr lang="en-PH"/>
                    </a:p>
                  </a:txBody>
                  <a:tcPr/>
                </a:tc>
                <a:tc hMerge="1">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a:endParaRPr lang="en-PH" sz="800" dirty="0">
                        <a:solidFill>
                          <a:schemeClr val="bg2">
                            <a:lumMod val="25000"/>
                          </a:schemeClr>
                        </a:solidFill>
                        <a:latin typeface="Arial Narrow" panose="020B0606020202030204" pitchFamily="34"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endParaRPr lang="en-PH"/>
                    </a:p>
                  </a:txBody>
                  <a:tcPr/>
                </a:tc>
                <a:tc hMerge="1">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US"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0"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0"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0"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l" rtl="0"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hMerge="1">
                  <a:txBody>
                    <a:bodyPr/>
                    <a:lstStyle/>
                    <a:p>
                      <a:pPr algn="l" rtl="0"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hMerge="1">
                  <a:txBody>
                    <a:bodyPr/>
                    <a:lstStyle/>
                    <a:p>
                      <a:pPr algn="l" rtl="0"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hMerge="1">
                  <a:txBody>
                    <a:bodyPr/>
                    <a:lstStyle/>
                    <a:p>
                      <a:pPr algn="l" rtl="0"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8345253"/>
                  </a:ext>
                </a:extLst>
              </a:tr>
              <a:tr h="345428">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               Date</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7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7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7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7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700" b="0"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700" b="0"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7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700" b="0" i="0" u="none" strike="noStrike" dirty="0">
                          <a:solidFill>
                            <a:srgbClr val="000000"/>
                          </a:solidFill>
                          <a:effectLst/>
                          <a:latin typeface="Cairo Light" panose="00000400000000000000" pitchFamily="2" charset="-78"/>
                          <a:cs typeface="Cairo Light" panose="00000400000000000000" pitchFamily="2" charset="-78"/>
                        </a:rPr>
                      </a:br>
                      <a:r>
                        <a:rPr lang="ar-SA" sz="7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Taxable Amount (SAR)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Refund Amount</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700" b="0" dirty="0">
                          <a:solidFill>
                            <a:schemeClr val="tx1"/>
                          </a:solidFill>
                          <a:latin typeface="Cairo" panose="00000500000000000000" pitchFamily="2" charset="-78"/>
                          <a:cs typeface="Cairo" panose="00000500000000000000" pitchFamily="2" charset="-78"/>
                        </a:rPr>
                        <a:t>إجمالي الفاتورة</a:t>
                      </a:r>
                      <a:endParaRPr lang="en-PH" sz="700" b="0"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Collected</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المحصلة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Providers/Entities</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من قِبل مقدمي الخدمات/الجهات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to Payment Gateway</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إلى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Net VAT Due</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صافي ضريبة القيمة المضافة المستحقة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341807"/>
                  </a:ext>
                </a:extLst>
              </a:tr>
              <a:tr h="46237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dirty="0">
                          <a:solidFill>
                            <a:schemeClr val="bg2">
                              <a:lumMod val="25000"/>
                            </a:schemeClr>
                          </a:solidFill>
                          <a:effectLst/>
                          <a:latin typeface="Arial Narrow" panose="020B0606020202030204" pitchFamily="34" charset="0"/>
                        </a:rPr>
                        <a:t>JON-5680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Sultan </a:t>
                      </a:r>
                      <a:r>
                        <a:rPr lang="en-PH" sz="800" b="0" i="0" u="none" strike="noStrike" dirty="0" err="1">
                          <a:solidFill>
                            <a:srgbClr val="000000"/>
                          </a:solidFill>
                          <a:effectLst/>
                          <a:latin typeface="Arial Narrow" panose="020B0606020202030204" pitchFamily="34" charset="0"/>
                        </a:rPr>
                        <a:t>AlKathiri</a:t>
                      </a: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Reham </a:t>
                      </a:r>
                      <a:r>
                        <a:rPr lang="en-PH" sz="800" b="0" dirty="0" err="1">
                          <a:solidFill>
                            <a:srgbClr val="2B2B2B"/>
                          </a:solidFill>
                          <a:effectLst/>
                          <a:latin typeface="Arial Narrow" panose="020B0606020202030204" pitchFamily="34" charset="0"/>
                        </a:rPr>
                        <a:t>Alsubaie</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dirty="0">
                          <a:solidFill>
                            <a:srgbClr val="3B3838"/>
                          </a:solidFill>
                          <a:effectLst/>
                          <a:latin typeface="Arial Narrow" panose="020B0606020202030204" pitchFamily="34" charset="0"/>
                        </a:rPr>
                        <a:t>طلب استشارة قانونية | </a:t>
                      </a:r>
                      <a:r>
                        <a:rPr lang="en-PH" sz="800" b="0" i="0" u="none" strike="noStrike" dirty="0">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165360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Hayat Khan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Abdalaziz Mohamed Abdallah </a:t>
                      </a:r>
                      <a:r>
                        <a:rPr lang="en-PH" sz="800" b="0" dirty="0" err="1">
                          <a:solidFill>
                            <a:srgbClr val="2B2B2B"/>
                          </a:solidFill>
                          <a:effectLst/>
                          <a:latin typeface="Arial Narrow" panose="020B0606020202030204" pitchFamily="34" charset="0"/>
                        </a:rPr>
                        <a:t>ALhamed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087195"/>
                  </a:ext>
                </a:extLst>
              </a:tr>
              <a:tr h="319881">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Haythem Alsayed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Ufuq</a:t>
                      </a:r>
                      <a:r>
                        <a:rPr lang="en-PH" sz="800" b="0" dirty="0">
                          <a:solidFill>
                            <a:srgbClr val="2B2B2B"/>
                          </a:solidFill>
                          <a:effectLst/>
                          <a:latin typeface="Arial Narrow" panose="020B0606020202030204" pitchFamily="34" charset="0"/>
                        </a:rPr>
                        <a:t> Al-Hikma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890561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Ali Faisal</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Xeno</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dirty="0">
                          <a:solidFill>
                            <a:srgbClr val="3B3838"/>
                          </a:solidFill>
                          <a:effectLst/>
                          <a:latin typeface="Arial Narrow" panose="020B0606020202030204" pitchFamily="34" charset="0"/>
                        </a:rPr>
                        <a:t>عقد العمل</a:t>
                      </a:r>
                      <a:endParaRPr lang="en-US" sz="800" b="0" i="0" u="none" strike="noStrike" dirty="0">
                        <a:solidFill>
                          <a:srgbClr val="3B3838"/>
                        </a:solidFill>
                        <a:effectLst/>
                        <a:latin typeface="Arial Narrow" panose="020B0606020202030204" pitchFamily="34" charset="0"/>
                      </a:endParaRPr>
                    </a:p>
                    <a:p>
                      <a:pPr algn="ctr" rtl="1" fontAlgn="ctr">
                        <a:buNone/>
                      </a:pPr>
                      <a:r>
                        <a:rPr lang="en-PH" sz="800" b="0" i="0" u="none" strike="noStrike" dirty="0">
                          <a:solidFill>
                            <a:srgbClr val="3B3838"/>
                          </a:solidFill>
                          <a:effectLst/>
                          <a:latin typeface="Arial Narrow" panose="020B0606020202030204" pitchFamily="34" charset="0"/>
                        </a:rPr>
                        <a:t>Business Contract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30000.00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4500.00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34500.00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7122.00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1068.30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22878.00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3431.70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26309.70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4500.00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3431.70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1068.30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533862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Mohammed Alqahtani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Nadine Abdul Wahab Murshid</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dirty="0">
                          <a:solidFill>
                            <a:srgbClr val="3B3838"/>
                          </a:solidFill>
                          <a:effectLst/>
                          <a:latin typeface="Arial Narrow" panose="020B0606020202030204" pitchFamily="34" charset="0"/>
                        </a:rPr>
                        <a:t> عقد العمل</a:t>
                      </a:r>
                      <a:endParaRPr lang="en-US" sz="800" b="0" i="0" u="none" strike="noStrike" dirty="0">
                        <a:solidFill>
                          <a:srgbClr val="3B3838"/>
                        </a:solidFill>
                        <a:effectLst/>
                        <a:latin typeface="Arial Narrow" panose="020B0606020202030204" pitchFamily="34" charset="0"/>
                      </a:endParaRPr>
                    </a:p>
                    <a:p>
                      <a:pPr algn="ctr" rtl="1" fontAlgn="ctr">
                        <a:buNone/>
                      </a:pPr>
                      <a:r>
                        <a:rPr lang="en-PH" sz="800" b="0" i="0" u="none" strike="noStrike" dirty="0">
                          <a:solidFill>
                            <a:srgbClr val="3B3838"/>
                          </a:solidFill>
                          <a:effectLst/>
                          <a:latin typeface="Arial Narrow" panose="020B0606020202030204" pitchFamily="34" charset="0"/>
                        </a:rPr>
                        <a:t>Business Contract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40000.00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6000.00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46000.00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7996.00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1199.40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32004.00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4800.60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36660.85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6000.00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4800.60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1199.40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62169510"/>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Eyman Ayad Abdullah Alshammari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US" sz="800" b="0" dirty="0">
                          <a:solidFill>
                            <a:srgbClr val="2B2B2B"/>
                          </a:solidFill>
                          <a:effectLst/>
                          <a:latin typeface="Arial Narrow" panose="020B0606020202030204" pitchFamily="34" charset="0"/>
                        </a:rPr>
                        <a:t>Waleed Abdulaziz Bin Mozan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663078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Shoroog Omar Daboor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Akbar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004108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Abu Sham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Dr.hisham</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almohaimeed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2160324"/>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Mahmoud Osman Bakheet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JAMILAH SAMI M KHABIRI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79056152"/>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7/29/2025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Mohammad Saud Almarri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olayan</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lawfirm</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4158"/>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80808303"/>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endParaRPr lang="en-PH" sz="800" b="0" i="0" u="none" strike="noStrike">
                        <a:solidFill>
                          <a:schemeClr val="bg2">
                            <a:lumMod val="25000"/>
                          </a:schemeClr>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4980414"/>
                  </a:ext>
                </a:extLst>
              </a:tr>
            </a:tbl>
          </a:graphicData>
        </a:graphic>
      </p:graphicFrame>
      <p:sp>
        <p:nvSpPr>
          <p:cNvPr id="27" name="Rectangle: Rounded Corners 26">
            <a:extLst>
              <a:ext uri="{FF2B5EF4-FFF2-40B4-BE49-F238E27FC236}">
                <a16:creationId xmlns:a16="http://schemas.microsoft.com/office/drawing/2014/main" id="{4B656B61-9A7E-2AA7-CC78-D78D8D21F5C4}"/>
              </a:ext>
            </a:extLst>
          </p:cNvPr>
          <p:cNvSpPr/>
          <p:nvPr/>
        </p:nvSpPr>
        <p:spPr>
          <a:xfrm>
            <a:off x="299808" y="2200581"/>
            <a:ext cx="69651" cy="72685"/>
          </a:xfrm>
          <a:prstGeom prst="roundRect">
            <a:avLst/>
          </a:prstGeom>
          <a:solidFill>
            <a:srgbClr val="00B0F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28" name="Picture 27">
            <a:extLst>
              <a:ext uri="{FF2B5EF4-FFF2-40B4-BE49-F238E27FC236}">
                <a16:creationId xmlns:a16="http://schemas.microsoft.com/office/drawing/2014/main" id="{CEE8A69C-A4A0-B2DA-C8E6-D0F2E3026614}"/>
              </a:ext>
            </a:extLst>
          </p:cNvPr>
          <p:cNvPicPr>
            <a:picLocks noChangeAspect="1"/>
          </p:cNvPicPr>
          <p:nvPr/>
        </p:nvPicPr>
        <p:blipFill>
          <a:blip r:embed="rId4"/>
          <a:srcRect l="90908" t="20032" r="3506" b="76049"/>
          <a:stretch>
            <a:fillRect/>
          </a:stretch>
        </p:blipFill>
        <p:spPr>
          <a:xfrm>
            <a:off x="11386195" y="743761"/>
            <a:ext cx="635667" cy="256858"/>
          </a:xfrm>
          <a:prstGeom prst="rect">
            <a:avLst/>
          </a:prstGeom>
        </p:spPr>
      </p:pic>
      <p:sp>
        <p:nvSpPr>
          <p:cNvPr id="29" name="Rectangle: Rounded Corners 28">
            <a:extLst>
              <a:ext uri="{FF2B5EF4-FFF2-40B4-BE49-F238E27FC236}">
                <a16:creationId xmlns:a16="http://schemas.microsoft.com/office/drawing/2014/main" id="{DF1CF62B-9999-D956-17F1-3AC806E4CDF5}"/>
              </a:ext>
            </a:extLst>
          </p:cNvPr>
          <p:cNvSpPr/>
          <p:nvPr/>
        </p:nvSpPr>
        <p:spPr>
          <a:xfrm>
            <a:off x="9140437" y="714881"/>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ctr">
              <a:buNone/>
            </a:pPr>
            <a:r>
              <a:rPr lang="en-PH" sz="1200" b="1" dirty="0">
                <a:solidFill>
                  <a:srgbClr val="3B3838"/>
                </a:solidFill>
                <a:latin typeface="Arial Narrow" panose="020B0606020202030204" pitchFamily="34" charset="0"/>
              </a:rPr>
              <a:t>2534.40</a:t>
            </a:r>
          </a:p>
        </p:txBody>
      </p:sp>
      <p:sp>
        <p:nvSpPr>
          <p:cNvPr id="39" name="Rectangle: Rounded Corners 38">
            <a:extLst>
              <a:ext uri="{FF2B5EF4-FFF2-40B4-BE49-F238E27FC236}">
                <a16:creationId xmlns:a16="http://schemas.microsoft.com/office/drawing/2014/main" id="{E605657D-B5B3-6BD7-AB19-EEE9359588D5}"/>
              </a:ext>
            </a:extLst>
          </p:cNvPr>
          <p:cNvSpPr/>
          <p:nvPr/>
        </p:nvSpPr>
        <p:spPr>
          <a:xfrm>
            <a:off x="299808" y="278033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8F9068D1-3CE1-D12A-A672-B309F92EAFC1}"/>
              </a:ext>
            </a:extLst>
          </p:cNvPr>
          <p:cNvSpPr/>
          <p:nvPr/>
        </p:nvSpPr>
        <p:spPr>
          <a:xfrm>
            <a:off x="299808" y="344515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27EA90DE-4720-03AB-DAA3-75F9005FF267}"/>
              </a:ext>
            </a:extLst>
          </p:cNvPr>
          <p:cNvSpPr/>
          <p:nvPr/>
        </p:nvSpPr>
        <p:spPr>
          <a:xfrm>
            <a:off x="299808" y="404604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2" name="Rectangle: Rounded Corners 41">
            <a:extLst>
              <a:ext uri="{FF2B5EF4-FFF2-40B4-BE49-F238E27FC236}">
                <a16:creationId xmlns:a16="http://schemas.microsoft.com/office/drawing/2014/main" id="{31F19971-8E9A-15EF-A97F-6D9A0ABF79AA}"/>
              </a:ext>
            </a:extLst>
          </p:cNvPr>
          <p:cNvSpPr/>
          <p:nvPr/>
        </p:nvSpPr>
        <p:spPr>
          <a:xfrm>
            <a:off x="299808" y="461751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3" name="Rectangle: Rounded Corners 42">
            <a:extLst>
              <a:ext uri="{FF2B5EF4-FFF2-40B4-BE49-F238E27FC236}">
                <a16:creationId xmlns:a16="http://schemas.microsoft.com/office/drawing/2014/main" id="{0BC1C277-3608-2E62-99F6-AFEBA3053015}"/>
              </a:ext>
            </a:extLst>
          </p:cNvPr>
          <p:cNvSpPr/>
          <p:nvPr/>
        </p:nvSpPr>
        <p:spPr>
          <a:xfrm>
            <a:off x="299808" y="522444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4" name="Rectangle: Rounded Corners 43">
            <a:extLst>
              <a:ext uri="{FF2B5EF4-FFF2-40B4-BE49-F238E27FC236}">
                <a16:creationId xmlns:a16="http://schemas.microsoft.com/office/drawing/2014/main" id="{44900446-1331-9FE2-7136-30CCBE92D33B}"/>
              </a:ext>
            </a:extLst>
          </p:cNvPr>
          <p:cNvSpPr/>
          <p:nvPr/>
        </p:nvSpPr>
        <p:spPr>
          <a:xfrm>
            <a:off x="299808" y="588927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5" name="Rectangle: Rounded Corners 44">
            <a:extLst>
              <a:ext uri="{FF2B5EF4-FFF2-40B4-BE49-F238E27FC236}">
                <a16:creationId xmlns:a16="http://schemas.microsoft.com/office/drawing/2014/main" id="{7400CEAA-AF4A-A6D1-5512-D877D862C854}"/>
              </a:ext>
            </a:extLst>
          </p:cNvPr>
          <p:cNvSpPr/>
          <p:nvPr/>
        </p:nvSpPr>
        <p:spPr>
          <a:xfrm>
            <a:off x="299808" y="650921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6" name="Rectangle: Rounded Corners 45">
            <a:extLst>
              <a:ext uri="{FF2B5EF4-FFF2-40B4-BE49-F238E27FC236}">
                <a16:creationId xmlns:a16="http://schemas.microsoft.com/office/drawing/2014/main" id="{46DE00AE-63A7-F6DF-1E4F-8FDDE8A279FD}"/>
              </a:ext>
            </a:extLst>
          </p:cNvPr>
          <p:cNvSpPr/>
          <p:nvPr/>
        </p:nvSpPr>
        <p:spPr>
          <a:xfrm>
            <a:off x="299808" y="711877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47" name="Picture 46">
            <a:extLst>
              <a:ext uri="{FF2B5EF4-FFF2-40B4-BE49-F238E27FC236}">
                <a16:creationId xmlns:a16="http://schemas.microsoft.com/office/drawing/2014/main" id="{8A836655-EE81-E00B-958E-E86E2E80ED31}"/>
              </a:ext>
            </a:extLst>
          </p:cNvPr>
          <p:cNvPicPr>
            <a:picLocks noChangeAspect="1"/>
          </p:cNvPicPr>
          <p:nvPr/>
        </p:nvPicPr>
        <p:blipFill>
          <a:blip r:embed="rId5"/>
          <a:stretch>
            <a:fillRect/>
          </a:stretch>
        </p:blipFill>
        <p:spPr>
          <a:xfrm>
            <a:off x="103466" y="9441841"/>
            <a:ext cx="12047764" cy="189457"/>
          </a:xfrm>
          <a:prstGeom prst="rect">
            <a:avLst/>
          </a:prstGeom>
        </p:spPr>
      </p:pic>
      <p:sp>
        <p:nvSpPr>
          <p:cNvPr id="49" name="Rectangle: Rounded Corners 48">
            <a:extLst>
              <a:ext uri="{FF2B5EF4-FFF2-40B4-BE49-F238E27FC236}">
                <a16:creationId xmlns:a16="http://schemas.microsoft.com/office/drawing/2014/main" id="{54298B8F-2BB8-9B16-F074-68FB6030755F}"/>
              </a:ext>
            </a:extLst>
          </p:cNvPr>
          <p:cNvSpPr/>
          <p:nvPr/>
        </p:nvSpPr>
        <p:spPr>
          <a:xfrm>
            <a:off x="299808" y="782045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4" name="Isosceles Triangle 53">
            <a:extLst>
              <a:ext uri="{FF2B5EF4-FFF2-40B4-BE49-F238E27FC236}">
                <a16:creationId xmlns:a16="http://schemas.microsoft.com/office/drawing/2014/main" id="{BD9DE5CB-D02C-1817-D5F1-F6A3D535D28C}"/>
              </a:ext>
            </a:extLst>
          </p:cNvPr>
          <p:cNvSpPr/>
          <p:nvPr/>
        </p:nvSpPr>
        <p:spPr>
          <a:xfrm flipV="1">
            <a:off x="11519716" y="253154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Isosceles Triangle 54">
            <a:extLst>
              <a:ext uri="{FF2B5EF4-FFF2-40B4-BE49-F238E27FC236}">
                <a16:creationId xmlns:a16="http://schemas.microsoft.com/office/drawing/2014/main" id="{CEE946B1-FD8A-8027-CB84-E65252424A63}"/>
              </a:ext>
            </a:extLst>
          </p:cNvPr>
          <p:cNvSpPr/>
          <p:nvPr/>
        </p:nvSpPr>
        <p:spPr>
          <a:xfrm flipV="1">
            <a:off x="11517292" y="318959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Isosceles Triangle 55">
            <a:extLst>
              <a:ext uri="{FF2B5EF4-FFF2-40B4-BE49-F238E27FC236}">
                <a16:creationId xmlns:a16="http://schemas.microsoft.com/office/drawing/2014/main" id="{D9099CAF-66A3-51A7-2616-1BDB50C9BACC}"/>
              </a:ext>
            </a:extLst>
          </p:cNvPr>
          <p:cNvSpPr/>
          <p:nvPr/>
        </p:nvSpPr>
        <p:spPr>
          <a:xfrm flipV="1">
            <a:off x="11517292" y="385906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Isosceles Triangle 56">
            <a:extLst>
              <a:ext uri="{FF2B5EF4-FFF2-40B4-BE49-F238E27FC236}">
                <a16:creationId xmlns:a16="http://schemas.microsoft.com/office/drawing/2014/main" id="{A59ACD4F-6817-4F2B-935B-EB7495106246}"/>
              </a:ext>
            </a:extLst>
          </p:cNvPr>
          <p:cNvSpPr/>
          <p:nvPr/>
        </p:nvSpPr>
        <p:spPr>
          <a:xfrm flipV="1">
            <a:off x="11514868" y="441550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Isosceles Triangle 57">
            <a:extLst>
              <a:ext uri="{FF2B5EF4-FFF2-40B4-BE49-F238E27FC236}">
                <a16:creationId xmlns:a16="http://schemas.microsoft.com/office/drawing/2014/main" id="{8E359D27-DC3D-0E2C-C298-421955BE2D1D}"/>
              </a:ext>
            </a:extLst>
          </p:cNvPr>
          <p:cNvSpPr/>
          <p:nvPr/>
        </p:nvSpPr>
        <p:spPr>
          <a:xfrm flipV="1">
            <a:off x="11514868" y="505506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Isosceles Triangle 58">
            <a:extLst>
              <a:ext uri="{FF2B5EF4-FFF2-40B4-BE49-F238E27FC236}">
                <a16:creationId xmlns:a16="http://schemas.microsoft.com/office/drawing/2014/main" id="{0CCAE2F5-B586-020F-A376-F1093AF84DD1}"/>
              </a:ext>
            </a:extLst>
          </p:cNvPr>
          <p:cNvSpPr/>
          <p:nvPr/>
        </p:nvSpPr>
        <p:spPr>
          <a:xfrm flipV="1">
            <a:off x="11512444" y="567501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Isosceles Triangle 59">
            <a:extLst>
              <a:ext uri="{FF2B5EF4-FFF2-40B4-BE49-F238E27FC236}">
                <a16:creationId xmlns:a16="http://schemas.microsoft.com/office/drawing/2014/main" id="{F612D1F5-64DE-3E92-E5AA-8D14D73AD274}"/>
              </a:ext>
            </a:extLst>
          </p:cNvPr>
          <p:cNvSpPr/>
          <p:nvPr/>
        </p:nvSpPr>
        <p:spPr>
          <a:xfrm flipV="1">
            <a:off x="11512444" y="627780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a:extLst>
              <a:ext uri="{FF2B5EF4-FFF2-40B4-BE49-F238E27FC236}">
                <a16:creationId xmlns:a16="http://schemas.microsoft.com/office/drawing/2014/main" id="{56CADCAD-BBF0-04F7-DE98-587CCA41C8F6}"/>
              </a:ext>
            </a:extLst>
          </p:cNvPr>
          <p:cNvSpPr/>
          <p:nvPr/>
        </p:nvSpPr>
        <p:spPr>
          <a:xfrm flipV="1">
            <a:off x="11510020" y="690092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Isosceles Triangle 61">
            <a:extLst>
              <a:ext uri="{FF2B5EF4-FFF2-40B4-BE49-F238E27FC236}">
                <a16:creationId xmlns:a16="http://schemas.microsoft.com/office/drawing/2014/main" id="{BD6BC671-5484-5B78-0E35-14714F1E7066}"/>
              </a:ext>
            </a:extLst>
          </p:cNvPr>
          <p:cNvSpPr/>
          <p:nvPr/>
        </p:nvSpPr>
        <p:spPr>
          <a:xfrm flipV="1">
            <a:off x="11512444" y="755897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Isosceles Triangle 62">
            <a:extLst>
              <a:ext uri="{FF2B5EF4-FFF2-40B4-BE49-F238E27FC236}">
                <a16:creationId xmlns:a16="http://schemas.microsoft.com/office/drawing/2014/main" id="{93C6ED85-61D9-6590-1201-392BE8DB7745}"/>
              </a:ext>
            </a:extLst>
          </p:cNvPr>
          <p:cNvSpPr/>
          <p:nvPr/>
        </p:nvSpPr>
        <p:spPr>
          <a:xfrm flipV="1">
            <a:off x="11510020" y="819796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a:extLst>
              <a:ext uri="{FF2B5EF4-FFF2-40B4-BE49-F238E27FC236}">
                <a16:creationId xmlns:a16="http://schemas.microsoft.com/office/drawing/2014/main" id="{9B4A1AF1-4059-3636-87D4-55C285713DB4}"/>
              </a:ext>
            </a:extLst>
          </p:cNvPr>
          <p:cNvSpPr/>
          <p:nvPr/>
        </p:nvSpPr>
        <p:spPr>
          <a:xfrm flipV="1">
            <a:off x="11512444" y="880162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Isosceles Triangle 64">
            <a:extLst>
              <a:ext uri="{FF2B5EF4-FFF2-40B4-BE49-F238E27FC236}">
                <a16:creationId xmlns:a16="http://schemas.microsoft.com/office/drawing/2014/main" id="{895BCF57-13CB-F977-62A4-A15E3DC6128D}"/>
              </a:ext>
            </a:extLst>
          </p:cNvPr>
          <p:cNvSpPr/>
          <p:nvPr/>
        </p:nvSpPr>
        <p:spPr>
          <a:xfrm flipV="1">
            <a:off x="11510020" y="940252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62839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AEB16-FAD4-A8AB-E044-28FE9E6F72C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0ED6C13-822A-131B-3C54-C68F7C122147}"/>
              </a:ext>
            </a:extLst>
          </p:cNvPr>
          <p:cNvSpPr/>
          <p:nvPr/>
        </p:nvSpPr>
        <p:spPr>
          <a:xfrm>
            <a:off x="0" y="135318"/>
            <a:ext cx="12192000" cy="6722682"/>
          </a:xfrm>
          <a:prstGeom prst="roundRect">
            <a:avLst>
              <a:gd name="adj" fmla="val 0"/>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EC1D8EE9-4B75-59AE-720F-EA27CDDFB74F}"/>
              </a:ext>
            </a:extLst>
          </p:cNvPr>
          <p:cNvSpPr/>
          <p:nvPr/>
        </p:nvSpPr>
        <p:spPr>
          <a:xfrm>
            <a:off x="113626" y="159386"/>
            <a:ext cx="11958994" cy="669861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7" name="Picture 46">
            <a:extLst>
              <a:ext uri="{FF2B5EF4-FFF2-40B4-BE49-F238E27FC236}">
                <a16:creationId xmlns:a16="http://schemas.microsoft.com/office/drawing/2014/main" id="{CC3B595F-0B52-8057-FEC6-91164F77E67D}"/>
              </a:ext>
            </a:extLst>
          </p:cNvPr>
          <p:cNvPicPr>
            <a:picLocks noChangeAspect="1"/>
          </p:cNvPicPr>
          <p:nvPr/>
        </p:nvPicPr>
        <p:blipFill>
          <a:blip r:embed="rId3"/>
          <a:stretch>
            <a:fillRect/>
          </a:stretch>
        </p:blipFill>
        <p:spPr>
          <a:xfrm>
            <a:off x="103466" y="9441841"/>
            <a:ext cx="12047764" cy="189457"/>
          </a:xfrm>
          <a:prstGeom prst="rect">
            <a:avLst/>
          </a:prstGeom>
        </p:spPr>
      </p:pic>
      <p:graphicFrame>
        <p:nvGraphicFramePr>
          <p:cNvPr id="2" name="Table 1">
            <a:extLst>
              <a:ext uri="{FF2B5EF4-FFF2-40B4-BE49-F238E27FC236}">
                <a16:creationId xmlns:a16="http://schemas.microsoft.com/office/drawing/2014/main" id="{2B31FA90-74ED-A697-9F05-561F0D0C7593}"/>
              </a:ext>
            </a:extLst>
          </p:cNvPr>
          <p:cNvGraphicFramePr>
            <a:graphicFrameLocks noGrp="1"/>
          </p:cNvGraphicFramePr>
          <p:nvPr>
            <p:extLst>
              <p:ext uri="{D42A27DB-BD31-4B8C-83A1-F6EECF244321}">
                <p14:modId xmlns:p14="http://schemas.microsoft.com/office/powerpoint/2010/main" val="1461632251"/>
              </p:ext>
            </p:extLst>
          </p:nvPr>
        </p:nvGraphicFramePr>
        <p:xfrm>
          <a:off x="260025" y="252540"/>
          <a:ext cx="11627176" cy="5015043"/>
        </p:xfrm>
        <a:graphic>
          <a:graphicData uri="http://schemas.openxmlformats.org/drawingml/2006/table">
            <a:tbl>
              <a:tblPr firstRow="1" bandRow="1">
                <a:tableStyleId>{5C22544A-7EE6-4342-B048-85BDC9FD1C3A}</a:tableStyleId>
              </a:tblPr>
              <a:tblGrid>
                <a:gridCol w="433774">
                  <a:extLst>
                    <a:ext uri="{9D8B030D-6E8A-4147-A177-3AD203B41FA5}">
                      <a16:colId xmlns:a16="http://schemas.microsoft.com/office/drawing/2014/main" val="3099832474"/>
                    </a:ext>
                  </a:extLst>
                </a:gridCol>
                <a:gridCol w="627554">
                  <a:extLst>
                    <a:ext uri="{9D8B030D-6E8A-4147-A177-3AD203B41FA5}">
                      <a16:colId xmlns:a16="http://schemas.microsoft.com/office/drawing/2014/main" val="4230336558"/>
                    </a:ext>
                  </a:extLst>
                </a:gridCol>
                <a:gridCol w="692087">
                  <a:extLst>
                    <a:ext uri="{9D8B030D-6E8A-4147-A177-3AD203B41FA5}">
                      <a16:colId xmlns:a16="http://schemas.microsoft.com/office/drawing/2014/main" val="1145496169"/>
                    </a:ext>
                  </a:extLst>
                </a:gridCol>
                <a:gridCol w="692087">
                  <a:extLst>
                    <a:ext uri="{9D8B030D-6E8A-4147-A177-3AD203B41FA5}">
                      <a16:colId xmlns:a16="http://schemas.microsoft.com/office/drawing/2014/main" val="1810269809"/>
                    </a:ext>
                  </a:extLst>
                </a:gridCol>
                <a:gridCol w="905693">
                  <a:extLst>
                    <a:ext uri="{9D8B030D-6E8A-4147-A177-3AD203B41FA5}">
                      <a16:colId xmlns:a16="http://schemas.microsoft.com/office/drawing/2014/main" val="91003653"/>
                    </a:ext>
                  </a:extLst>
                </a:gridCol>
                <a:gridCol w="768985">
                  <a:extLst>
                    <a:ext uri="{9D8B030D-6E8A-4147-A177-3AD203B41FA5}">
                      <a16:colId xmlns:a16="http://schemas.microsoft.com/office/drawing/2014/main" val="2600179098"/>
                    </a:ext>
                  </a:extLst>
                </a:gridCol>
                <a:gridCol w="1080052">
                  <a:extLst>
                    <a:ext uri="{9D8B030D-6E8A-4147-A177-3AD203B41FA5}">
                      <a16:colId xmlns:a16="http://schemas.microsoft.com/office/drawing/2014/main" val="2222852846"/>
                    </a:ext>
                  </a:extLst>
                </a:gridCol>
                <a:gridCol w="770622">
                  <a:extLst>
                    <a:ext uri="{9D8B030D-6E8A-4147-A177-3AD203B41FA5}">
                      <a16:colId xmlns:a16="http://schemas.microsoft.com/office/drawing/2014/main" val="1982789283"/>
                    </a:ext>
                  </a:extLst>
                </a:gridCol>
                <a:gridCol w="808046">
                  <a:extLst>
                    <a:ext uri="{9D8B030D-6E8A-4147-A177-3AD203B41FA5}">
                      <a16:colId xmlns:a16="http://schemas.microsoft.com/office/drawing/2014/main" val="778966576"/>
                    </a:ext>
                  </a:extLst>
                </a:gridCol>
                <a:gridCol w="808046">
                  <a:extLst>
                    <a:ext uri="{9D8B030D-6E8A-4147-A177-3AD203B41FA5}">
                      <a16:colId xmlns:a16="http://schemas.microsoft.com/office/drawing/2014/main" val="2246058799"/>
                    </a:ext>
                  </a:extLst>
                </a:gridCol>
                <a:gridCol w="808046">
                  <a:extLst>
                    <a:ext uri="{9D8B030D-6E8A-4147-A177-3AD203B41FA5}">
                      <a16:colId xmlns:a16="http://schemas.microsoft.com/office/drawing/2014/main" val="4054088662"/>
                    </a:ext>
                  </a:extLst>
                </a:gridCol>
                <a:gridCol w="808046">
                  <a:extLst>
                    <a:ext uri="{9D8B030D-6E8A-4147-A177-3AD203B41FA5}">
                      <a16:colId xmlns:a16="http://schemas.microsoft.com/office/drawing/2014/main" val="1801408350"/>
                    </a:ext>
                  </a:extLst>
                </a:gridCol>
                <a:gridCol w="808046">
                  <a:extLst>
                    <a:ext uri="{9D8B030D-6E8A-4147-A177-3AD203B41FA5}">
                      <a16:colId xmlns:a16="http://schemas.microsoft.com/office/drawing/2014/main" val="2221004170"/>
                    </a:ext>
                  </a:extLst>
                </a:gridCol>
                <a:gridCol w="808046">
                  <a:extLst>
                    <a:ext uri="{9D8B030D-6E8A-4147-A177-3AD203B41FA5}">
                      <a16:colId xmlns:a16="http://schemas.microsoft.com/office/drawing/2014/main" val="693419320"/>
                    </a:ext>
                  </a:extLst>
                </a:gridCol>
                <a:gridCol w="808046">
                  <a:extLst>
                    <a:ext uri="{9D8B030D-6E8A-4147-A177-3AD203B41FA5}">
                      <a16:colId xmlns:a16="http://schemas.microsoft.com/office/drawing/2014/main" val="1936306622"/>
                    </a:ext>
                  </a:extLst>
                </a:gridCol>
              </a:tblGrid>
              <a:tr h="376693">
                <a:tc gridSpan="15">
                  <a:txBody>
                    <a:bodyPr/>
                    <a:lstStyle/>
                    <a:p>
                      <a:r>
                        <a:rPr lang="en-US" sz="1000" b="1" dirty="0">
                          <a:solidFill>
                            <a:schemeClr val="tx1"/>
                          </a:solidFill>
                          <a:latin typeface="Arial Narrow" panose="020B0606020202030204" pitchFamily="34" charset="0"/>
                        </a:rPr>
                        <a:t>Statement of invoices issued to applicants for the facility consultation service</a:t>
                      </a:r>
                    </a:p>
                    <a:p>
                      <a:r>
                        <a:rPr lang="ar-SA" sz="1000" b="1" dirty="0">
                          <a:solidFill>
                            <a:schemeClr val="tx1"/>
                          </a:solidFill>
                          <a:latin typeface="Cairo Light" panose="00000400000000000000" pitchFamily="2" charset="-78"/>
                          <a:cs typeface="Cairo Light" panose="00000400000000000000" pitchFamily="2" charset="-78"/>
                        </a:rPr>
                        <a:t>بيان الفواتير المصدرة لطالبي خدمة تشاور المنشآت</a:t>
                      </a:r>
                      <a:endParaRPr lang="en-PH" sz="1000" b="1" dirty="0">
                        <a:solidFill>
                          <a:schemeClr val="tx1"/>
                        </a:solidFill>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D6DCE5"/>
                    </a:solidFill>
                  </a:tcPr>
                </a:tc>
                <a:tc hMerge="1">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endParaRPr lang="en-PH"/>
                    </a:p>
                  </a:txBody>
                  <a:tcPr/>
                </a:tc>
                <a:tc hMerge="1">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endParaRPr lang="en-PH" sz="800" dirty="0">
                        <a:solidFill>
                          <a:schemeClr val="bg2">
                            <a:lumMod val="25000"/>
                          </a:schemeClr>
                        </a:solidFill>
                        <a:latin typeface="Arial Narrow" panose="020B0606020202030204" pitchFamily="34"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endParaRPr lang="en-PH" sz="800" dirty="0">
                        <a:solidFill>
                          <a:schemeClr val="bg2">
                            <a:lumMod val="25000"/>
                          </a:schemeClr>
                        </a:solidFill>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US"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1027302950"/>
                  </a:ext>
                </a:extLst>
              </a:tr>
              <a:tr h="376693">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7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7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7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7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7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7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700" b="0"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700" b="0"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7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700" b="0" i="0" u="none" strike="noStrike" dirty="0">
                          <a:solidFill>
                            <a:srgbClr val="000000"/>
                          </a:solidFill>
                          <a:effectLst/>
                          <a:latin typeface="Cairo Light" panose="00000400000000000000" pitchFamily="2" charset="-78"/>
                          <a:cs typeface="Cairo Light" panose="00000400000000000000" pitchFamily="2" charset="-78"/>
                        </a:rPr>
                      </a:br>
                      <a:r>
                        <a:rPr lang="ar-SA" sz="7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Taxable Amount (SAR)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Total Bill- Including VAT</a:t>
                      </a:r>
                    </a:p>
                    <a:p>
                      <a:pPr algn="ctr" fontAlgn="ctr">
                        <a:buNone/>
                      </a:pPr>
                      <a:r>
                        <a:rPr lang="ar-SA" sz="700" b="0" i="0" u="none" strike="noStrike" dirty="0">
                          <a:solidFill>
                            <a:srgbClr val="000000"/>
                          </a:solidFill>
                          <a:effectLst/>
                          <a:latin typeface="Cairo" panose="00000500000000000000" pitchFamily="2" charset="-78"/>
                          <a:cs typeface="Cairo" panose="00000500000000000000" pitchFamily="2" charset="-78"/>
                        </a:rPr>
                        <a:t>إجمالي الفاتورة - بما في ذلك الضريبة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Platform Revenue</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إيرادات المنصة</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Collected</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المحصلة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Providers/Entities</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من قِبل مقدمي الخدمات/الجهات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to Payment Gateway</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إلى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Net VAT Due</a:t>
                      </a:r>
                      <a:br>
                        <a:rPr lang="en-PH" sz="700" b="0" i="0" u="none" strike="noStrike" dirty="0">
                          <a:solidFill>
                            <a:srgbClr val="3B3838"/>
                          </a:solidFill>
                          <a:effectLst/>
                          <a:latin typeface="Cairo" panose="00000500000000000000" pitchFamily="2" charset="-78"/>
                          <a:cs typeface="Cairo" panose="00000500000000000000" pitchFamily="2" charset="-78"/>
                        </a:rPr>
                      </a:br>
                      <a:r>
                        <a:rPr lang="ar-SA" sz="700" b="0" i="0" u="none" strike="noStrike" dirty="0">
                          <a:solidFill>
                            <a:srgbClr val="3B3838"/>
                          </a:solidFill>
                          <a:effectLst/>
                          <a:latin typeface="Cairo" panose="00000500000000000000" pitchFamily="2" charset="-78"/>
                          <a:cs typeface="Cairo" panose="00000500000000000000" pitchFamily="2" charset="-78"/>
                        </a:rPr>
                        <a:t>صافي ضريبة القيمة المضافة المستحقة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Golden Bear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1653601"/>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Fortify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 جلسة مناقشة عقد </a:t>
                      </a:r>
                      <a:r>
                        <a:rPr lang="ar-SA" sz="800" dirty="0" err="1">
                          <a:solidFill>
                            <a:schemeClr val="bg2">
                              <a:lumMod val="25000"/>
                            </a:schemeClr>
                          </a:solidFill>
                          <a:effectLst/>
                          <a:latin typeface="Arial Narrow" panose="020B0606020202030204" pitchFamily="34" charset="0"/>
                        </a:rPr>
                        <a:t>منشات</a:t>
                      </a:r>
                      <a:r>
                        <a:rPr lang="en-PH" sz="800" dirty="0">
                          <a:solidFill>
                            <a:schemeClr val="bg2">
                              <a:lumMod val="25000"/>
                            </a:schemeClr>
                          </a:solidFill>
                          <a:effectLst/>
                          <a:latin typeface="Arial Narrow" panose="020B0606020202030204" pitchFamily="34" charset="0"/>
                        </a:rPr>
                        <a:t>Business Contract Discussion Session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087195"/>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Entity To Try Entities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 جلسة مناقشة عقد </a:t>
                      </a:r>
                      <a:r>
                        <a:rPr lang="ar-SA" sz="800" dirty="0" err="1">
                          <a:solidFill>
                            <a:schemeClr val="bg2">
                              <a:lumMod val="25000"/>
                            </a:schemeClr>
                          </a:solidFill>
                          <a:effectLst/>
                          <a:latin typeface="Arial Narrow" panose="020B0606020202030204" pitchFamily="34" charset="0"/>
                        </a:rPr>
                        <a:t>منشات</a:t>
                      </a:r>
                      <a:r>
                        <a:rPr lang="en-PH" sz="800" dirty="0">
                          <a:solidFill>
                            <a:schemeClr val="bg2">
                              <a:lumMod val="25000"/>
                            </a:schemeClr>
                          </a:solidFill>
                          <a:effectLst/>
                          <a:latin typeface="Arial Narrow" panose="020B0606020202030204" pitchFamily="34" charset="0"/>
                        </a:rPr>
                        <a:t>Business Contract Discussion Session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8905616"/>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Tariq Bandar Fawaz Aws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Shial Company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5338626"/>
                  </a:ext>
                </a:extLst>
              </a:tr>
              <a:tr h="512153">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Stopfix</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62169510"/>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Al Magd Stairs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6630781"/>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Xeno</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0.00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15.00</a:t>
                      </a:r>
                      <a:endPar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0041085"/>
                  </a:ext>
                </a:extLst>
              </a:tr>
              <a:tr h="511896">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Kamal Sultan Jalal Hamed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TechNoma</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a:solidFill>
                            <a:schemeClr val="bg2">
                              <a:lumMod val="25000"/>
                            </a:schemeClr>
                          </a:solidFill>
                          <a:effectLst/>
                          <a:latin typeface="Arial Narrow" panose="020B0606020202030204" pitchFamily="34" charset="0"/>
                        </a:rPr>
                        <a:t> جلسة مناقشة عقد منشات</a:t>
                      </a:r>
                      <a:r>
                        <a:rPr lang="en-PH" sz="800">
                          <a:solidFill>
                            <a:schemeClr val="bg2">
                              <a:lumMod val="25000"/>
                            </a:schemeClr>
                          </a:solidFill>
                          <a:effectLst/>
                          <a:latin typeface="Arial Narrow" panose="020B0606020202030204" pitchFamily="34" charset="0"/>
                        </a:rPr>
                        <a:t>Business Contract Discussion Session </a:t>
                      </a: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100.00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AEDF2"/>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2160324"/>
                  </a:ext>
                </a:extLst>
              </a:tr>
            </a:tbl>
          </a:graphicData>
        </a:graphic>
      </p:graphicFrame>
      <p:sp>
        <p:nvSpPr>
          <p:cNvPr id="3" name="Rectangle: Rounded Corners 2">
            <a:extLst>
              <a:ext uri="{FF2B5EF4-FFF2-40B4-BE49-F238E27FC236}">
                <a16:creationId xmlns:a16="http://schemas.microsoft.com/office/drawing/2014/main" id="{3BED8611-C8D7-D140-88A2-5022E7EFD68A}"/>
              </a:ext>
            </a:extLst>
          </p:cNvPr>
          <p:cNvSpPr/>
          <p:nvPr/>
        </p:nvSpPr>
        <p:spPr>
          <a:xfrm>
            <a:off x="407126" y="2016326"/>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 name="Rectangle: Rounded Corners 3">
            <a:extLst>
              <a:ext uri="{FF2B5EF4-FFF2-40B4-BE49-F238E27FC236}">
                <a16:creationId xmlns:a16="http://schemas.microsoft.com/office/drawing/2014/main" id="{C4EA458C-00EA-DAA7-1D0C-31C23129318C}"/>
              </a:ext>
            </a:extLst>
          </p:cNvPr>
          <p:cNvSpPr/>
          <p:nvPr/>
        </p:nvSpPr>
        <p:spPr>
          <a:xfrm>
            <a:off x="407126" y="2519228"/>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 name="Rectangle: Rounded Corners 6">
            <a:extLst>
              <a:ext uri="{FF2B5EF4-FFF2-40B4-BE49-F238E27FC236}">
                <a16:creationId xmlns:a16="http://schemas.microsoft.com/office/drawing/2014/main" id="{D7C36FC5-5989-127C-32BE-32AF02DE91A8}"/>
              </a:ext>
            </a:extLst>
          </p:cNvPr>
          <p:cNvSpPr/>
          <p:nvPr/>
        </p:nvSpPr>
        <p:spPr>
          <a:xfrm>
            <a:off x="407126" y="3021057"/>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 name="Rectangle: Rounded Corners 7">
            <a:extLst>
              <a:ext uri="{FF2B5EF4-FFF2-40B4-BE49-F238E27FC236}">
                <a16:creationId xmlns:a16="http://schemas.microsoft.com/office/drawing/2014/main" id="{7EA6E672-D759-5290-5291-F4F0E3ED3752}"/>
              </a:ext>
            </a:extLst>
          </p:cNvPr>
          <p:cNvSpPr/>
          <p:nvPr/>
        </p:nvSpPr>
        <p:spPr>
          <a:xfrm>
            <a:off x="407126" y="3513656"/>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9" name="Rectangle: Rounded Corners 8">
            <a:extLst>
              <a:ext uri="{FF2B5EF4-FFF2-40B4-BE49-F238E27FC236}">
                <a16:creationId xmlns:a16="http://schemas.microsoft.com/office/drawing/2014/main" id="{FBD220DC-89AB-26DC-178B-C4E591FC94CE}"/>
              </a:ext>
            </a:extLst>
          </p:cNvPr>
          <p:cNvSpPr/>
          <p:nvPr/>
        </p:nvSpPr>
        <p:spPr>
          <a:xfrm>
            <a:off x="407126" y="4100378"/>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 name="Rectangle: Rounded Corners 9">
            <a:extLst>
              <a:ext uri="{FF2B5EF4-FFF2-40B4-BE49-F238E27FC236}">
                <a16:creationId xmlns:a16="http://schemas.microsoft.com/office/drawing/2014/main" id="{F82CEDC6-D266-FA84-2D7A-19D6E27ADC9D}"/>
              </a:ext>
            </a:extLst>
          </p:cNvPr>
          <p:cNvSpPr/>
          <p:nvPr/>
        </p:nvSpPr>
        <p:spPr>
          <a:xfrm>
            <a:off x="407126" y="4585062"/>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 name="Rectangle: Rounded Corners 10">
            <a:extLst>
              <a:ext uri="{FF2B5EF4-FFF2-40B4-BE49-F238E27FC236}">
                <a16:creationId xmlns:a16="http://schemas.microsoft.com/office/drawing/2014/main" id="{42A984DC-D073-69BE-6A7A-F58A8D72F2F8}"/>
              </a:ext>
            </a:extLst>
          </p:cNvPr>
          <p:cNvSpPr/>
          <p:nvPr/>
        </p:nvSpPr>
        <p:spPr>
          <a:xfrm>
            <a:off x="407126" y="5058101"/>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2" name="Rectangle: Rounded Corners 11">
            <a:extLst>
              <a:ext uri="{FF2B5EF4-FFF2-40B4-BE49-F238E27FC236}">
                <a16:creationId xmlns:a16="http://schemas.microsoft.com/office/drawing/2014/main" id="{23125620-6878-8BD1-191A-C1C301D4B604}"/>
              </a:ext>
            </a:extLst>
          </p:cNvPr>
          <p:cNvSpPr/>
          <p:nvPr/>
        </p:nvSpPr>
        <p:spPr>
          <a:xfrm>
            <a:off x="407126" y="1533726"/>
            <a:ext cx="73152" cy="72958"/>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graphicFrame>
        <p:nvGraphicFramePr>
          <p:cNvPr id="13" name="Table 12">
            <a:extLst>
              <a:ext uri="{FF2B5EF4-FFF2-40B4-BE49-F238E27FC236}">
                <a16:creationId xmlns:a16="http://schemas.microsoft.com/office/drawing/2014/main" id="{E1A0DB99-BFCA-5464-96B2-B2BEA897CADF}"/>
              </a:ext>
            </a:extLst>
          </p:cNvPr>
          <p:cNvGraphicFramePr>
            <a:graphicFrameLocks noGrp="1"/>
          </p:cNvGraphicFramePr>
          <p:nvPr>
            <p:extLst>
              <p:ext uri="{D42A27DB-BD31-4B8C-83A1-F6EECF244321}">
                <p14:modId xmlns:p14="http://schemas.microsoft.com/office/powerpoint/2010/main" val="3812032890"/>
              </p:ext>
            </p:extLst>
          </p:nvPr>
        </p:nvGraphicFramePr>
        <p:xfrm>
          <a:off x="404078" y="5533732"/>
          <a:ext cx="11334570" cy="1058142"/>
        </p:xfrm>
        <a:graphic>
          <a:graphicData uri="http://schemas.openxmlformats.org/drawingml/2006/table">
            <a:tbl>
              <a:tblPr firstRow="1" bandRow="1">
                <a:tableStyleId>{5C22544A-7EE6-4342-B048-85BDC9FD1C3A}</a:tableStyleId>
              </a:tblPr>
              <a:tblGrid>
                <a:gridCol w="1218202">
                  <a:extLst>
                    <a:ext uri="{9D8B030D-6E8A-4147-A177-3AD203B41FA5}">
                      <a16:colId xmlns:a16="http://schemas.microsoft.com/office/drawing/2014/main" val="4230336558"/>
                    </a:ext>
                  </a:extLst>
                </a:gridCol>
                <a:gridCol w="1377097">
                  <a:extLst>
                    <a:ext uri="{9D8B030D-6E8A-4147-A177-3AD203B41FA5}">
                      <a16:colId xmlns:a16="http://schemas.microsoft.com/office/drawing/2014/main" val="2845161400"/>
                    </a:ext>
                  </a:extLst>
                </a:gridCol>
                <a:gridCol w="1377097">
                  <a:extLst>
                    <a:ext uri="{9D8B030D-6E8A-4147-A177-3AD203B41FA5}">
                      <a16:colId xmlns:a16="http://schemas.microsoft.com/office/drawing/2014/main" val="2734877106"/>
                    </a:ext>
                  </a:extLst>
                </a:gridCol>
                <a:gridCol w="1377097">
                  <a:extLst>
                    <a:ext uri="{9D8B030D-6E8A-4147-A177-3AD203B41FA5}">
                      <a16:colId xmlns:a16="http://schemas.microsoft.com/office/drawing/2014/main" val="1810269809"/>
                    </a:ext>
                  </a:extLst>
                </a:gridCol>
                <a:gridCol w="1203068">
                  <a:extLst>
                    <a:ext uri="{9D8B030D-6E8A-4147-A177-3AD203B41FA5}">
                      <a16:colId xmlns:a16="http://schemas.microsoft.com/office/drawing/2014/main" val="706453576"/>
                    </a:ext>
                  </a:extLst>
                </a:gridCol>
                <a:gridCol w="1203068">
                  <a:extLst>
                    <a:ext uri="{9D8B030D-6E8A-4147-A177-3AD203B41FA5}">
                      <a16:colId xmlns:a16="http://schemas.microsoft.com/office/drawing/2014/main" val="2370819418"/>
                    </a:ext>
                  </a:extLst>
                </a:gridCol>
                <a:gridCol w="1203068">
                  <a:extLst>
                    <a:ext uri="{9D8B030D-6E8A-4147-A177-3AD203B41FA5}">
                      <a16:colId xmlns:a16="http://schemas.microsoft.com/office/drawing/2014/main" val="2286799172"/>
                    </a:ext>
                  </a:extLst>
                </a:gridCol>
                <a:gridCol w="1210636">
                  <a:extLst>
                    <a:ext uri="{9D8B030D-6E8A-4147-A177-3AD203B41FA5}">
                      <a16:colId xmlns:a16="http://schemas.microsoft.com/office/drawing/2014/main" val="2553450887"/>
                    </a:ext>
                  </a:extLst>
                </a:gridCol>
                <a:gridCol w="1165237">
                  <a:extLst>
                    <a:ext uri="{9D8B030D-6E8A-4147-A177-3AD203B41FA5}">
                      <a16:colId xmlns:a16="http://schemas.microsoft.com/office/drawing/2014/main" val="982550951"/>
                    </a:ext>
                  </a:extLst>
                </a:gridCol>
              </a:tblGrid>
              <a:tr h="774297">
                <a:tc>
                  <a:txBody>
                    <a:bodyPr/>
                    <a:lstStyle/>
                    <a:p>
                      <a:pPr algn="ctr" rtl="1"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Month</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الشهر</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rtl="1" fontAlgn="ctr">
                        <a:buNone/>
                      </a:pPr>
                      <a:r>
                        <a:rPr lang="en-US" sz="900" b="1" i="0" u="none" strike="noStrike" dirty="0">
                          <a:solidFill>
                            <a:srgbClr val="3B3838"/>
                          </a:solidFill>
                          <a:effectLst/>
                          <a:latin typeface="Cairo" panose="00000500000000000000" pitchFamily="2" charset="-78"/>
                          <a:cs typeface="Cairo" panose="00000500000000000000" pitchFamily="2" charset="-78"/>
                        </a:rPr>
                        <a:t>Total platform revenue for all service requester invoices, without VAT</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إجمالي إيرادات المنصة لجميع فواتير طالبي الخدمة بدون الضريبة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rtl="1" fontAlgn="ctr">
                        <a:buNone/>
                      </a:pPr>
                      <a:r>
                        <a:rPr lang="en-US" sz="900" b="1" i="0" u="none" strike="noStrike" dirty="0">
                          <a:solidFill>
                            <a:srgbClr val="3B3838"/>
                          </a:solidFill>
                          <a:effectLst/>
                          <a:latin typeface="Cairo" panose="00000500000000000000" pitchFamily="2" charset="-78"/>
                          <a:cs typeface="Cairo" panose="00000500000000000000" pitchFamily="2" charset="-78"/>
                        </a:rPr>
                        <a:t>Service Providers Total Revenue </a:t>
                      </a:r>
                    </a:p>
                    <a:p>
                      <a:pPr algn="ctr" rtl="1" fontAlgn="ctr">
                        <a:buNone/>
                      </a:pPr>
                      <a:r>
                        <a:rPr lang="ar-SA" sz="900" b="1" i="0" u="none" strike="noStrike" dirty="0">
                          <a:solidFill>
                            <a:srgbClr val="3B3838"/>
                          </a:solidFill>
                          <a:effectLst/>
                          <a:latin typeface="Cairo" panose="00000500000000000000" pitchFamily="2" charset="-78"/>
                          <a:cs typeface="Cairo" panose="00000500000000000000" pitchFamily="2" charset="-78"/>
                        </a:rPr>
                        <a:t>إجمالي إيرادات مقدمي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900" b="1" i="0" u="none" strike="noStrike" dirty="0">
                          <a:solidFill>
                            <a:srgbClr val="3B3838"/>
                          </a:solidFill>
                          <a:effectLst/>
                          <a:latin typeface="Cairo" panose="00000500000000000000" pitchFamily="2" charset="-78"/>
                          <a:cs typeface="Cairo" panose="00000500000000000000" pitchFamily="2" charset="-78"/>
                        </a:rPr>
                        <a:t>Total platform deductions</a:t>
                      </a:r>
                      <a:endParaRPr lang="ar-SA" sz="900" b="1" i="0" u="none" strike="noStrike" dirty="0">
                        <a:solidFill>
                          <a:srgbClr val="3B3838"/>
                        </a:solidFill>
                        <a:effectLst/>
                        <a:latin typeface="Cairo" panose="00000500000000000000" pitchFamily="2" charset="-78"/>
                        <a:cs typeface="Cairo" panose="00000500000000000000" pitchFamily="2" charset="-78"/>
                      </a:endParaRPr>
                    </a:p>
                    <a:p>
                      <a:pPr algn="ctr" rtl="1" fontAlgn="ctr">
                        <a:buNone/>
                      </a:pPr>
                      <a:r>
                        <a:rPr lang="ar-SA" sz="900" b="1" i="0" u="none" strike="noStrike" dirty="0">
                          <a:solidFill>
                            <a:srgbClr val="3B3838"/>
                          </a:solidFill>
                          <a:effectLst/>
                          <a:latin typeface="Cairo" panose="00000500000000000000" pitchFamily="2" charset="-78"/>
                          <a:cs typeface="Cairo" panose="00000500000000000000" pitchFamily="2" charset="-78"/>
                        </a:rPr>
                        <a:t>إجمالي مستقطعات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800" b="1" i="0" u="none" strike="noStrike" dirty="0">
                          <a:solidFill>
                            <a:srgbClr val="000000"/>
                          </a:solidFill>
                          <a:effectLst/>
                          <a:latin typeface="Cairo" panose="00000500000000000000" pitchFamily="2" charset="-78"/>
                          <a:cs typeface="Cairo" panose="00000500000000000000" pitchFamily="2" charset="-78"/>
                        </a:rPr>
                        <a:t>Total Payment Gateway Fee</a:t>
                      </a:r>
                      <a:br>
                        <a:rPr lang="en-PH" sz="8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rgbClr val="000000"/>
                          </a:solidFill>
                          <a:effectLst/>
                          <a:latin typeface="Cairo" panose="00000500000000000000" pitchFamily="2" charset="-78"/>
                          <a:cs typeface="Cairo" panose="00000500000000000000" pitchFamily="2" charset="-78"/>
                        </a:rPr>
                        <a:t> </a:t>
                      </a:r>
                      <a:r>
                        <a:rPr lang="ar-SA" sz="800" b="1" i="0" u="none" strike="noStrike" dirty="0">
                          <a:solidFill>
                            <a:srgbClr val="3B3838"/>
                          </a:solidFill>
                          <a:effectLst/>
                          <a:latin typeface="Cairo" panose="00000500000000000000" pitchFamily="2" charset="-78"/>
                          <a:cs typeface="Cairo" panose="00000500000000000000" pitchFamily="2" charset="-78"/>
                        </a:rPr>
                        <a:t>إجمالي</a:t>
                      </a:r>
                      <a:r>
                        <a:rPr lang="en-US" sz="800" b="1" i="0" u="none" strike="noStrike" dirty="0">
                          <a:solidFill>
                            <a:srgbClr val="3B3838"/>
                          </a:solidFill>
                          <a:effectLst/>
                          <a:latin typeface="Cairo" panose="00000500000000000000" pitchFamily="2" charset="-78"/>
                          <a:cs typeface="Cairo" panose="00000500000000000000" pitchFamily="2" charset="-78"/>
                        </a:rPr>
                        <a:t> </a:t>
                      </a:r>
                      <a:r>
                        <a:rPr lang="ar-SA" sz="800" b="1" i="0" u="none" strike="noStrike" dirty="0">
                          <a:solidFill>
                            <a:srgbClr val="000000"/>
                          </a:solidFill>
                          <a:effectLst/>
                          <a:latin typeface="Cairo" panose="00000500000000000000" pitchFamily="2" charset="-78"/>
                          <a:cs typeface="Cairo" panose="00000500000000000000" pitchFamily="2" charset="-78"/>
                        </a:rPr>
                        <a:t>رسوم بوابة الدفع</a:t>
                      </a:r>
                    </a:p>
                    <a:p>
                      <a:pPr algn="ctr" rtl="1" fontAlgn="ctr">
                        <a:buNone/>
                      </a:pPr>
                      <a:endParaRPr lang="ar-SA" sz="9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rtl="1" fontAlgn="ctr">
                        <a:buNone/>
                      </a:pPr>
                      <a:r>
                        <a:rPr lang="en-US" sz="900" b="1" i="0" u="none" strike="noStrike" dirty="0">
                          <a:solidFill>
                            <a:srgbClr val="3B3838"/>
                          </a:solidFill>
                          <a:effectLst/>
                          <a:latin typeface="Cairo" panose="00000500000000000000" pitchFamily="2" charset="-78"/>
                          <a:cs typeface="Cairo" panose="00000500000000000000" pitchFamily="2" charset="-78"/>
                        </a:rPr>
                        <a:t>Total VAT for all service applicants' invoices</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إجمالي ضريبة القيمة المضافة لجميع فواتير طالبي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rtl="0"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VAT Paid Providers/Entities</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من قِبل مقدمي الخدمات/الجهات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rtl="0"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VAT Paid to Payment Gateway</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ضريبة القيمة المضافة المدفوعة إلى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rtl="1" fontAlgn="ctr">
                        <a:buNone/>
                      </a:pPr>
                      <a:r>
                        <a:rPr lang="en-PH" sz="900" b="1" i="0" u="none" strike="noStrike" dirty="0">
                          <a:solidFill>
                            <a:srgbClr val="3B3838"/>
                          </a:solidFill>
                          <a:effectLst/>
                          <a:latin typeface="Cairo" panose="00000500000000000000" pitchFamily="2" charset="-78"/>
                          <a:cs typeface="Cairo" panose="00000500000000000000" pitchFamily="2" charset="-78"/>
                        </a:rPr>
                        <a:t>Net VAT Due</a:t>
                      </a:r>
                      <a:br>
                        <a:rPr lang="en-PH" sz="900" b="1" i="0" u="none" strike="noStrike" dirty="0">
                          <a:solidFill>
                            <a:srgbClr val="3B3838"/>
                          </a:solidFill>
                          <a:effectLst/>
                          <a:latin typeface="Cairo" panose="00000500000000000000" pitchFamily="2" charset="-78"/>
                          <a:cs typeface="Cairo" panose="00000500000000000000" pitchFamily="2" charset="-78"/>
                        </a:rPr>
                      </a:br>
                      <a:r>
                        <a:rPr lang="ar-SA" sz="900" b="1" i="0" u="none" strike="noStrike" dirty="0">
                          <a:solidFill>
                            <a:srgbClr val="3B3838"/>
                          </a:solidFill>
                          <a:effectLst/>
                          <a:latin typeface="Cairo" panose="00000500000000000000" pitchFamily="2" charset="-78"/>
                          <a:cs typeface="Cairo" panose="00000500000000000000" pitchFamily="2" charset="-78"/>
                        </a:rPr>
                        <a:t>صافي ضريبة القيمة المضافة المستحقة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4341807"/>
                  </a:ext>
                </a:extLst>
              </a:tr>
              <a:tr h="241519">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900" b="1" i="0" u="none" strike="noStrike" dirty="0">
                          <a:solidFill>
                            <a:srgbClr val="3B3838"/>
                          </a:solidFill>
                          <a:effectLst/>
                          <a:latin typeface="Arial Narrow" panose="020B0606020202030204" pitchFamily="34" charset="0"/>
                        </a:rPr>
                        <a:t>July</a:t>
                      </a:r>
                    </a:p>
                    <a:p>
                      <a:pPr algn="ctr" rtl="1" fontAlgn="ctr">
                        <a:buNone/>
                      </a:pPr>
                      <a:endParaRPr lang="ar-SA" sz="9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72,295.65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69,191.85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13,013.22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1,663.80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10,844.35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10,378.78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a:solidFill>
                            <a:srgbClr val="000000"/>
                          </a:solidFill>
                          <a:effectLst/>
                          <a:latin typeface="Arial Narrow" panose="020B0606020202030204" pitchFamily="34" charset="0"/>
                        </a:rPr>
                        <a:t>249.57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rtl="0" fontAlgn="ctr">
                        <a:buNone/>
                      </a:pPr>
                      <a:r>
                        <a:rPr lang="en-PH" sz="1200" b="0" i="0" u="none" strike="noStrike" dirty="0">
                          <a:solidFill>
                            <a:srgbClr val="000000"/>
                          </a:solidFill>
                          <a:effectLst/>
                          <a:latin typeface="Arial Narrow" panose="020B0606020202030204" pitchFamily="34" charset="0"/>
                        </a:rPr>
                        <a:t>216.00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80218780"/>
                  </a:ext>
                </a:extLst>
              </a:tr>
            </a:tbl>
          </a:graphicData>
        </a:graphic>
      </p:graphicFrame>
    </p:spTree>
    <p:extLst>
      <p:ext uri="{BB962C8B-B14F-4D97-AF65-F5344CB8AC3E}">
        <p14:creationId xmlns:p14="http://schemas.microsoft.com/office/powerpoint/2010/main" val="309593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FA6F-C666-01DA-48FE-4F80DF8B4FDC}"/>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F5BAAA8C-3F54-DC3D-A714-682B63BDAB64}"/>
              </a:ext>
            </a:extLst>
          </p:cNvPr>
          <p:cNvSpPr/>
          <p:nvPr/>
        </p:nvSpPr>
        <p:spPr>
          <a:xfrm>
            <a:off x="-201747" y="12779934"/>
            <a:ext cx="8710747" cy="466010"/>
          </a:xfrm>
          <a:prstGeom prst="rect">
            <a:avLst/>
          </a:prstGeom>
          <a:solidFill>
            <a:srgbClr val="491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 name="Rectangle: Rounded Corners 3">
            <a:extLst>
              <a:ext uri="{FF2B5EF4-FFF2-40B4-BE49-F238E27FC236}">
                <a16:creationId xmlns:a16="http://schemas.microsoft.com/office/drawing/2014/main" id="{63525CCF-C246-3E23-54AA-192C1EEEEF56}"/>
              </a:ext>
            </a:extLst>
          </p:cNvPr>
          <p:cNvSpPr/>
          <p:nvPr/>
        </p:nvSpPr>
        <p:spPr>
          <a:xfrm>
            <a:off x="-73910" y="11437872"/>
            <a:ext cx="1045144" cy="1370212"/>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p>
        </p:txBody>
      </p:sp>
      <p:sp>
        <p:nvSpPr>
          <p:cNvPr id="5" name="Rectangle: Rounded Corners 4">
            <a:extLst>
              <a:ext uri="{FF2B5EF4-FFF2-40B4-BE49-F238E27FC236}">
                <a16:creationId xmlns:a16="http://schemas.microsoft.com/office/drawing/2014/main" id="{9C1D897D-0FCB-445B-FEF1-D5DCB56B73D2}"/>
              </a:ext>
            </a:extLst>
          </p:cNvPr>
          <p:cNvSpPr/>
          <p:nvPr/>
        </p:nvSpPr>
        <p:spPr>
          <a:xfrm>
            <a:off x="-30250" y="11477571"/>
            <a:ext cx="957824" cy="1705354"/>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p>
        </p:txBody>
      </p:sp>
      <p:graphicFrame>
        <p:nvGraphicFramePr>
          <p:cNvPr id="6" name="Table 5">
            <a:extLst>
              <a:ext uri="{FF2B5EF4-FFF2-40B4-BE49-F238E27FC236}">
                <a16:creationId xmlns:a16="http://schemas.microsoft.com/office/drawing/2014/main" id="{4DB4B373-1C0B-81DB-E6C6-72EA12A46893}"/>
              </a:ext>
            </a:extLst>
          </p:cNvPr>
          <p:cNvGraphicFramePr>
            <a:graphicFrameLocks noGrp="1"/>
          </p:cNvGraphicFramePr>
          <p:nvPr/>
        </p:nvGraphicFramePr>
        <p:xfrm>
          <a:off x="1110950" y="9215432"/>
          <a:ext cx="7208259" cy="2149831"/>
        </p:xfrm>
        <a:graphic>
          <a:graphicData uri="http://schemas.openxmlformats.org/drawingml/2006/table">
            <a:tbl>
              <a:tblPr firstRow="1" bandRow="1">
                <a:tableStyleId>{5C22544A-7EE6-4342-B048-85BDC9FD1C3A}</a:tableStyleId>
              </a:tblPr>
              <a:tblGrid>
                <a:gridCol w="226731">
                  <a:extLst>
                    <a:ext uri="{9D8B030D-6E8A-4147-A177-3AD203B41FA5}">
                      <a16:colId xmlns:a16="http://schemas.microsoft.com/office/drawing/2014/main" val="1848754441"/>
                    </a:ext>
                  </a:extLst>
                </a:gridCol>
                <a:gridCol w="800996">
                  <a:extLst>
                    <a:ext uri="{9D8B030D-6E8A-4147-A177-3AD203B41FA5}">
                      <a16:colId xmlns:a16="http://schemas.microsoft.com/office/drawing/2014/main" val="1109966275"/>
                    </a:ext>
                  </a:extLst>
                </a:gridCol>
                <a:gridCol w="676827">
                  <a:extLst>
                    <a:ext uri="{9D8B030D-6E8A-4147-A177-3AD203B41FA5}">
                      <a16:colId xmlns:a16="http://schemas.microsoft.com/office/drawing/2014/main" val="2058633090"/>
                    </a:ext>
                  </a:extLst>
                </a:gridCol>
                <a:gridCol w="492655">
                  <a:extLst>
                    <a:ext uri="{9D8B030D-6E8A-4147-A177-3AD203B41FA5}">
                      <a16:colId xmlns:a16="http://schemas.microsoft.com/office/drawing/2014/main" val="74158212"/>
                    </a:ext>
                  </a:extLst>
                </a:gridCol>
                <a:gridCol w="616636">
                  <a:extLst>
                    <a:ext uri="{9D8B030D-6E8A-4147-A177-3AD203B41FA5}">
                      <a16:colId xmlns:a16="http://schemas.microsoft.com/office/drawing/2014/main" val="2099960428"/>
                    </a:ext>
                  </a:extLst>
                </a:gridCol>
                <a:gridCol w="790286">
                  <a:extLst>
                    <a:ext uri="{9D8B030D-6E8A-4147-A177-3AD203B41FA5}">
                      <a16:colId xmlns:a16="http://schemas.microsoft.com/office/drawing/2014/main" val="2060831184"/>
                    </a:ext>
                  </a:extLst>
                </a:gridCol>
                <a:gridCol w="600688">
                  <a:extLst>
                    <a:ext uri="{9D8B030D-6E8A-4147-A177-3AD203B41FA5}">
                      <a16:colId xmlns:a16="http://schemas.microsoft.com/office/drawing/2014/main" val="3300185532"/>
                    </a:ext>
                  </a:extLst>
                </a:gridCol>
                <a:gridCol w="600688">
                  <a:extLst>
                    <a:ext uri="{9D8B030D-6E8A-4147-A177-3AD203B41FA5}">
                      <a16:colId xmlns:a16="http://schemas.microsoft.com/office/drawing/2014/main" val="2889246878"/>
                    </a:ext>
                  </a:extLst>
                </a:gridCol>
                <a:gridCol w="551885">
                  <a:extLst>
                    <a:ext uri="{9D8B030D-6E8A-4147-A177-3AD203B41FA5}">
                      <a16:colId xmlns:a16="http://schemas.microsoft.com/office/drawing/2014/main" val="365250877"/>
                    </a:ext>
                  </a:extLst>
                </a:gridCol>
                <a:gridCol w="649491">
                  <a:extLst>
                    <a:ext uri="{9D8B030D-6E8A-4147-A177-3AD203B41FA5}">
                      <a16:colId xmlns:a16="http://schemas.microsoft.com/office/drawing/2014/main" val="2742598042"/>
                    </a:ext>
                  </a:extLst>
                </a:gridCol>
                <a:gridCol w="600688">
                  <a:extLst>
                    <a:ext uri="{9D8B030D-6E8A-4147-A177-3AD203B41FA5}">
                      <a16:colId xmlns:a16="http://schemas.microsoft.com/office/drawing/2014/main" val="1322214064"/>
                    </a:ext>
                  </a:extLst>
                </a:gridCol>
                <a:gridCol w="600688">
                  <a:extLst>
                    <a:ext uri="{9D8B030D-6E8A-4147-A177-3AD203B41FA5}">
                      <a16:colId xmlns:a16="http://schemas.microsoft.com/office/drawing/2014/main" val="3684012693"/>
                    </a:ext>
                  </a:extLst>
                </a:gridCol>
              </a:tblGrid>
              <a:tr h="297230">
                <a:tc gridSpan="2">
                  <a:txBody>
                    <a:bodyPr/>
                    <a:lstStyle/>
                    <a:p>
                      <a:pPr algn="ctr"/>
                      <a:r>
                        <a:rPr lang="en-US" sz="600" dirty="0">
                          <a:solidFill>
                            <a:schemeClr val="bg2">
                              <a:lumMod val="50000"/>
                            </a:schemeClr>
                          </a:solidFill>
                          <a:latin typeface="Arial Narrow" panose="020B0606020202030204" pitchFamily="34" charset="0"/>
                        </a:rPr>
                        <a:t>Service Provider</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مقدم الخدمة</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hMerge="1">
                  <a:txBody>
                    <a:bodyPr/>
                    <a:lstStyle/>
                    <a:p>
                      <a:endParaRPr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Service Seeker</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طالب الخدمة</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Request  Number</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رقم الطلب</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Invoice Number</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رقم الفاتورة</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Service Description</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وصف الخدمة</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Amount</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المبلغ</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VAT (15%)</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ضريبة القيمة المضافة (١٥٪)</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Total Amount</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إجمالي المبلغ</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Uploaded File</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الملف المرفوع</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600" dirty="0">
                          <a:solidFill>
                            <a:schemeClr val="bg2">
                              <a:lumMod val="50000"/>
                            </a:schemeClr>
                          </a:solidFill>
                          <a:latin typeface="Arial Narrow" panose="020B0606020202030204" pitchFamily="34" charset="0"/>
                        </a:rPr>
                        <a:t>Status</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600" dirty="0">
                          <a:solidFill>
                            <a:schemeClr val="bg2">
                              <a:lumMod val="50000"/>
                            </a:schemeClr>
                          </a:solidFill>
                          <a:latin typeface="Cairo" panose="00000500000000000000" pitchFamily="2" charset="-78"/>
                          <a:cs typeface="Cairo" panose="00000500000000000000" pitchFamily="2" charset="-78"/>
                        </a:rPr>
                        <a:t>الحالة</a:t>
                      </a:r>
                      <a:endParaRPr lang="en-US" sz="600" dirty="0">
                        <a:solidFill>
                          <a:schemeClr val="bg2">
                            <a:lumMod val="50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PH" sz="600" b="1" dirty="0">
                          <a:solidFill>
                            <a:schemeClr val="bg2">
                              <a:lumMod val="50000"/>
                            </a:schemeClr>
                          </a:solidFill>
                          <a:latin typeface="Cairo" panose="00000500000000000000" pitchFamily="2" charset="-78"/>
                          <a:cs typeface="Cairo" panose="00000500000000000000" pitchFamily="2" charset="-78"/>
                        </a:rPr>
                        <a:t>File Status</a:t>
                      </a:r>
                      <a:br>
                        <a:rPr lang="en-PH" sz="600" b="1" dirty="0">
                          <a:solidFill>
                            <a:schemeClr val="bg2">
                              <a:lumMod val="50000"/>
                            </a:schemeClr>
                          </a:solidFill>
                          <a:latin typeface="Cairo" panose="00000500000000000000" pitchFamily="2" charset="-78"/>
                          <a:cs typeface="Cairo" panose="00000500000000000000" pitchFamily="2" charset="-78"/>
                        </a:rPr>
                      </a:br>
                      <a:r>
                        <a:rPr lang="ar-SA" sz="600" b="1" dirty="0">
                          <a:solidFill>
                            <a:schemeClr val="bg2">
                              <a:lumMod val="50000"/>
                            </a:schemeClr>
                          </a:solidFill>
                          <a:latin typeface="Cairo" panose="00000500000000000000" pitchFamily="2" charset="-78"/>
                          <a:cs typeface="Cairo" panose="00000500000000000000" pitchFamily="2" charset="-78"/>
                        </a:rPr>
                        <a:t>حالة الملف</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1385302321"/>
                  </a:ext>
                </a:extLst>
              </a:tr>
              <a:tr h="391929">
                <a:tc>
                  <a:txBody>
                    <a:bodyPr/>
                    <a:lstStyle/>
                    <a:p>
                      <a:pPr algn="ctr"/>
                      <a:endParaRPr lang="en-PH" sz="600" dirty="0">
                        <a:solidFill>
                          <a:schemeClr val="bg2">
                            <a:lumMod val="7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a:r>
                        <a:rPr lang="en-PH" sz="600" b="0" i="0" kern="1200" dirty="0">
                          <a:solidFill>
                            <a:schemeClr val="dk1"/>
                          </a:solidFill>
                          <a:effectLst/>
                          <a:latin typeface="Arial Narrow" panose="020B0606020202030204" pitchFamily="34" charset="0"/>
                          <a:ea typeface="+mn-ea"/>
                          <a:cs typeface="+mn-cs"/>
                        </a:rPr>
                        <a:t>Marwan Abdulhaq Kareem Saud</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a:r>
                        <a:rPr lang="en-US" sz="600" dirty="0">
                          <a:solidFill>
                            <a:schemeClr val="bg2">
                              <a:lumMod val="25000"/>
                            </a:schemeClr>
                          </a:solidFill>
                          <a:latin typeface="Arial Narrow" panose="020B0606020202030204" pitchFamily="34" charset="0"/>
                        </a:rPr>
                        <a:t>Edlee Basallote</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2061</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600" dirty="0">
                          <a:solidFill>
                            <a:schemeClr val="bg2">
                              <a:lumMod val="25000"/>
                            </a:schemeClr>
                          </a:solidFill>
                          <a:latin typeface="Arial Narrow" panose="020B0606020202030204" pitchFamily="34" charset="0"/>
                        </a:rPr>
                        <a:t>INV-ENT-CO-010</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ar-SA" sz="600" dirty="0">
                          <a:solidFill>
                            <a:schemeClr val="bg2">
                              <a:lumMod val="25000"/>
                            </a:schemeClr>
                          </a:solidFill>
                          <a:latin typeface="Arial Narrow" panose="020B0606020202030204" pitchFamily="34" charset="0"/>
                        </a:rPr>
                        <a:t>طلب عقد محاماة استشارية</a:t>
                      </a:r>
                      <a:r>
                        <a:rPr lang="en-PH" sz="600" dirty="0">
                          <a:solidFill>
                            <a:schemeClr val="bg2">
                              <a:lumMod val="25000"/>
                            </a:schemeClr>
                          </a:solidFill>
                          <a:latin typeface="Arial Narrow" panose="020B0606020202030204" pitchFamily="34" charset="0"/>
                        </a:rPr>
                        <a:t>Request for a Consultation Lawyer Contract</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200</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30</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230</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6911076"/>
                  </a:ext>
                </a:extLst>
              </a:tr>
              <a:tr h="391929">
                <a:tc>
                  <a:txBody>
                    <a:bodyPr/>
                    <a:lstStyle/>
                    <a:p>
                      <a:pPr algn="ctr"/>
                      <a:endParaRPr lang="en-PH" sz="600" dirty="0">
                        <a:solidFill>
                          <a:schemeClr val="bg2">
                            <a:lumMod val="7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ctr">
                        <a:buNone/>
                      </a:pPr>
                      <a:r>
                        <a:rPr lang="en-PH" sz="600" dirty="0">
                          <a:effectLst/>
                          <a:latin typeface="Arial Narrow" panose="020B0606020202030204" pitchFamily="34" charset="0"/>
                        </a:rPr>
                        <a:t>Sami Al-Essa</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1920057" rtl="0" eaLnBrk="1" fontAlgn="ctr" latinLnBrk="0" hangingPunct="1">
                        <a:lnSpc>
                          <a:spcPct val="100000"/>
                        </a:lnSpc>
                        <a:spcBef>
                          <a:spcPts val="0"/>
                        </a:spcBef>
                        <a:spcAft>
                          <a:spcPts val="0"/>
                        </a:spcAft>
                        <a:buClrTx/>
                        <a:buSzTx/>
                        <a:buFontTx/>
                        <a:buNone/>
                        <a:tabLst/>
                        <a:defRPr/>
                      </a:pPr>
                      <a:r>
                        <a:rPr lang="en-PH" sz="600" dirty="0">
                          <a:effectLst/>
                          <a:latin typeface="Arial Narrow" panose="020B0606020202030204" pitchFamily="34" charset="0"/>
                        </a:rPr>
                        <a:t>Waleed Fawaz Wael Ziyad</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270</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600" dirty="0">
                          <a:solidFill>
                            <a:schemeClr val="bg2">
                              <a:lumMod val="25000"/>
                            </a:schemeClr>
                          </a:solidFill>
                          <a:latin typeface="Arial Narrow" panose="020B0606020202030204" pitchFamily="34" charset="0"/>
                        </a:rPr>
                        <a:t>INV-ENT-CO-011</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ar-SA" sz="600" dirty="0">
                          <a:solidFill>
                            <a:schemeClr val="bg2">
                              <a:lumMod val="25000"/>
                            </a:schemeClr>
                          </a:solidFill>
                          <a:latin typeface="Arial Narrow" panose="020B0606020202030204" pitchFamily="34" charset="0"/>
                        </a:rPr>
                        <a:t>طلب عقد استشارة استشارية</a:t>
                      </a:r>
                      <a:r>
                        <a:rPr lang="en-PH" sz="600" dirty="0">
                          <a:solidFill>
                            <a:schemeClr val="bg2">
                              <a:lumMod val="25000"/>
                            </a:schemeClr>
                          </a:solidFill>
                          <a:latin typeface="Arial Narrow" panose="020B0606020202030204" pitchFamily="34" charset="0"/>
                        </a:rPr>
                        <a:t>Request Consultation Consulting Contract</a:t>
                      </a: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500</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75</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600" dirty="0">
                          <a:solidFill>
                            <a:schemeClr val="bg2">
                              <a:lumMod val="25000"/>
                            </a:schemeClr>
                          </a:solidFill>
                          <a:latin typeface="Arial Narrow" panose="020B0606020202030204" pitchFamily="34" charset="0"/>
                        </a:rPr>
                        <a:t>575</a:t>
                      </a: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2313066"/>
                  </a:ext>
                </a:extLst>
              </a:tr>
              <a:tr h="324879">
                <a:tc>
                  <a:txBody>
                    <a:bodyPr/>
                    <a:lstStyle/>
                    <a:p>
                      <a:pPr algn="ctr"/>
                      <a:endParaRPr lang="en-PH" sz="600">
                        <a:solidFill>
                          <a:schemeClr val="bg2">
                            <a:lumMod val="7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8909429"/>
                  </a:ext>
                </a:extLst>
              </a:tr>
              <a:tr h="363589">
                <a:tc>
                  <a:txBody>
                    <a:bodyPr/>
                    <a:lstStyle/>
                    <a:p>
                      <a:pPr algn="ctr"/>
                      <a:endParaRPr lang="en-PH" sz="600">
                        <a:solidFill>
                          <a:schemeClr val="bg2">
                            <a:lumMod val="7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0499663"/>
                  </a:ext>
                </a:extLst>
              </a:tr>
              <a:tr h="324879">
                <a:tc>
                  <a:txBody>
                    <a:bodyPr/>
                    <a:lstStyle/>
                    <a:p>
                      <a:pPr algn="ctr"/>
                      <a:endParaRPr lang="en-PH" sz="600" dirty="0">
                        <a:solidFill>
                          <a:schemeClr val="bg2">
                            <a:lumMod val="7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2166000"/>
                  </a:ext>
                </a:extLst>
              </a:tr>
            </a:tbl>
          </a:graphicData>
        </a:graphic>
      </p:graphicFrame>
      <p:sp>
        <p:nvSpPr>
          <p:cNvPr id="7" name="Rectangle: Rounded Corners 6">
            <a:extLst>
              <a:ext uri="{FF2B5EF4-FFF2-40B4-BE49-F238E27FC236}">
                <a16:creationId xmlns:a16="http://schemas.microsoft.com/office/drawing/2014/main" id="{86BEA6FF-4CA7-79CE-DA3B-C8E8ABDEFF09}"/>
              </a:ext>
            </a:extLst>
          </p:cNvPr>
          <p:cNvSpPr/>
          <p:nvPr/>
        </p:nvSpPr>
        <p:spPr>
          <a:xfrm>
            <a:off x="1182017" y="9647755"/>
            <a:ext cx="87095" cy="8709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 name="Rectangle: Rounded Corners 7">
            <a:extLst>
              <a:ext uri="{FF2B5EF4-FFF2-40B4-BE49-F238E27FC236}">
                <a16:creationId xmlns:a16="http://schemas.microsoft.com/office/drawing/2014/main" id="{9727055A-6420-BC38-9672-815FF37E73A2}"/>
              </a:ext>
            </a:extLst>
          </p:cNvPr>
          <p:cNvSpPr/>
          <p:nvPr/>
        </p:nvSpPr>
        <p:spPr>
          <a:xfrm>
            <a:off x="1182017" y="10060551"/>
            <a:ext cx="87095" cy="8709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9" name="Rectangle: Rounded Corners 8">
            <a:extLst>
              <a:ext uri="{FF2B5EF4-FFF2-40B4-BE49-F238E27FC236}">
                <a16:creationId xmlns:a16="http://schemas.microsoft.com/office/drawing/2014/main" id="{9A807EA5-6A71-6DC8-C2A5-35C6AB3AFA1A}"/>
              </a:ext>
            </a:extLst>
          </p:cNvPr>
          <p:cNvSpPr/>
          <p:nvPr/>
        </p:nvSpPr>
        <p:spPr>
          <a:xfrm>
            <a:off x="1182017" y="10449153"/>
            <a:ext cx="87095" cy="8709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 name="Rectangle: Rounded Corners 9">
            <a:extLst>
              <a:ext uri="{FF2B5EF4-FFF2-40B4-BE49-F238E27FC236}">
                <a16:creationId xmlns:a16="http://schemas.microsoft.com/office/drawing/2014/main" id="{4583ED2E-472F-B78A-E3D2-B86E05862819}"/>
              </a:ext>
            </a:extLst>
          </p:cNvPr>
          <p:cNvSpPr/>
          <p:nvPr/>
        </p:nvSpPr>
        <p:spPr>
          <a:xfrm>
            <a:off x="1182017" y="10811917"/>
            <a:ext cx="87095" cy="8709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 name="Rectangle: Rounded Corners 10">
            <a:extLst>
              <a:ext uri="{FF2B5EF4-FFF2-40B4-BE49-F238E27FC236}">
                <a16:creationId xmlns:a16="http://schemas.microsoft.com/office/drawing/2014/main" id="{3D4B3A6A-C6FA-0072-BB9C-CE17010A1BB1}"/>
              </a:ext>
            </a:extLst>
          </p:cNvPr>
          <p:cNvSpPr/>
          <p:nvPr/>
        </p:nvSpPr>
        <p:spPr>
          <a:xfrm>
            <a:off x="1182017" y="11130964"/>
            <a:ext cx="87095" cy="8709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2" name="Rectangle: Rounded Corners 11">
            <a:extLst>
              <a:ext uri="{FF2B5EF4-FFF2-40B4-BE49-F238E27FC236}">
                <a16:creationId xmlns:a16="http://schemas.microsoft.com/office/drawing/2014/main" id="{12F72AA6-9EDB-EF5B-626D-7A75AD61AC9D}"/>
              </a:ext>
            </a:extLst>
          </p:cNvPr>
          <p:cNvSpPr/>
          <p:nvPr/>
        </p:nvSpPr>
        <p:spPr>
          <a:xfrm>
            <a:off x="7170810" y="9671198"/>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4" name="Rectangle: Rounded Corners 13">
            <a:extLst>
              <a:ext uri="{FF2B5EF4-FFF2-40B4-BE49-F238E27FC236}">
                <a16:creationId xmlns:a16="http://schemas.microsoft.com/office/drawing/2014/main" id="{FFE95E0B-03CA-06EB-A66C-149530CBAF12}"/>
              </a:ext>
            </a:extLst>
          </p:cNvPr>
          <p:cNvSpPr/>
          <p:nvPr/>
        </p:nvSpPr>
        <p:spPr>
          <a:xfrm>
            <a:off x="7746482" y="9651327"/>
            <a:ext cx="548640" cy="225174"/>
          </a:xfrm>
          <a:prstGeom prst="roundRect">
            <a:avLst/>
          </a:prstGeom>
          <a:solidFill>
            <a:srgbClr val="D2A9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bg1"/>
                </a:solidFill>
                <a:latin typeface="Cairo" panose="00000500000000000000" pitchFamily="2" charset="-78"/>
                <a:cs typeface="Cairo" panose="00000500000000000000" pitchFamily="2" charset="-78"/>
              </a:rPr>
              <a:t>File Sent</a:t>
            </a:r>
            <a:endParaRPr lang="en-PH" sz="600" dirty="0">
              <a:solidFill>
                <a:schemeClr val="bg1"/>
              </a:solidFill>
              <a:latin typeface="Cairo" panose="00000500000000000000" pitchFamily="2" charset="-78"/>
              <a:cs typeface="Cairo" panose="00000500000000000000" pitchFamily="2" charset="-78"/>
            </a:endParaRPr>
          </a:p>
        </p:txBody>
      </p:sp>
      <p:sp>
        <p:nvSpPr>
          <p:cNvPr id="15" name="Rectangle: Rounded Corners 14">
            <a:extLst>
              <a:ext uri="{FF2B5EF4-FFF2-40B4-BE49-F238E27FC236}">
                <a16:creationId xmlns:a16="http://schemas.microsoft.com/office/drawing/2014/main" id="{A04D16A0-7317-12DB-585D-887B6E991B12}"/>
              </a:ext>
            </a:extLst>
          </p:cNvPr>
          <p:cNvSpPr/>
          <p:nvPr/>
        </p:nvSpPr>
        <p:spPr>
          <a:xfrm>
            <a:off x="6527862" y="10073251"/>
            <a:ext cx="532496" cy="108869"/>
          </a:xfrm>
          <a:prstGeom prst="roundRect">
            <a:avLst/>
          </a:prstGeom>
          <a:solidFill>
            <a:schemeClr val="bg1"/>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500" b="1" dirty="0">
              <a:solidFill>
                <a:schemeClr val="tx2">
                  <a:lumMod val="60000"/>
                  <a:lumOff val="40000"/>
                </a:schemeClr>
              </a:solidFill>
            </a:endParaRPr>
          </a:p>
        </p:txBody>
      </p:sp>
      <p:sp>
        <p:nvSpPr>
          <p:cNvPr id="16" name="TextBox 15">
            <a:extLst>
              <a:ext uri="{FF2B5EF4-FFF2-40B4-BE49-F238E27FC236}">
                <a16:creationId xmlns:a16="http://schemas.microsoft.com/office/drawing/2014/main" id="{4A9177E0-C893-2E67-2084-038029B0207B}"/>
              </a:ext>
            </a:extLst>
          </p:cNvPr>
          <p:cNvSpPr txBox="1"/>
          <p:nvPr/>
        </p:nvSpPr>
        <p:spPr>
          <a:xfrm>
            <a:off x="6496817" y="10026254"/>
            <a:ext cx="628750" cy="200055"/>
          </a:xfrm>
          <a:prstGeom prst="rect">
            <a:avLst/>
          </a:prstGeom>
          <a:noFill/>
          <a:ln w="3175">
            <a:noFill/>
          </a:ln>
        </p:spPr>
        <p:txBody>
          <a:bodyPr wrap="square" rtlCol="0">
            <a:spAutoFit/>
          </a:bodyPr>
          <a:lstStyle/>
          <a:p>
            <a:r>
              <a:rPr lang="en-US" sz="700" dirty="0">
                <a:solidFill>
                  <a:schemeClr val="tx2">
                    <a:lumMod val="60000"/>
                    <a:lumOff val="40000"/>
                  </a:schemeClr>
                </a:solidFill>
                <a:latin typeface="Arial Narrow" panose="020B0606020202030204" pitchFamily="34" charset="0"/>
              </a:rPr>
              <a:t>Not Available</a:t>
            </a:r>
            <a:endParaRPr lang="en-PH" sz="700" dirty="0">
              <a:solidFill>
                <a:schemeClr val="tx2">
                  <a:lumMod val="60000"/>
                  <a:lumOff val="40000"/>
                </a:schemeClr>
              </a:solidFill>
              <a:latin typeface="Arial Narrow" panose="020B0606020202030204" pitchFamily="34" charset="0"/>
            </a:endParaRPr>
          </a:p>
        </p:txBody>
      </p:sp>
      <p:sp>
        <p:nvSpPr>
          <p:cNvPr id="17" name="Rectangle: Rounded Corners 16">
            <a:extLst>
              <a:ext uri="{FF2B5EF4-FFF2-40B4-BE49-F238E27FC236}">
                <a16:creationId xmlns:a16="http://schemas.microsoft.com/office/drawing/2014/main" id="{20D495AC-2917-6FA0-DB1B-4F6BED8AC30E}"/>
              </a:ext>
            </a:extLst>
          </p:cNvPr>
          <p:cNvSpPr/>
          <p:nvPr/>
        </p:nvSpPr>
        <p:spPr>
          <a:xfrm>
            <a:off x="7199497" y="10073935"/>
            <a:ext cx="447875" cy="108869"/>
          </a:xfrm>
          <a:prstGeom prst="roundRect">
            <a:avLst/>
          </a:prstGeom>
          <a:solidFill>
            <a:schemeClr val="bg1"/>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571" b="1" dirty="0">
              <a:solidFill>
                <a:srgbClr val="C00000"/>
              </a:solidFill>
              <a:latin typeface="Arial Narrow" panose="020B0606020202030204" pitchFamily="34" charset="0"/>
            </a:endParaRPr>
          </a:p>
        </p:txBody>
      </p:sp>
      <p:sp>
        <p:nvSpPr>
          <p:cNvPr id="22" name="Rectangle: Rounded Corners 21">
            <a:extLst>
              <a:ext uri="{FF2B5EF4-FFF2-40B4-BE49-F238E27FC236}">
                <a16:creationId xmlns:a16="http://schemas.microsoft.com/office/drawing/2014/main" id="{4B0BA10F-192D-4496-D803-4AFB0028B5F1}"/>
              </a:ext>
            </a:extLst>
          </p:cNvPr>
          <p:cNvSpPr/>
          <p:nvPr/>
        </p:nvSpPr>
        <p:spPr>
          <a:xfrm>
            <a:off x="7746482" y="10011504"/>
            <a:ext cx="548640" cy="27228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600" dirty="0">
                <a:latin typeface="Cairo" panose="00000500000000000000" pitchFamily="2" charset="-78"/>
                <a:cs typeface="Cairo" panose="00000500000000000000" pitchFamily="2" charset="-78"/>
              </a:rPr>
              <a:t>Waiting for Upload</a:t>
            </a:r>
            <a:endParaRPr lang="en-PH" sz="300" b="1" dirty="0">
              <a:solidFill>
                <a:schemeClr val="bg1"/>
              </a:solidFill>
              <a:latin typeface="Cairo" panose="00000500000000000000" pitchFamily="2" charset="-78"/>
              <a:cs typeface="Cairo" panose="00000500000000000000" pitchFamily="2" charset="-78"/>
            </a:endParaRPr>
          </a:p>
        </p:txBody>
      </p:sp>
      <p:sp>
        <p:nvSpPr>
          <p:cNvPr id="24" name="Rectangle: Rounded Corners 23">
            <a:extLst>
              <a:ext uri="{FF2B5EF4-FFF2-40B4-BE49-F238E27FC236}">
                <a16:creationId xmlns:a16="http://schemas.microsoft.com/office/drawing/2014/main" id="{96813199-D853-340C-499D-1E94AB960C5D}"/>
              </a:ext>
            </a:extLst>
          </p:cNvPr>
          <p:cNvSpPr/>
          <p:nvPr/>
        </p:nvSpPr>
        <p:spPr>
          <a:xfrm>
            <a:off x="1141285" y="8966323"/>
            <a:ext cx="1493927" cy="192814"/>
          </a:xfrm>
          <a:prstGeom prst="round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solidFill>
                  <a:schemeClr val="bg2">
                    <a:lumMod val="25000"/>
                  </a:schemeClr>
                </a:solidFill>
                <a:latin typeface="Arial Narrow" panose="020B0606020202030204" pitchFamily="34" charset="0"/>
              </a:rPr>
              <a:t>Search….</a:t>
            </a:r>
            <a:endParaRPr lang="en-PH" sz="571" dirty="0">
              <a:solidFill>
                <a:schemeClr val="bg2">
                  <a:lumMod val="25000"/>
                </a:schemeClr>
              </a:solidFill>
              <a:latin typeface="Arial Narrow" panose="020B0606020202030204" pitchFamily="34" charset="0"/>
            </a:endParaRPr>
          </a:p>
        </p:txBody>
      </p:sp>
      <p:sp>
        <p:nvSpPr>
          <p:cNvPr id="28" name="Rectangle: Rounded Corners 27">
            <a:extLst>
              <a:ext uri="{FF2B5EF4-FFF2-40B4-BE49-F238E27FC236}">
                <a16:creationId xmlns:a16="http://schemas.microsoft.com/office/drawing/2014/main" id="{BE806674-3AC7-8693-FCB8-2562283DE727}"/>
              </a:ext>
            </a:extLst>
          </p:cNvPr>
          <p:cNvSpPr/>
          <p:nvPr/>
        </p:nvSpPr>
        <p:spPr>
          <a:xfrm>
            <a:off x="3954105" y="8966323"/>
            <a:ext cx="399044" cy="192814"/>
          </a:xfrm>
          <a:prstGeom prst="roundRect">
            <a:avLst/>
          </a:prstGeom>
          <a:solidFill>
            <a:schemeClr val="bg1"/>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solidFill>
                  <a:schemeClr val="bg2">
                    <a:lumMod val="25000"/>
                  </a:schemeClr>
                </a:solidFill>
                <a:latin typeface="Arial Narrow" panose="020B0606020202030204" pitchFamily="34" charset="0"/>
              </a:rPr>
              <a:t>Select  </a:t>
            </a:r>
            <a:endParaRPr lang="en-PH" sz="571" dirty="0">
              <a:solidFill>
                <a:schemeClr val="bg2">
                  <a:lumMod val="25000"/>
                </a:schemeClr>
              </a:solidFill>
              <a:latin typeface="Arial Narrow" panose="020B0606020202030204" pitchFamily="34" charset="0"/>
            </a:endParaRPr>
          </a:p>
        </p:txBody>
      </p:sp>
      <p:sp>
        <p:nvSpPr>
          <p:cNvPr id="29" name="TextBox 28">
            <a:extLst>
              <a:ext uri="{FF2B5EF4-FFF2-40B4-BE49-F238E27FC236}">
                <a16:creationId xmlns:a16="http://schemas.microsoft.com/office/drawing/2014/main" id="{3DE18F61-DA29-262C-A41B-A9D2E295E52D}"/>
              </a:ext>
            </a:extLst>
          </p:cNvPr>
          <p:cNvSpPr txBox="1"/>
          <p:nvPr/>
        </p:nvSpPr>
        <p:spPr>
          <a:xfrm rot="5400000">
            <a:off x="4255128" y="8925808"/>
            <a:ext cx="102884" cy="224229"/>
          </a:xfrm>
          <a:prstGeom prst="rect">
            <a:avLst/>
          </a:prstGeom>
          <a:noFill/>
        </p:spPr>
        <p:txBody>
          <a:bodyPr wrap="square" rtlCol="0">
            <a:spAutoFit/>
          </a:bodyPr>
          <a:lstStyle/>
          <a:p>
            <a:r>
              <a:rPr lang="en-US" sz="857" dirty="0"/>
              <a:t>&gt;</a:t>
            </a:r>
            <a:endParaRPr lang="en-PH" sz="857" dirty="0"/>
          </a:p>
        </p:txBody>
      </p:sp>
      <p:sp>
        <p:nvSpPr>
          <p:cNvPr id="30" name="TextBox 29">
            <a:extLst>
              <a:ext uri="{FF2B5EF4-FFF2-40B4-BE49-F238E27FC236}">
                <a16:creationId xmlns:a16="http://schemas.microsoft.com/office/drawing/2014/main" id="{4C37F019-EAD1-72AA-6FC8-C1540DDD4870}"/>
              </a:ext>
            </a:extLst>
          </p:cNvPr>
          <p:cNvSpPr txBox="1"/>
          <p:nvPr/>
        </p:nvSpPr>
        <p:spPr>
          <a:xfrm>
            <a:off x="3182725" y="8978959"/>
            <a:ext cx="1011731" cy="180178"/>
          </a:xfrm>
          <a:prstGeom prst="rect">
            <a:avLst/>
          </a:prstGeom>
          <a:noFill/>
        </p:spPr>
        <p:txBody>
          <a:bodyPr wrap="square" rtlCol="0">
            <a:spAutoFit/>
          </a:bodyPr>
          <a:lstStyle/>
          <a:p>
            <a:r>
              <a:rPr lang="en-US" sz="571" dirty="0">
                <a:latin typeface="Arial Narrow" panose="020B0606020202030204" pitchFamily="34" charset="0"/>
              </a:rPr>
              <a:t>Service Description</a:t>
            </a:r>
            <a:endParaRPr lang="en-PH" sz="571" dirty="0">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D683BE38-0D7E-AF68-CEF2-3DEB5433B7C4}"/>
              </a:ext>
            </a:extLst>
          </p:cNvPr>
          <p:cNvSpPr/>
          <p:nvPr/>
        </p:nvSpPr>
        <p:spPr>
          <a:xfrm>
            <a:off x="14319" y="11526202"/>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t>Invoices</a:t>
            </a:r>
            <a:endParaRPr lang="en-PH" sz="571" dirty="0"/>
          </a:p>
        </p:txBody>
      </p:sp>
      <p:sp>
        <p:nvSpPr>
          <p:cNvPr id="32" name="Rectangle: Rounded Corners 31">
            <a:extLst>
              <a:ext uri="{FF2B5EF4-FFF2-40B4-BE49-F238E27FC236}">
                <a16:creationId xmlns:a16="http://schemas.microsoft.com/office/drawing/2014/main" id="{8DBAF6A4-1BBC-DDEE-E72C-15EC44FAF114}"/>
              </a:ext>
            </a:extLst>
          </p:cNvPr>
          <p:cNvSpPr/>
          <p:nvPr/>
        </p:nvSpPr>
        <p:spPr>
          <a:xfrm>
            <a:off x="14319" y="12038336"/>
            <a:ext cx="872088" cy="177228"/>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t>Users Account</a:t>
            </a:r>
            <a:endParaRPr lang="en-PH" sz="571" dirty="0"/>
          </a:p>
        </p:txBody>
      </p:sp>
      <p:sp>
        <p:nvSpPr>
          <p:cNvPr id="33" name="Rectangle: Rounded Corners 32">
            <a:extLst>
              <a:ext uri="{FF2B5EF4-FFF2-40B4-BE49-F238E27FC236}">
                <a16:creationId xmlns:a16="http://schemas.microsoft.com/office/drawing/2014/main" id="{2A8579BD-4EFF-5A99-149E-518CEADC773B}"/>
              </a:ext>
            </a:extLst>
          </p:cNvPr>
          <p:cNvSpPr/>
          <p:nvPr/>
        </p:nvSpPr>
        <p:spPr>
          <a:xfrm>
            <a:off x="14319" y="12598334"/>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t>Platform Accounting</a:t>
            </a:r>
            <a:endParaRPr lang="en-PH" sz="571" dirty="0"/>
          </a:p>
        </p:txBody>
      </p:sp>
      <p:sp>
        <p:nvSpPr>
          <p:cNvPr id="34" name="Rectangle: Rounded Corners 33">
            <a:extLst>
              <a:ext uri="{FF2B5EF4-FFF2-40B4-BE49-F238E27FC236}">
                <a16:creationId xmlns:a16="http://schemas.microsoft.com/office/drawing/2014/main" id="{23566559-AF96-340D-432E-3F1110C7DBCF}"/>
              </a:ext>
            </a:extLst>
          </p:cNvPr>
          <p:cNvSpPr/>
          <p:nvPr/>
        </p:nvSpPr>
        <p:spPr>
          <a:xfrm>
            <a:off x="14319" y="12782094"/>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t>Financial Settlement</a:t>
            </a:r>
            <a:endParaRPr lang="en-PH" sz="571" dirty="0"/>
          </a:p>
        </p:txBody>
      </p:sp>
      <p:sp>
        <p:nvSpPr>
          <p:cNvPr id="35" name="Rectangle: Rounded Corners 34">
            <a:extLst>
              <a:ext uri="{FF2B5EF4-FFF2-40B4-BE49-F238E27FC236}">
                <a16:creationId xmlns:a16="http://schemas.microsoft.com/office/drawing/2014/main" id="{CCAAFE5B-0DC1-1E06-E08C-81BB92B6350E}"/>
              </a:ext>
            </a:extLst>
          </p:cNvPr>
          <p:cNvSpPr/>
          <p:nvPr/>
        </p:nvSpPr>
        <p:spPr>
          <a:xfrm>
            <a:off x="14319" y="12966256"/>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571" dirty="0"/>
              <a:t>Deductions</a:t>
            </a:r>
            <a:endParaRPr lang="en-PH" sz="571" dirty="0"/>
          </a:p>
        </p:txBody>
      </p:sp>
      <p:pic>
        <p:nvPicPr>
          <p:cNvPr id="36" name="Picture 35">
            <a:extLst>
              <a:ext uri="{FF2B5EF4-FFF2-40B4-BE49-F238E27FC236}">
                <a16:creationId xmlns:a16="http://schemas.microsoft.com/office/drawing/2014/main" id="{10EF366A-C57E-ED65-3302-3235E3B83F28}"/>
              </a:ext>
            </a:extLst>
          </p:cNvPr>
          <p:cNvPicPr>
            <a:picLocks noChangeAspect="1"/>
          </p:cNvPicPr>
          <p:nvPr/>
        </p:nvPicPr>
        <p:blipFill>
          <a:blip r:embed="rId3"/>
          <a:srcRect l="45751" t="26139" r="11935" b="33719"/>
          <a:stretch>
            <a:fillRect/>
          </a:stretch>
        </p:blipFill>
        <p:spPr>
          <a:xfrm rot="5400000">
            <a:off x="785934" y="11567037"/>
            <a:ext cx="58971" cy="97529"/>
          </a:xfrm>
          <a:prstGeom prst="rect">
            <a:avLst/>
          </a:prstGeom>
        </p:spPr>
      </p:pic>
      <p:pic>
        <p:nvPicPr>
          <p:cNvPr id="37" name="Picture 36">
            <a:extLst>
              <a:ext uri="{FF2B5EF4-FFF2-40B4-BE49-F238E27FC236}">
                <a16:creationId xmlns:a16="http://schemas.microsoft.com/office/drawing/2014/main" id="{C8F3E206-A7D9-CBA5-9258-67C8EBA79622}"/>
              </a:ext>
            </a:extLst>
          </p:cNvPr>
          <p:cNvPicPr>
            <a:picLocks noChangeAspect="1"/>
          </p:cNvPicPr>
          <p:nvPr/>
        </p:nvPicPr>
        <p:blipFill>
          <a:blip r:embed="rId3"/>
          <a:srcRect l="45751" t="26139" r="11935" b="33719"/>
          <a:stretch>
            <a:fillRect/>
          </a:stretch>
        </p:blipFill>
        <p:spPr>
          <a:xfrm>
            <a:off x="812125" y="12081163"/>
            <a:ext cx="58971" cy="97529"/>
          </a:xfrm>
          <a:prstGeom prst="rect">
            <a:avLst/>
          </a:prstGeom>
        </p:spPr>
      </p:pic>
      <p:sp>
        <p:nvSpPr>
          <p:cNvPr id="55" name="Rectangle 54">
            <a:extLst>
              <a:ext uri="{FF2B5EF4-FFF2-40B4-BE49-F238E27FC236}">
                <a16:creationId xmlns:a16="http://schemas.microsoft.com/office/drawing/2014/main" id="{73144DCA-946C-24BC-60EE-EAADD8BF30E8}"/>
              </a:ext>
            </a:extLst>
          </p:cNvPr>
          <p:cNvSpPr/>
          <p:nvPr/>
        </p:nvSpPr>
        <p:spPr>
          <a:xfrm>
            <a:off x="58109" y="11603186"/>
            <a:ext cx="950790"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PH" sz="570" dirty="0">
                <a:latin typeface="Arial Narrow" panose="020B0606020202030204" pitchFamily="34" charset="0"/>
              </a:rPr>
              <a:t>Service Provider Invoices</a:t>
            </a:r>
          </a:p>
          <a:p>
            <a:pPr>
              <a:lnSpc>
                <a:spcPct val="150000"/>
              </a:lnSpc>
            </a:pPr>
            <a:r>
              <a:rPr lang="en-US" sz="570" dirty="0">
                <a:solidFill>
                  <a:schemeClr val="bg1"/>
                </a:solidFill>
                <a:latin typeface="Arial Narrow" panose="020B0606020202030204" pitchFamily="34" charset="0"/>
              </a:rPr>
              <a:t>Jadeer Invoices</a:t>
            </a:r>
            <a:endParaRPr lang="en-PH" sz="570" dirty="0">
              <a:solidFill>
                <a:schemeClr val="bg1"/>
              </a:solidFill>
              <a:latin typeface="Arial Narrow" panose="020B0606020202030204" pitchFamily="34" charset="0"/>
            </a:endParaRPr>
          </a:p>
        </p:txBody>
      </p:sp>
      <p:sp>
        <p:nvSpPr>
          <p:cNvPr id="56" name="TextBox 55">
            <a:extLst>
              <a:ext uri="{FF2B5EF4-FFF2-40B4-BE49-F238E27FC236}">
                <a16:creationId xmlns:a16="http://schemas.microsoft.com/office/drawing/2014/main" id="{71C0CDB3-E11E-B5F3-DC0A-AD37F9E18C33}"/>
              </a:ext>
            </a:extLst>
          </p:cNvPr>
          <p:cNvSpPr txBox="1"/>
          <p:nvPr/>
        </p:nvSpPr>
        <p:spPr>
          <a:xfrm>
            <a:off x="1058329" y="8661583"/>
            <a:ext cx="1239748" cy="224229"/>
          </a:xfrm>
          <a:prstGeom prst="rect">
            <a:avLst/>
          </a:prstGeom>
          <a:solidFill>
            <a:srgbClr val="F1F3F5"/>
          </a:solidFill>
        </p:spPr>
        <p:txBody>
          <a:bodyPr wrap="square" rtlCol="0">
            <a:spAutoFit/>
          </a:bodyPr>
          <a:lstStyle/>
          <a:p>
            <a:r>
              <a:rPr lang="en-US" sz="857" b="1" dirty="0"/>
              <a:t>Tax Invoices</a:t>
            </a:r>
            <a:endParaRPr lang="en-PH" sz="857" b="1" dirty="0"/>
          </a:p>
        </p:txBody>
      </p:sp>
      <p:pic>
        <p:nvPicPr>
          <p:cNvPr id="57" name="Picture 56">
            <a:extLst>
              <a:ext uri="{FF2B5EF4-FFF2-40B4-BE49-F238E27FC236}">
                <a16:creationId xmlns:a16="http://schemas.microsoft.com/office/drawing/2014/main" id="{8BFBD230-B7B3-68BC-CE9E-2C02ED712D50}"/>
              </a:ext>
            </a:extLst>
          </p:cNvPr>
          <p:cNvPicPr>
            <a:picLocks noChangeAspect="1"/>
          </p:cNvPicPr>
          <p:nvPr/>
        </p:nvPicPr>
        <p:blipFill>
          <a:blip r:embed="rId4"/>
          <a:stretch>
            <a:fillRect/>
          </a:stretch>
        </p:blipFill>
        <p:spPr>
          <a:xfrm>
            <a:off x="6663895" y="9578335"/>
            <a:ext cx="294594" cy="294594"/>
          </a:xfrm>
          <a:prstGeom prst="rect">
            <a:avLst/>
          </a:prstGeom>
        </p:spPr>
      </p:pic>
      <p:sp>
        <p:nvSpPr>
          <p:cNvPr id="25" name="Rectangle: Rounded Corners 24">
            <a:extLst>
              <a:ext uri="{FF2B5EF4-FFF2-40B4-BE49-F238E27FC236}">
                <a16:creationId xmlns:a16="http://schemas.microsoft.com/office/drawing/2014/main" id="{9AD4AC92-E25D-35E5-445C-0E877B1E75A4}"/>
              </a:ext>
            </a:extLst>
          </p:cNvPr>
          <p:cNvSpPr/>
          <p:nvPr/>
        </p:nvSpPr>
        <p:spPr>
          <a:xfrm>
            <a:off x="-1355141" y="11477571"/>
            <a:ext cx="957824" cy="1732527"/>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p>
        </p:txBody>
      </p:sp>
      <p:sp>
        <p:nvSpPr>
          <p:cNvPr id="26" name="Rectangle: Rounded Corners 25">
            <a:extLst>
              <a:ext uri="{FF2B5EF4-FFF2-40B4-BE49-F238E27FC236}">
                <a16:creationId xmlns:a16="http://schemas.microsoft.com/office/drawing/2014/main" id="{3552197D-F051-AA4A-D0A4-FFEE0F817855}"/>
              </a:ext>
            </a:extLst>
          </p:cNvPr>
          <p:cNvSpPr/>
          <p:nvPr/>
        </p:nvSpPr>
        <p:spPr>
          <a:xfrm>
            <a:off x="-1310572" y="11526202"/>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en-US" sz="500" dirty="0">
                <a:latin typeface="Cairo" panose="00000500000000000000" pitchFamily="2" charset="-78"/>
                <a:cs typeface="Cairo" panose="00000500000000000000" pitchFamily="2" charset="-78"/>
              </a:rPr>
              <a:t>  </a:t>
            </a:r>
            <a:r>
              <a:rPr lang="ar-SA" sz="500" dirty="0">
                <a:latin typeface="Cairo" panose="00000500000000000000" pitchFamily="2" charset="-78"/>
                <a:cs typeface="Cairo" panose="00000500000000000000" pitchFamily="2" charset="-78"/>
              </a:rPr>
              <a:t>الفواتير</a:t>
            </a:r>
          </a:p>
        </p:txBody>
      </p:sp>
      <p:sp>
        <p:nvSpPr>
          <p:cNvPr id="27" name="Rectangle: Rounded Corners 26">
            <a:extLst>
              <a:ext uri="{FF2B5EF4-FFF2-40B4-BE49-F238E27FC236}">
                <a16:creationId xmlns:a16="http://schemas.microsoft.com/office/drawing/2014/main" id="{39A1D122-0967-4AA3-79D8-A38D958BDDD5}"/>
              </a:ext>
            </a:extLst>
          </p:cNvPr>
          <p:cNvSpPr/>
          <p:nvPr/>
        </p:nvSpPr>
        <p:spPr>
          <a:xfrm>
            <a:off x="-1310572" y="12038336"/>
            <a:ext cx="872088" cy="177228"/>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en-US" sz="500" dirty="0">
                <a:latin typeface="Cairo" panose="00000500000000000000" pitchFamily="2" charset="-78"/>
                <a:cs typeface="Cairo" panose="00000500000000000000" pitchFamily="2" charset="-78"/>
              </a:rPr>
              <a:t>  </a:t>
            </a:r>
            <a:r>
              <a:rPr lang="ar-SA" sz="500" dirty="0">
                <a:latin typeface="Cairo" panose="00000500000000000000" pitchFamily="2" charset="-78"/>
                <a:cs typeface="Cairo" panose="00000500000000000000" pitchFamily="2" charset="-78"/>
              </a:rPr>
              <a:t>حسابات المستخدمين</a:t>
            </a:r>
            <a:endParaRPr lang="en-PH" sz="500" dirty="0">
              <a:latin typeface="Cairo" panose="00000500000000000000" pitchFamily="2" charset="-78"/>
              <a:cs typeface="Cairo" panose="00000500000000000000" pitchFamily="2" charset="-78"/>
            </a:endParaRPr>
          </a:p>
        </p:txBody>
      </p:sp>
      <p:sp>
        <p:nvSpPr>
          <p:cNvPr id="42" name="Rectangle: Rounded Corners 41">
            <a:extLst>
              <a:ext uri="{FF2B5EF4-FFF2-40B4-BE49-F238E27FC236}">
                <a16:creationId xmlns:a16="http://schemas.microsoft.com/office/drawing/2014/main" id="{EC0880F2-D19E-0A06-4B27-CB7D1EB46787}"/>
              </a:ext>
            </a:extLst>
          </p:cNvPr>
          <p:cNvSpPr/>
          <p:nvPr/>
        </p:nvSpPr>
        <p:spPr>
          <a:xfrm>
            <a:off x="-1310572" y="12606910"/>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en-US" sz="500" dirty="0">
                <a:latin typeface="Cairo" panose="00000500000000000000" pitchFamily="2" charset="-78"/>
                <a:cs typeface="Cairo" panose="00000500000000000000" pitchFamily="2" charset="-78"/>
              </a:rPr>
              <a:t>  </a:t>
            </a:r>
            <a:r>
              <a:rPr lang="ar-SA" sz="500" dirty="0">
                <a:latin typeface="Cairo" panose="00000500000000000000" pitchFamily="2" charset="-78"/>
                <a:cs typeface="Cairo" panose="00000500000000000000" pitchFamily="2" charset="-78"/>
              </a:rPr>
              <a:t>حسابات المنصة</a:t>
            </a:r>
          </a:p>
        </p:txBody>
      </p:sp>
      <p:sp>
        <p:nvSpPr>
          <p:cNvPr id="43" name="Rectangle: Rounded Corners 42">
            <a:extLst>
              <a:ext uri="{FF2B5EF4-FFF2-40B4-BE49-F238E27FC236}">
                <a16:creationId xmlns:a16="http://schemas.microsoft.com/office/drawing/2014/main" id="{37961B98-B310-43EB-F106-94F7030A138B}"/>
              </a:ext>
            </a:extLst>
          </p:cNvPr>
          <p:cNvSpPr/>
          <p:nvPr/>
        </p:nvSpPr>
        <p:spPr>
          <a:xfrm>
            <a:off x="-1310572" y="12790670"/>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en-US" sz="500" dirty="0">
                <a:latin typeface="Cairo" panose="00000500000000000000" pitchFamily="2" charset="-78"/>
                <a:cs typeface="Cairo" panose="00000500000000000000" pitchFamily="2" charset="-78"/>
              </a:rPr>
              <a:t>  </a:t>
            </a:r>
            <a:r>
              <a:rPr lang="ar-SA" sz="500" dirty="0">
                <a:latin typeface="Cairo" panose="00000500000000000000" pitchFamily="2" charset="-78"/>
                <a:cs typeface="Cairo" panose="00000500000000000000" pitchFamily="2" charset="-78"/>
              </a:rPr>
              <a:t>التسويات المالية</a:t>
            </a:r>
            <a:endParaRPr lang="en-PH" sz="500" dirty="0">
              <a:latin typeface="Cairo" panose="00000500000000000000" pitchFamily="2" charset="-78"/>
              <a:cs typeface="Cairo" panose="00000500000000000000" pitchFamily="2" charset="-78"/>
            </a:endParaRPr>
          </a:p>
        </p:txBody>
      </p:sp>
      <p:sp>
        <p:nvSpPr>
          <p:cNvPr id="44" name="Rectangle: Rounded Corners 43">
            <a:extLst>
              <a:ext uri="{FF2B5EF4-FFF2-40B4-BE49-F238E27FC236}">
                <a16:creationId xmlns:a16="http://schemas.microsoft.com/office/drawing/2014/main" id="{F86B5A3F-90EB-80B1-800D-E4D24C76F1B3}"/>
              </a:ext>
            </a:extLst>
          </p:cNvPr>
          <p:cNvSpPr/>
          <p:nvPr/>
        </p:nvSpPr>
        <p:spPr>
          <a:xfrm>
            <a:off x="-1310572" y="12974832"/>
            <a:ext cx="872088"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en-US" sz="500" dirty="0">
                <a:latin typeface="Cairo" panose="00000500000000000000" pitchFamily="2" charset="-78"/>
                <a:cs typeface="Cairo" panose="00000500000000000000" pitchFamily="2" charset="-78"/>
              </a:rPr>
              <a:t>  </a:t>
            </a:r>
            <a:r>
              <a:rPr lang="ar-SA" sz="500" dirty="0">
                <a:latin typeface="Cairo" panose="00000500000000000000" pitchFamily="2" charset="-78"/>
                <a:cs typeface="Cairo" panose="00000500000000000000" pitchFamily="2" charset="-78"/>
              </a:rPr>
              <a:t>المستقطعات</a:t>
            </a:r>
          </a:p>
        </p:txBody>
      </p:sp>
      <p:pic>
        <p:nvPicPr>
          <p:cNvPr id="45" name="Picture 44">
            <a:extLst>
              <a:ext uri="{FF2B5EF4-FFF2-40B4-BE49-F238E27FC236}">
                <a16:creationId xmlns:a16="http://schemas.microsoft.com/office/drawing/2014/main" id="{A2E891A0-376B-EEF3-7433-6E0E367F8D0A}"/>
              </a:ext>
            </a:extLst>
          </p:cNvPr>
          <p:cNvPicPr>
            <a:picLocks noChangeAspect="1"/>
          </p:cNvPicPr>
          <p:nvPr/>
        </p:nvPicPr>
        <p:blipFill>
          <a:blip r:embed="rId3"/>
          <a:srcRect l="45751" t="26139" r="11935" b="33719"/>
          <a:stretch>
            <a:fillRect/>
          </a:stretch>
        </p:blipFill>
        <p:spPr>
          <a:xfrm rot="5400000">
            <a:off x="-527052" y="11567037"/>
            <a:ext cx="58971" cy="97529"/>
          </a:xfrm>
          <a:prstGeom prst="rect">
            <a:avLst/>
          </a:prstGeom>
        </p:spPr>
      </p:pic>
      <p:pic>
        <p:nvPicPr>
          <p:cNvPr id="46" name="Picture 45">
            <a:extLst>
              <a:ext uri="{FF2B5EF4-FFF2-40B4-BE49-F238E27FC236}">
                <a16:creationId xmlns:a16="http://schemas.microsoft.com/office/drawing/2014/main" id="{658E4321-D76B-0CD7-C224-BC1D80B04994}"/>
              </a:ext>
            </a:extLst>
          </p:cNvPr>
          <p:cNvPicPr>
            <a:picLocks noChangeAspect="1"/>
          </p:cNvPicPr>
          <p:nvPr/>
        </p:nvPicPr>
        <p:blipFill>
          <a:blip r:embed="rId3"/>
          <a:srcRect l="45751" t="26139" r="11935" b="33719"/>
          <a:stretch>
            <a:fillRect/>
          </a:stretch>
        </p:blipFill>
        <p:spPr>
          <a:xfrm rot="5400000">
            <a:off x="-527053" y="12090687"/>
            <a:ext cx="58971" cy="97529"/>
          </a:xfrm>
          <a:prstGeom prst="rect">
            <a:avLst/>
          </a:prstGeom>
        </p:spPr>
      </p:pic>
      <p:sp>
        <p:nvSpPr>
          <p:cNvPr id="47" name="Rectangle 46">
            <a:extLst>
              <a:ext uri="{FF2B5EF4-FFF2-40B4-BE49-F238E27FC236}">
                <a16:creationId xmlns:a16="http://schemas.microsoft.com/office/drawing/2014/main" id="{FAAC5BC9-CD28-DC2D-380B-B5650965265F}"/>
              </a:ext>
            </a:extLst>
          </p:cNvPr>
          <p:cNvSpPr/>
          <p:nvPr/>
        </p:nvSpPr>
        <p:spPr>
          <a:xfrm>
            <a:off x="-1354886" y="11615091"/>
            <a:ext cx="950790"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rtl="1">
              <a:lnSpc>
                <a:spcPct val="150000"/>
              </a:lnSpc>
            </a:pPr>
            <a:r>
              <a:rPr lang="ar-SA" sz="500" dirty="0">
                <a:latin typeface="Cairo Light" panose="00000400000000000000" pitchFamily="2" charset="-78"/>
                <a:cs typeface="Cairo Light" panose="00000400000000000000" pitchFamily="2" charset="-78"/>
              </a:rPr>
              <a:t>فواتير مزودي الخدمة</a:t>
            </a:r>
            <a:endParaRPr lang="en-US" sz="500" dirty="0">
              <a:latin typeface="Cairo Light" panose="00000400000000000000" pitchFamily="2" charset="-78"/>
              <a:cs typeface="Cairo Light" panose="00000400000000000000" pitchFamily="2" charset="-78"/>
            </a:endParaRPr>
          </a:p>
          <a:p>
            <a:pPr algn="r" rtl="1">
              <a:lnSpc>
                <a:spcPct val="150000"/>
              </a:lnSpc>
            </a:pPr>
            <a:r>
              <a:rPr lang="ar-SA" sz="500" dirty="0">
                <a:solidFill>
                  <a:schemeClr val="bg1"/>
                </a:solidFill>
                <a:latin typeface="Cairo Light" panose="00000400000000000000" pitchFamily="2" charset="-78"/>
                <a:cs typeface="Cairo Light" panose="00000400000000000000" pitchFamily="2" charset="-78"/>
              </a:rPr>
              <a:t>فواتير جدير</a:t>
            </a:r>
            <a:endParaRPr lang="en-PH" sz="500" dirty="0">
              <a:solidFill>
                <a:schemeClr val="bg1"/>
              </a:solidFill>
              <a:latin typeface="Cairo Light" panose="00000400000000000000" pitchFamily="2" charset="-78"/>
              <a:cs typeface="Cairo Light" panose="00000400000000000000" pitchFamily="2" charset="-78"/>
            </a:endParaRPr>
          </a:p>
        </p:txBody>
      </p:sp>
      <p:sp>
        <p:nvSpPr>
          <p:cNvPr id="48" name="Rectangle 47">
            <a:extLst>
              <a:ext uri="{FF2B5EF4-FFF2-40B4-BE49-F238E27FC236}">
                <a16:creationId xmlns:a16="http://schemas.microsoft.com/office/drawing/2014/main" id="{90721193-C3BA-660D-09F4-15296864E733}"/>
              </a:ext>
            </a:extLst>
          </p:cNvPr>
          <p:cNvSpPr/>
          <p:nvPr/>
        </p:nvSpPr>
        <p:spPr>
          <a:xfrm>
            <a:off x="-1370452" y="12165788"/>
            <a:ext cx="950790"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rtl="1">
              <a:lnSpc>
                <a:spcPct val="150000"/>
              </a:lnSpc>
            </a:pPr>
            <a:r>
              <a:rPr lang="ar-SA" sz="500" dirty="0">
                <a:solidFill>
                  <a:schemeClr val="bg1"/>
                </a:solidFill>
                <a:latin typeface="Cairo" panose="00000500000000000000" pitchFamily="2" charset="-78"/>
                <a:cs typeface="Cairo" panose="00000500000000000000" pitchFamily="2" charset="-78"/>
              </a:rPr>
              <a:t>مزودو الخدمة القانونية</a:t>
            </a:r>
            <a:endParaRPr lang="en-US" sz="500" dirty="0">
              <a:solidFill>
                <a:schemeClr val="bg1"/>
              </a:solidFill>
              <a:latin typeface="Cairo" panose="00000500000000000000" pitchFamily="2" charset="-78"/>
              <a:cs typeface="Cairo" panose="00000500000000000000" pitchFamily="2" charset="-78"/>
            </a:endParaRPr>
          </a:p>
          <a:p>
            <a:pPr algn="r" rtl="1">
              <a:lnSpc>
                <a:spcPct val="150000"/>
              </a:lnSpc>
            </a:pPr>
            <a:r>
              <a:rPr lang="ar-SA" sz="500" dirty="0">
                <a:solidFill>
                  <a:schemeClr val="bg1"/>
                </a:solidFill>
                <a:latin typeface="Cairo" panose="00000500000000000000" pitchFamily="2" charset="-78"/>
                <a:cs typeface="Cairo" panose="00000500000000000000" pitchFamily="2" charset="-78"/>
              </a:rPr>
              <a:t>طالبو الخدمة</a:t>
            </a:r>
          </a:p>
          <a:p>
            <a:pPr algn="r" rtl="1">
              <a:lnSpc>
                <a:spcPct val="150000"/>
              </a:lnSpc>
            </a:pPr>
            <a:r>
              <a:rPr lang="ar-SA" sz="500" dirty="0">
                <a:solidFill>
                  <a:schemeClr val="bg1"/>
                </a:solidFill>
                <a:latin typeface="Cairo" panose="00000500000000000000" pitchFamily="2" charset="-78"/>
                <a:cs typeface="Cairo" panose="00000500000000000000" pitchFamily="2" charset="-78"/>
              </a:rPr>
              <a:t>المنشآت</a:t>
            </a:r>
          </a:p>
        </p:txBody>
      </p:sp>
      <p:sp>
        <p:nvSpPr>
          <p:cNvPr id="50" name="Rectangle 49">
            <a:extLst>
              <a:ext uri="{FF2B5EF4-FFF2-40B4-BE49-F238E27FC236}">
                <a16:creationId xmlns:a16="http://schemas.microsoft.com/office/drawing/2014/main" id="{11F10778-9C61-2133-11AA-55932B42B1BB}"/>
              </a:ext>
            </a:extLst>
          </p:cNvPr>
          <p:cNvSpPr/>
          <p:nvPr/>
        </p:nvSpPr>
        <p:spPr>
          <a:xfrm>
            <a:off x="65013" y="12142599"/>
            <a:ext cx="950790"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571" dirty="0">
                <a:solidFill>
                  <a:schemeClr val="bg1"/>
                </a:solidFill>
              </a:rPr>
              <a:t>Legal Service Providers</a:t>
            </a:r>
          </a:p>
          <a:p>
            <a:pPr>
              <a:lnSpc>
                <a:spcPct val="150000"/>
              </a:lnSpc>
            </a:pPr>
            <a:r>
              <a:rPr lang="en-US" sz="571" dirty="0">
                <a:solidFill>
                  <a:schemeClr val="bg1"/>
                </a:solidFill>
              </a:rPr>
              <a:t>Service Seekers</a:t>
            </a:r>
          </a:p>
          <a:p>
            <a:pPr>
              <a:lnSpc>
                <a:spcPct val="150000"/>
              </a:lnSpc>
            </a:pPr>
            <a:r>
              <a:rPr lang="en-US" sz="571" dirty="0">
                <a:solidFill>
                  <a:schemeClr val="bg1"/>
                </a:solidFill>
              </a:rPr>
              <a:t>Establishments</a:t>
            </a:r>
            <a:endParaRPr lang="en-PH" sz="762" dirty="0">
              <a:solidFill>
                <a:schemeClr val="bg1"/>
              </a:solidFill>
            </a:endParaRPr>
          </a:p>
        </p:txBody>
      </p:sp>
      <p:pic>
        <p:nvPicPr>
          <p:cNvPr id="59" name="Picture 58">
            <a:extLst>
              <a:ext uri="{FF2B5EF4-FFF2-40B4-BE49-F238E27FC236}">
                <a16:creationId xmlns:a16="http://schemas.microsoft.com/office/drawing/2014/main" id="{460A338A-1F8B-1296-7612-30BA3F91B84A}"/>
              </a:ext>
            </a:extLst>
          </p:cNvPr>
          <p:cNvPicPr>
            <a:picLocks noChangeAspect="1"/>
          </p:cNvPicPr>
          <p:nvPr/>
        </p:nvPicPr>
        <p:blipFill>
          <a:blip r:embed="rId5"/>
          <a:stretch>
            <a:fillRect/>
          </a:stretch>
        </p:blipFill>
        <p:spPr>
          <a:xfrm>
            <a:off x="1154228" y="9625830"/>
            <a:ext cx="142671" cy="138815"/>
          </a:xfrm>
          <a:prstGeom prst="rect">
            <a:avLst/>
          </a:prstGeom>
        </p:spPr>
      </p:pic>
      <p:pic>
        <p:nvPicPr>
          <p:cNvPr id="13" name="Picture 12">
            <a:extLst>
              <a:ext uri="{FF2B5EF4-FFF2-40B4-BE49-F238E27FC236}">
                <a16:creationId xmlns:a16="http://schemas.microsoft.com/office/drawing/2014/main" id="{5B7B6C8A-8F95-8754-CF0B-3837562E12D1}"/>
              </a:ext>
            </a:extLst>
          </p:cNvPr>
          <p:cNvPicPr>
            <a:picLocks noChangeAspect="1"/>
          </p:cNvPicPr>
          <p:nvPr/>
        </p:nvPicPr>
        <p:blipFill>
          <a:blip r:embed="rId6"/>
          <a:stretch>
            <a:fillRect/>
          </a:stretch>
        </p:blipFill>
        <p:spPr>
          <a:xfrm>
            <a:off x="-1503802" y="-517361"/>
            <a:ext cx="13444647" cy="6966998"/>
          </a:xfrm>
          <a:prstGeom prst="rect">
            <a:avLst/>
          </a:prstGeom>
        </p:spPr>
      </p:pic>
      <p:sp>
        <p:nvSpPr>
          <p:cNvPr id="58" name="Callout: Line with Border and Accent Bar 57">
            <a:extLst>
              <a:ext uri="{FF2B5EF4-FFF2-40B4-BE49-F238E27FC236}">
                <a16:creationId xmlns:a16="http://schemas.microsoft.com/office/drawing/2014/main" id="{E82B3A1A-7A76-4133-E930-AB88C5C7791C}"/>
              </a:ext>
            </a:extLst>
          </p:cNvPr>
          <p:cNvSpPr/>
          <p:nvPr/>
        </p:nvSpPr>
        <p:spPr>
          <a:xfrm>
            <a:off x="2168917" y="5887235"/>
            <a:ext cx="1695058" cy="393700"/>
          </a:xfrm>
          <a:prstGeom prst="accentBorderCallout1">
            <a:avLst>
              <a:gd name="adj1" fmla="val 18750"/>
              <a:gd name="adj2" fmla="val -8333"/>
              <a:gd name="adj3" fmla="val -226869"/>
              <a:gd name="adj4" fmla="val -44219"/>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t>Note: Change names and rearrange only.</a:t>
            </a:r>
          </a:p>
          <a:p>
            <a:pPr algn="r" rtl="1"/>
            <a:r>
              <a:rPr lang="ar-SA" sz="700" dirty="0"/>
              <a:t>تغيير مسميات واعادة الترتيب فقط</a:t>
            </a:r>
            <a:endParaRPr lang="en-PH" sz="700" dirty="0"/>
          </a:p>
        </p:txBody>
      </p:sp>
      <p:sp>
        <p:nvSpPr>
          <p:cNvPr id="3" name="Rectangle 2">
            <a:extLst>
              <a:ext uri="{FF2B5EF4-FFF2-40B4-BE49-F238E27FC236}">
                <a16:creationId xmlns:a16="http://schemas.microsoft.com/office/drawing/2014/main" id="{F832269E-66DC-EA2C-3BEF-236961763131}"/>
              </a:ext>
            </a:extLst>
          </p:cNvPr>
          <p:cNvSpPr/>
          <p:nvPr/>
        </p:nvSpPr>
        <p:spPr>
          <a:xfrm>
            <a:off x="1674079" y="387471"/>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2" name="Table 61">
            <a:extLst>
              <a:ext uri="{FF2B5EF4-FFF2-40B4-BE49-F238E27FC236}">
                <a16:creationId xmlns:a16="http://schemas.microsoft.com/office/drawing/2014/main" id="{5F76B6B6-B38D-0DAF-F7B6-CB1C51244FD0}"/>
              </a:ext>
            </a:extLst>
          </p:cNvPr>
          <p:cNvGraphicFramePr>
            <a:graphicFrameLocks noGrp="1"/>
          </p:cNvGraphicFramePr>
          <p:nvPr>
            <p:extLst>
              <p:ext uri="{D42A27DB-BD31-4B8C-83A1-F6EECF244321}">
                <p14:modId xmlns:p14="http://schemas.microsoft.com/office/powerpoint/2010/main" val="1251627053"/>
              </p:ext>
            </p:extLst>
          </p:nvPr>
        </p:nvGraphicFramePr>
        <p:xfrm>
          <a:off x="1947453" y="998849"/>
          <a:ext cx="9808066" cy="4888386"/>
        </p:xfrm>
        <a:graphic>
          <a:graphicData uri="http://schemas.openxmlformats.org/drawingml/2006/table">
            <a:tbl>
              <a:tblPr firstRow="1" bandRow="1">
                <a:tableStyleId>{5C22544A-7EE6-4342-B048-85BDC9FD1C3A}</a:tableStyleId>
              </a:tblPr>
              <a:tblGrid>
                <a:gridCol w="346080">
                  <a:extLst>
                    <a:ext uri="{9D8B030D-6E8A-4147-A177-3AD203B41FA5}">
                      <a16:colId xmlns:a16="http://schemas.microsoft.com/office/drawing/2014/main" val="3099832474"/>
                    </a:ext>
                  </a:extLst>
                </a:gridCol>
                <a:gridCol w="463146">
                  <a:extLst>
                    <a:ext uri="{9D8B030D-6E8A-4147-A177-3AD203B41FA5}">
                      <a16:colId xmlns:a16="http://schemas.microsoft.com/office/drawing/2014/main" val="4230336558"/>
                    </a:ext>
                  </a:extLst>
                </a:gridCol>
                <a:gridCol w="532525">
                  <a:extLst>
                    <a:ext uri="{9D8B030D-6E8A-4147-A177-3AD203B41FA5}">
                      <a16:colId xmlns:a16="http://schemas.microsoft.com/office/drawing/2014/main" val="1810269809"/>
                    </a:ext>
                  </a:extLst>
                </a:gridCol>
                <a:gridCol w="747255">
                  <a:extLst>
                    <a:ext uri="{9D8B030D-6E8A-4147-A177-3AD203B41FA5}">
                      <a16:colId xmlns:a16="http://schemas.microsoft.com/office/drawing/2014/main" val="91003653"/>
                    </a:ext>
                  </a:extLst>
                </a:gridCol>
                <a:gridCol w="643255">
                  <a:extLst>
                    <a:ext uri="{9D8B030D-6E8A-4147-A177-3AD203B41FA5}">
                      <a16:colId xmlns:a16="http://schemas.microsoft.com/office/drawing/2014/main" val="1982789283"/>
                    </a:ext>
                  </a:extLst>
                </a:gridCol>
                <a:gridCol w="643255">
                  <a:extLst>
                    <a:ext uri="{9D8B030D-6E8A-4147-A177-3AD203B41FA5}">
                      <a16:colId xmlns:a16="http://schemas.microsoft.com/office/drawing/2014/main" val="778966576"/>
                    </a:ext>
                  </a:extLst>
                </a:gridCol>
                <a:gridCol w="643255">
                  <a:extLst>
                    <a:ext uri="{9D8B030D-6E8A-4147-A177-3AD203B41FA5}">
                      <a16:colId xmlns:a16="http://schemas.microsoft.com/office/drawing/2014/main" val="3092625885"/>
                    </a:ext>
                  </a:extLst>
                </a:gridCol>
                <a:gridCol w="643255">
                  <a:extLst>
                    <a:ext uri="{9D8B030D-6E8A-4147-A177-3AD203B41FA5}">
                      <a16:colId xmlns:a16="http://schemas.microsoft.com/office/drawing/2014/main" val="386327214"/>
                    </a:ext>
                  </a:extLst>
                </a:gridCol>
                <a:gridCol w="643255">
                  <a:extLst>
                    <a:ext uri="{9D8B030D-6E8A-4147-A177-3AD203B41FA5}">
                      <a16:colId xmlns:a16="http://schemas.microsoft.com/office/drawing/2014/main" val="2492261370"/>
                    </a:ext>
                  </a:extLst>
                </a:gridCol>
                <a:gridCol w="643255">
                  <a:extLst>
                    <a:ext uri="{9D8B030D-6E8A-4147-A177-3AD203B41FA5}">
                      <a16:colId xmlns:a16="http://schemas.microsoft.com/office/drawing/2014/main" val="1509386019"/>
                    </a:ext>
                  </a:extLst>
                </a:gridCol>
                <a:gridCol w="643255">
                  <a:extLst>
                    <a:ext uri="{9D8B030D-6E8A-4147-A177-3AD203B41FA5}">
                      <a16:colId xmlns:a16="http://schemas.microsoft.com/office/drawing/2014/main" val="4086403338"/>
                    </a:ext>
                  </a:extLst>
                </a:gridCol>
                <a:gridCol w="643255">
                  <a:extLst>
                    <a:ext uri="{9D8B030D-6E8A-4147-A177-3AD203B41FA5}">
                      <a16:colId xmlns:a16="http://schemas.microsoft.com/office/drawing/2014/main" val="263954123"/>
                    </a:ext>
                  </a:extLst>
                </a:gridCol>
                <a:gridCol w="643255">
                  <a:extLst>
                    <a:ext uri="{9D8B030D-6E8A-4147-A177-3AD203B41FA5}">
                      <a16:colId xmlns:a16="http://schemas.microsoft.com/office/drawing/2014/main" val="3748750143"/>
                    </a:ext>
                  </a:extLst>
                </a:gridCol>
                <a:gridCol w="643255">
                  <a:extLst>
                    <a:ext uri="{9D8B030D-6E8A-4147-A177-3AD203B41FA5}">
                      <a16:colId xmlns:a16="http://schemas.microsoft.com/office/drawing/2014/main" val="1321617753"/>
                    </a:ext>
                  </a:extLst>
                </a:gridCol>
                <a:gridCol w="643255">
                  <a:extLst>
                    <a:ext uri="{9D8B030D-6E8A-4147-A177-3AD203B41FA5}">
                      <a16:colId xmlns:a16="http://schemas.microsoft.com/office/drawing/2014/main" val="2246058799"/>
                    </a:ext>
                  </a:extLst>
                </a:gridCol>
                <a:gridCol w="643255">
                  <a:extLst>
                    <a:ext uri="{9D8B030D-6E8A-4147-A177-3AD203B41FA5}">
                      <a16:colId xmlns:a16="http://schemas.microsoft.com/office/drawing/2014/main" val="2286799172"/>
                    </a:ext>
                  </a:extLst>
                </a:gridCol>
              </a:tblGrid>
              <a:tr h="417250">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i="0" u="none" strike="noStrike">
                          <a:solidFill>
                            <a:srgbClr val="3B3838"/>
                          </a:solidFill>
                          <a:effectLst/>
                          <a:latin typeface="Cairo" panose="00000500000000000000" pitchFamily="2" charset="-78"/>
                          <a:cs typeface="Cairo" panose="00000500000000000000" pitchFamily="2" charset="-78"/>
                        </a:rPr>
                        <a:t>Release Date</a:t>
                      </a:r>
                      <a:br>
                        <a:rPr lang="en-PH" sz="800" b="1" i="0" u="none" strike="noStrike">
                          <a:solidFill>
                            <a:srgbClr val="3B3838"/>
                          </a:solidFill>
                          <a:effectLst/>
                          <a:latin typeface="Cairo" panose="00000500000000000000" pitchFamily="2" charset="-78"/>
                          <a:cs typeface="Cairo" panose="00000500000000000000" pitchFamily="2" charset="-78"/>
                        </a:rPr>
                      </a:br>
                      <a:r>
                        <a:rPr lang="ar-SA" sz="800" b="1" i="0" u="none" strike="noStrike">
                          <a:solidFill>
                            <a:srgbClr val="3B3838"/>
                          </a:solidFill>
                          <a:effectLst/>
                          <a:latin typeface="Cairo" panose="00000500000000000000" pitchFamily="2" charset="-78"/>
                          <a:cs typeface="Cairo" panose="00000500000000000000" pitchFamily="2" charset="-78"/>
                        </a:rPr>
                        <a:t>تاريخ الإصدار</a:t>
                      </a:r>
                    </a:p>
                  </a:txBody>
                  <a:tcPr marL="9525" marR="9525" marT="9525" marB="0"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i="0" u="none" strike="noStrike" dirty="0">
                          <a:solidFill>
                            <a:srgbClr val="3B3838"/>
                          </a:solidFill>
                          <a:effectLst/>
                          <a:latin typeface="Cairo" panose="00000500000000000000" pitchFamily="2" charset="-78"/>
                          <a:cs typeface="Cairo" panose="00000500000000000000" pitchFamily="2" charset="-78"/>
                        </a:rPr>
                        <a:t>Reference No.</a:t>
                      </a:r>
                      <a:br>
                        <a:rPr lang="en-PH" sz="800" b="1" i="0" u="none" strike="noStrike" dirty="0">
                          <a:solidFill>
                            <a:srgbClr val="3B3838"/>
                          </a:solidFill>
                          <a:effectLst/>
                          <a:latin typeface="Cairo" panose="00000500000000000000" pitchFamily="2" charset="-78"/>
                          <a:cs typeface="Cairo" panose="00000500000000000000" pitchFamily="2" charset="-78"/>
                        </a:rPr>
                      </a:br>
                      <a:r>
                        <a:rPr lang="ar-SA" sz="800" b="1" i="0" u="none" strike="noStrike" dirty="0">
                          <a:solidFill>
                            <a:srgbClr val="3B3838"/>
                          </a:solidFill>
                          <a:effectLst/>
                          <a:latin typeface="Cairo" panose="00000500000000000000" pitchFamily="2" charset="-78"/>
                          <a:cs typeface="Cairo" panose="00000500000000000000" pitchFamily="2" charset="-78"/>
                        </a:rPr>
                        <a:t>رقم المرجع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800" b="1" dirty="0">
                          <a:solidFill>
                            <a:schemeClr val="bg2">
                              <a:lumMod val="25000"/>
                            </a:schemeClr>
                          </a:solidFill>
                          <a:latin typeface="Cairo Light" panose="00000400000000000000" pitchFamily="2" charset="-78"/>
                          <a:cs typeface="Cairo Light" panose="000004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800" b="1" dirty="0">
                          <a:solidFill>
                            <a:schemeClr val="bg2">
                              <a:lumMod val="25000"/>
                            </a:schemeClr>
                          </a:solidFill>
                          <a:latin typeface="Cairo Light" panose="00000400000000000000" pitchFamily="2" charset="-78"/>
                          <a:cs typeface="Cairo Light" panose="00000400000000000000" pitchFamily="2" charset="-78"/>
                        </a:rPr>
                        <a:t>مقدم الخدمة</a:t>
                      </a:r>
                      <a:endParaRPr lang="en-PH" sz="800" b="1"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700" dirty="0">
                          <a:solidFill>
                            <a:schemeClr val="tx1"/>
                          </a:solidFill>
                          <a:latin typeface="Cairo" panose="00000500000000000000" pitchFamily="2" charset="-78"/>
                          <a:cs typeface="Cairo" panose="00000500000000000000" pitchFamily="2" charset="-78"/>
                        </a:rPr>
                        <a:t>إجمالي الفاتورة</a:t>
                      </a:r>
                      <a:endParaRPr lang="en-PH" sz="500" b="1"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Arial Narrow" panose="020B0606020202030204" pitchFamily="34" charset="0"/>
                          <a:cs typeface="Cairo" panose="00000500000000000000" pitchFamily="2" charset="-78"/>
                        </a:rPr>
                        <a:t>Request Status</a:t>
                      </a:r>
                    </a:p>
                    <a:p>
                      <a:pPr algn="ctr" rtl="0" fontAlgn="ctr">
                        <a:buNone/>
                      </a:pPr>
                      <a:r>
                        <a:rPr lang="ar-SA" sz="800" b="1" dirty="0">
                          <a:solidFill>
                            <a:schemeClr val="bg2">
                              <a:lumMod val="25000"/>
                            </a:schemeClr>
                          </a:solidFill>
                          <a:effectLst/>
                          <a:latin typeface="Arial Narrow" panose="020B0606020202030204" pitchFamily="34" charset="0"/>
                          <a:cs typeface="Cairo" panose="00000500000000000000" pitchFamily="2" charset="-78"/>
                        </a:rPr>
                        <a:t> حالة الطلب</a:t>
                      </a: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514083">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SFO-2025-008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Reham </a:t>
                      </a:r>
                      <a:r>
                        <a:rPr lang="en-PH" sz="800" b="0" dirty="0" err="1">
                          <a:solidFill>
                            <a:srgbClr val="2B2B2B"/>
                          </a:solidFill>
                          <a:effectLst/>
                          <a:latin typeface="Arial Narrow" panose="020B0606020202030204" pitchFamily="34" charset="0"/>
                        </a:rPr>
                        <a:t>Alsubaie</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750.00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5750.00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900.00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135.00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17.40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3934.00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590.10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4524.10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US" sz="800" b="1" dirty="0">
                          <a:solidFill>
                            <a:srgbClr val="00B0F0"/>
                          </a:solidFill>
                          <a:effectLst/>
                          <a:latin typeface="Arial Narrow" panose="020B0606020202030204" pitchFamily="34" charset="0"/>
                        </a:rPr>
                        <a:t>Transferred</a:t>
                      </a:r>
                      <a:endParaRPr lang="en-PH" sz="800" b="1" dirty="0">
                        <a:solidFill>
                          <a:srgbClr val="00B0F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SFO-2025-009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Abdalaziz Mohamed Abdallah </a:t>
                      </a:r>
                      <a:r>
                        <a:rPr lang="en-PH" sz="800" b="0" dirty="0" err="1">
                          <a:solidFill>
                            <a:srgbClr val="2B2B2B"/>
                          </a:solidFill>
                          <a:effectLst/>
                          <a:latin typeface="Arial Narrow" panose="020B0606020202030204" pitchFamily="34" charset="0"/>
                        </a:rPr>
                        <a:t>ALhamed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70.00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10.50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2390.00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2390.00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SFO-2025-010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Xeno</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30000.00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34500.00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7122.00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1068.30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highlight>
                            <a:srgbClr val="FFFF00"/>
                          </a:highligh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highlight>
                            <a:srgbClr val="FFFF00"/>
                          </a:highligh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22878.00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3431.70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26309.70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SFO-2025-011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Nadine Abdul Wahab Murshid</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40000.00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6000.00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7200.00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1080.00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921.00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138.15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31879.00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4781.85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36660.85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SFO-2025-012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Areej </a:t>
                      </a:r>
                      <a:r>
                        <a:rPr lang="en-PH" sz="800" b="0" dirty="0" err="1">
                          <a:solidFill>
                            <a:srgbClr val="2B2B2B"/>
                          </a:solidFill>
                          <a:effectLst/>
                          <a:latin typeface="Arial Narrow" panose="020B0606020202030204" pitchFamily="34" charset="0"/>
                        </a:rPr>
                        <a:t>saud</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alharbi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180.00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27.00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796.00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119.40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915.40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SFO-2025-013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US" sz="800" b="0" dirty="0">
                          <a:solidFill>
                            <a:srgbClr val="2B2B2B"/>
                          </a:solidFill>
                          <a:effectLst/>
                          <a:latin typeface="Arial Narrow" panose="020B0606020202030204" pitchFamily="34" charset="0"/>
                        </a:rPr>
                        <a:t>Waleed Abdulaziz Bin Mozan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69.15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15919.00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2387.85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18306.85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SFO-2025-014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Akbar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1800.00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270.00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231.00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34.65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7969.00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1195.35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9164.35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SFO-2025-015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Dr.hisham</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almohaimeed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7000.00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8050.00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1260.00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189.00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162.00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24.30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5578.00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836.70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6414.70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rgbClr val="000000"/>
                          </a:solidFill>
                          <a:effectLst/>
                          <a:latin typeface="Arial Narrow" panose="020B0606020202030204" pitchFamily="34" charset="0"/>
                        </a:rPr>
                        <a:t>SFO-2025-016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JAMILAH SAMI M KHABIRI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75.00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575.00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90.0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13.50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12.50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1.88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397.50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59.63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457.13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r h="384054">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8/1/2025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rgbClr val="000000"/>
                          </a:solidFill>
                          <a:effectLst/>
                          <a:latin typeface="Arial Narrow" panose="020B0606020202030204" pitchFamily="34" charset="0"/>
                        </a:rPr>
                        <a:t>SFO-2025-017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olayan</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lawfirm</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800.00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120.00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920.00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144.00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21.60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19.40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2.91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636.60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95.49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732.09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4158"/>
                  </a:ext>
                </a:extLst>
              </a:tr>
            </a:tbl>
          </a:graphicData>
        </a:graphic>
      </p:graphicFrame>
      <p:pic>
        <p:nvPicPr>
          <p:cNvPr id="73" name="Picture 72">
            <a:extLst>
              <a:ext uri="{FF2B5EF4-FFF2-40B4-BE49-F238E27FC236}">
                <a16:creationId xmlns:a16="http://schemas.microsoft.com/office/drawing/2014/main" id="{D86E0ED0-3A58-716E-2CFF-BD8006BDA582}"/>
              </a:ext>
            </a:extLst>
          </p:cNvPr>
          <p:cNvPicPr>
            <a:picLocks noChangeAspect="1"/>
          </p:cNvPicPr>
          <p:nvPr/>
        </p:nvPicPr>
        <p:blipFill>
          <a:blip r:embed="rId7"/>
          <a:stretch>
            <a:fillRect/>
          </a:stretch>
        </p:blipFill>
        <p:spPr>
          <a:xfrm>
            <a:off x="1814286" y="521695"/>
            <a:ext cx="9941233" cy="468510"/>
          </a:xfrm>
          <a:prstGeom prst="rect">
            <a:avLst/>
          </a:prstGeom>
        </p:spPr>
      </p:pic>
      <p:sp>
        <p:nvSpPr>
          <p:cNvPr id="74" name="Rectangle: Rounded Corners 73">
            <a:extLst>
              <a:ext uri="{FF2B5EF4-FFF2-40B4-BE49-F238E27FC236}">
                <a16:creationId xmlns:a16="http://schemas.microsoft.com/office/drawing/2014/main" id="{33CC1299-1274-08ED-D4A3-C7F5C66FC00A}"/>
              </a:ext>
            </a:extLst>
          </p:cNvPr>
          <p:cNvSpPr/>
          <p:nvPr/>
        </p:nvSpPr>
        <p:spPr>
          <a:xfrm>
            <a:off x="2097764" y="255024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1" name="Rectangle: Rounded Corners 80">
            <a:extLst>
              <a:ext uri="{FF2B5EF4-FFF2-40B4-BE49-F238E27FC236}">
                <a16:creationId xmlns:a16="http://schemas.microsoft.com/office/drawing/2014/main" id="{CDD340B1-8DCA-1642-43A4-B23A1089B774}"/>
              </a:ext>
            </a:extLst>
          </p:cNvPr>
          <p:cNvSpPr/>
          <p:nvPr/>
        </p:nvSpPr>
        <p:spPr>
          <a:xfrm>
            <a:off x="2097764" y="2983296"/>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4" name="Rectangle: Rounded Corners 83">
            <a:extLst>
              <a:ext uri="{FF2B5EF4-FFF2-40B4-BE49-F238E27FC236}">
                <a16:creationId xmlns:a16="http://schemas.microsoft.com/office/drawing/2014/main" id="{EF86A272-496F-38D1-C90B-32D171406E42}"/>
              </a:ext>
            </a:extLst>
          </p:cNvPr>
          <p:cNvSpPr/>
          <p:nvPr/>
        </p:nvSpPr>
        <p:spPr>
          <a:xfrm>
            <a:off x="2097764" y="333336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0" name="Rectangle: Rounded Corners 109">
            <a:extLst>
              <a:ext uri="{FF2B5EF4-FFF2-40B4-BE49-F238E27FC236}">
                <a16:creationId xmlns:a16="http://schemas.microsoft.com/office/drawing/2014/main" id="{42943844-4690-6314-3B23-0E3D850B6115}"/>
              </a:ext>
            </a:extLst>
          </p:cNvPr>
          <p:cNvSpPr/>
          <p:nvPr/>
        </p:nvSpPr>
        <p:spPr>
          <a:xfrm>
            <a:off x="2097764" y="372067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1" name="Rectangle: Rounded Corners 110">
            <a:extLst>
              <a:ext uri="{FF2B5EF4-FFF2-40B4-BE49-F238E27FC236}">
                <a16:creationId xmlns:a16="http://schemas.microsoft.com/office/drawing/2014/main" id="{6234B1AA-D9C2-6557-AA5A-688BB3FC513E}"/>
              </a:ext>
            </a:extLst>
          </p:cNvPr>
          <p:cNvSpPr/>
          <p:nvPr/>
        </p:nvSpPr>
        <p:spPr>
          <a:xfrm>
            <a:off x="2097764" y="412758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2" name="Rectangle: Rounded Corners 111">
            <a:extLst>
              <a:ext uri="{FF2B5EF4-FFF2-40B4-BE49-F238E27FC236}">
                <a16:creationId xmlns:a16="http://schemas.microsoft.com/office/drawing/2014/main" id="{E9F1468C-F2E4-8E98-A2EA-2A04E5C7D80A}"/>
              </a:ext>
            </a:extLst>
          </p:cNvPr>
          <p:cNvSpPr/>
          <p:nvPr/>
        </p:nvSpPr>
        <p:spPr>
          <a:xfrm>
            <a:off x="2097764" y="451936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3" name="Rectangle: Rounded Corners 112">
            <a:extLst>
              <a:ext uri="{FF2B5EF4-FFF2-40B4-BE49-F238E27FC236}">
                <a16:creationId xmlns:a16="http://schemas.microsoft.com/office/drawing/2014/main" id="{F83A1D21-2AA2-87F1-9AFB-5E08A2073E71}"/>
              </a:ext>
            </a:extLst>
          </p:cNvPr>
          <p:cNvSpPr/>
          <p:nvPr/>
        </p:nvSpPr>
        <p:spPr>
          <a:xfrm>
            <a:off x="2097764" y="489800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4" name="Rectangle: Rounded Corners 113">
            <a:extLst>
              <a:ext uri="{FF2B5EF4-FFF2-40B4-BE49-F238E27FC236}">
                <a16:creationId xmlns:a16="http://schemas.microsoft.com/office/drawing/2014/main" id="{674056F0-B9B3-C80F-429F-F8CA9457B75D}"/>
              </a:ext>
            </a:extLst>
          </p:cNvPr>
          <p:cNvSpPr/>
          <p:nvPr/>
        </p:nvSpPr>
        <p:spPr>
          <a:xfrm>
            <a:off x="2097764" y="529801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5" name="Rectangle: Rounded Corners 114">
            <a:extLst>
              <a:ext uri="{FF2B5EF4-FFF2-40B4-BE49-F238E27FC236}">
                <a16:creationId xmlns:a16="http://schemas.microsoft.com/office/drawing/2014/main" id="{374B3C2A-9556-D4E0-4F99-06D7CC8BFC00}"/>
              </a:ext>
            </a:extLst>
          </p:cNvPr>
          <p:cNvSpPr/>
          <p:nvPr/>
        </p:nvSpPr>
        <p:spPr>
          <a:xfrm>
            <a:off x="2097764" y="564726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6" name="Rectangle: Rounded Corners 115">
            <a:extLst>
              <a:ext uri="{FF2B5EF4-FFF2-40B4-BE49-F238E27FC236}">
                <a16:creationId xmlns:a16="http://schemas.microsoft.com/office/drawing/2014/main" id="{8C5E915E-092A-C162-B398-2232064FC391}"/>
              </a:ext>
            </a:extLst>
          </p:cNvPr>
          <p:cNvSpPr/>
          <p:nvPr/>
        </p:nvSpPr>
        <p:spPr>
          <a:xfrm>
            <a:off x="2097764" y="1997794"/>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17" name="Isosceles Triangle 116">
            <a:extLst>
              <a:ext uri="{FF2B5EF4-FFF2-40B4-BE49-F238E27FC236}">
                <a16:creationId xmlns:a16="http://schemas.microsoft.com/office/drawing/2014/main" id="{57C4596D-4AE1-6D34-C582-AC4E0A182030}"/>
              </a:ext>
            </a:extLst>
          </p:cNvPr>
          <p:cNvSpPr/>
          <p:nvPr/>
        </p:nvSpPr>
        <p:spPr>
          <a:xfrm flipV="1">
            <a:off x="11095315" y="183805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Isosceles Triangle 117">
            <a:extLst>
              <a:ext uri="{FF2B5EF4-FFF2-40B4-BE49-F238E27FC236}">
                <a16:creationId xmlns:a16="http://schemas.microsoft.com/office/drawing/2014/main" id="{E3F061BF-3C1F-AAE5-765E-B76CF11A1362}"/>
              </a:ext>
            </a:extLst>
          </p:cNvPr>
          <p:cNvSpPr/>
          <p:nvPr/>
        </p:nvSpPr>
        <p:spPr>
          <a:xfrm flipV="1">
            <a:off x="11092891" y="233893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9" name="Isosceles Triangle 118">
            <a:extLst>
              <a:ext uri="{FF2B5EF4-FFF2-40B4-BE49-F238E27FC236}">
                <a16:creationId xmlns:a16="http://schemas.microsoft.com/office/drawing/2014/main" id="{1616130D-EC7B-B767-F3BF-B736335CD4F4}"/>
              </a:ext>
            </a:extLst>
          </p:cNvPr>
          <p:cNvSpPr/>
          <p:nvPr/>
        </p:nvSpPr>
        <p:spPr>
          <a:xfrm flipV="1">
            <a:off x="11092891" y="285838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0" name="Isosceles Triangle 119">
            <a:extLst>
              <a:ext uri="{FF2B5EF4-FFF2-40B4-BE49-F238E27FC236}">
                <a16:creationId xmlns:a16="http://schemas.microsoft.com/office/drawing/2014/main" id="{1F369DD3-9B5A-EA88-9EA9-9B84A50AC265}"/>
              </a:ext>
            </a:extLst>
          </p:cNvPr>
          <p:cNvSpPr/>
          <p:nvPr/>
        </p:nvSpPr>
        <p:spPr>
          <a:xfrm flipV="1">
            <a:off x="11090467" y="3248145"/>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1" name="Isosceles Triangle 120">
            <a:extLst>
              <a:ext uri="{FF2B5EF4-FFF2-40B4-BE49-F238E27FC236}">
                <a16:creationId xmlns:a16="http://schemas.microsoft.com/office/drawing/2014/main" id="{F06DDAE4-74ED-89B6-7A1C-5B41234C8B18}"/>
              </a:ext>
            </a:extLst>
          </p:cNvPr>
          <p:cNvSpPr/>
          <p:nvPr/>
        </p:nvSpPr>
        <p:spPr>
          <a:xfrm flipV="1">
            <a:off x="11090467" y="361862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2" name="Isosceles Triangle 121">
            <a:extLst>
              <a:ext uri="{FF2B5EF4-FFF2-40B4-BE49-F238E27FC236}">
                <a16:creationId xmlns:a16="http://schemas.microsoft.com/office/drawing/2014/main" id="{DD4810F8-6D4C-913E-4183-F6DC4E2D4526}"/>
              </a:ext>
            </a:extLst>
          </p:cNvPr>
          <p:cNvSpPr/>
          <p:nvPr/>
        </p:nvSpPr>
        <p:spPr>
          <a:xfrm flipV="1">
            <a:off x="11088043" y="401472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3" name="Isosceles Triangle 122">
            <a:extLst>
              <a:ext uri="{FF2B5EF4-FFF2-40B4-BE49-F238E27FC236}">
                <a16:creationId xmlns:a16="http://schemas.microsoft.com/office/drawing/2014/main" id="{1B77D628-D4B0-193C-FB52-1FF5095739B8}"/>
              </a:ext>
            </a:extLst>
          </p:cNvPr>
          <p:cNvSpPr/>
          <p:nvPr/>
        </p:nvSpPr>
        <p:spPr>
          <a:xfrm flipV="1">
            <a:off x="11088043" y="440559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4" name="Isosceles Triangle 123">
            <a:extLst>
              <a:ext uri="{FF2B5EF4-FFF2-40B4-BE49-F238E27FC236}">
                <a16:creationId xmlns:a16="http://schemas.microsoft.com/office/drawing/2014/main" id="{B249019C-C8E6-C1DF-CE49-58576F65AC8E}"/>
              </a:ext>
            </a:extLst>
          </p:cNvPr>
          <p:cNvSpPr/>
          <p:nvPr/>
        </p:nvSpPr>
        <p:spPr>
          <a:xfrm flipV="1">
            <a:off x="11085619" y="479297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5" name="Isosceles Triangle 124">
            <a:extLst>
              <a:ext uri="{FF2B5EF4-FFF2-40B4-BE49-F238E27FC236}">
                <a16:creationId xmlns:a16="http://schemas.microsoft.com/office/drawing/2014/main" id="{533BAE7D-479F-8190-35D6-2AD5658019AA}"/>
              </a:ext>
            </a:extLst>
          </p:cNvPr>
          <p:cNvSpPr/>
          <p:nvPr/>
        </p:nvSpPr>
        <p:spPr>
          <a:xfrm flipV="1">
            <a:off x="11088043" y="520098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Isosceles Triangle 125">
            <a:extLst>
              <a:ext uri="{FF2B5EF4-FFF2-40B4-BE49-F238E27FC236}">
                <a16:creationId xmlns:a16="http://schemas.microsoft.com/office/drawing/2014/main" id="{4EA24EA4-AFDE-ACE6-078C-11208EC8A511}"/>
              </a:ext>
            </a:extLst>
          </p:cNvPr>
          <p:cNvSpPr/>
          <p:nvPr/>
        </p:nvSpPr>
        <p:spPr>
          <a:xfrm flipV="1">
            <a:off x="11085619" y="558280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Rectangle 126">
            <a:extLst>
              <a:ext uri="{FF2B5EF4-FFF2-40B4-BE49-F238E27FC236}">
                <a16:creationId xmlns:a16="http://schemas.microsoft.com/office/drawing/2014/main" id="{53D21B72-E67B-628A-2A5B-4B106518E39C}"/>
              </a:ext>
            </a:extLst>
          </p:cNvPr>
          <p:cNvSpPr/>
          <p:nvPr/>
        </p:nvSpPr>
        <p:spPr>
          <a:xfrm>
            <a:off x="1814286" y="23161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8" name="TextBox 127">
            <a:extLst>
              <a:ext uri="{FF2B5EF4-FFF2-40B4-BE49-F238E27FC236}">
                <a16:creationId xmlns:a16="http://schemas.microsoft.com/office/drawing/2014/main" id="{9BEB328B-9E9B-C006-C369-FC66CFD62935}"/>
              </a:ext>
            </a:extLst>
          </p:cNvPr>
          <p:cNvSpPr txBox="1"/>
          <p:nvPr/>
        </p:nvSpPr>
        <p:spPr>
          <a:xfrm>
            <a:off x="1737359" y="193887"/>
            <a:ext cx="4559745" cy="461665"/>
          </a:xfrm>
          <a:prstGeom prst="rect">
            <a:avLst/>
          </a:prstGeom>
          <a:noFill/>
        </p:spPr>
        <p:txBody>
          <a:bodyPr wrap="square" rtlCol="0">
            <a:spAutoFit/>
          </a:bodyPr>
          <a:lstStyle/>
          <a:p>
            <a:r>
              <a:rPr lang="en-US" sz="1200" b="1" dirty="0">
                <a:latin typeface="Cairo" panose="00000500000000000000" pitchFamily="2" charset="-78"/>
                <a:cs typeface="Cairo" panose="00000500000000000000" pitchFamily="2" charset="-78"/>
              </a:rPr>
              <a:t>Financial settlement statement for all service providers</a:t>
            </a:r>
          </a:p>
          <a:p>
            <a:pPr rtl="1"/>
            <a:r>
              <a:rPr lang="ar-SA" sz="1200" b="1" dirty="0">
                <a:latin typeface="Cairo" panose="00000500000000000000" pitchFamily="2" charset="-78"/>
                <a:cs typeface="Cairo" panose="00000500000000000000" pitchFamily="2" charset="-78"/>
              </a:rPr>
              <a:t>بيان التسويات المالية لجميع مقدمي الخدمة</a:t>
            </a:r>
            <a:endParaRPr lang="en-PH" sz="1200" b="1" dirty="0">
              <a:latin typeface="Arial Narrow" panose="020B0606020202030204" pitchFamily="34" charset="0"/>
            </a:endParaRPr>
          </a:p>
        </p:txBody>
      </p:sp>
      <p:sp>
        <p:nvSpPr>
          <p:cNvPr id="129" name="Rectangle 128">
            <a:extLst>
              <a:ext uri="{FF2B5EF4-FFF2-40B4-BE49-F238E27FC236}">
                <a16:creationId xmlns:a16="http://schemas.microsoft.com/office/drawing/2014/main" id="{5B0E4044-5A42-04E1-95C1-31CC2DA51C33}"/>
              </a:ext>
            </a:extLst>
          </p:cNvPr>
          <p:cNvSpPr/>
          <p:nvPr/>
        </p:nvSpPr>
        <p:spPr>
          <a:xfrm>
            <a:off x="4418685" y="619125"/>
            <a:ext cx="4466235" cy="312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0" name="Rectangle 129">
            <a:extLst>
              <a:ext uri="{FF2B5EF4-FFF2-40B4-BE49-F238E27FC236}">
                <a16:creationId xmlns:a16="http://schemas.microsoft.com/office/drawing/2014/main" id="{A602B337-5878-6926-7263-49BCEC174EEF}"/>
              </a:ext>
            </a:extLst>
          </p:cNvPr>
          <p:cNvSpPr/>
          <p:nvPr/>
        </p:nvSpPr>
        <p:spPr>
          <a:xfrm>
            <a:off x="10255250" y="755950"/>
            <a:ext cx="393700" cy="117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1" name="TextBox 130">
            <a:extLst>
              <a:ext uri="{FF2B5EF4-FFF2-40B4-BE49-F238E27FC236}">
                <a16:creationId xmlns:a16="http://schemas.microsoft.com/office/drawing/2014/main" id="{D42ED383-9FAA-D197-F089-3D8F05634114}"/>
              </a:ext>
            </a:extLst>
          </p:cNvPr>
          <p:cNvSpPr txBox="1"/>
          <p:nvPr/>
        </p:nvSpPr>
        <p:spPr>
          <a:xfrm>
            <a:off x="10232246" y="705438"/>
            <a:ext cx="688986" cy="215444"/>
          </a:xfrm>
          <a:prstGeom prst="rect">
            <a:avLst/>
          </a:prstGeom>
          <a:noFill/>
        </p:spPr>
        <p:txBody>
          <a:bodyPr wrap="square" rtlCol="0">
            <a:spAutoFit/>
          </a:bodyPr>
          <a:lstStyle/>
          <a:p>
            <a:r>
              <a:rPr lang="en-PH" sz="800" dirty="0">
                <a:latin typeface="Arial Narrow" panose="020B0606020202030204" pitchFamily="34" charset="0"/>
              </a:rPr>
              <a:t>July</a:t>
            </a:r>
          </a:p>
        </p:txBody>
      </p:sp>
      <p:sp>
        <p:nvSpPr>
          <p:cNvPr id="132" name="Rectangle 131">
            <a:extLst>
              <a:ext uri="{FF2B5EF4-FFF2-40B4-BE49-F238E27FC236}">
                <a16:creationId xmlns:a16="http://schemas.microsoft.com/office/drawing/2014/main" id="{FABC556C-D88B-E9D6-3608-3A67932BD9D9}"/>
              </a:ext>
            </a:extLst>
          </p:cNvPr>
          <p:cNvSpPr/>
          <p:nvPr/>
        </p:nvSpPr>
        <p:spPr>
          <a:xfrm>
            <a:off x="1837351" y="1763758"/>
            <a:ext cx="9941233" cy="635620"/>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 name="Callout: Line with Accent Bar 132">
            <a:extLst>
              <a:ext uri="{FF2B5EF4-FFF2-40B4-BE49-F238E27FC236}">
                <a16:creationId xmlns:a16="http://schemas.microsoft.com/office/drawing/2014/main" id="{F68B4841-961C-F0A8-C32F-87334D4BE6B1}"/>
              </a:ext>
            </a:extLst>
          </p:cNvPr>
          <p:cNvSpPr/>
          <p:nvPr/>
        </p:nvSpPr>
        <p:spPr>
          <a:xfrm>
            <a:off x="6877051" y="231615"/>
            <a:ext cx="4293192" cy="575233"/>
          </a:xfrm>
          <a:prstGeom prst="accentCallout1">
            <a:avLst>
              <a:gd name="adj1" fmla="val 18750"/>
              <a:gd name="adj2" fmla="val -8333"/>
              <a:gd name="adj3" fmla="val 469733"/>
              <a:gd name="adj4" fmla="val 40164"/>
            </a:avLst>
          </a:prstGeom>
          <a:solidFill>
            <a:schemeClr val="accent4">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For any Contract, make the payment Gateway value zero (0)</a:t>
            </a:r>
          </a:p>
          <a:p>
            <a:pPr algn="ctr"/>
            <a:r>
              <a:rPr lang="ar-SA" sz="1200" b="1" dirty="0">
                <a:solidFill>
                  <a:schemeClr val="bg2">
                    <a:lumMod val="10000"/>
                  </a:schemeClr>
                </a:solidFill>
              </a:rPr>
              <a:t>بالنسبة لأي عقد، اجعل قيمة بوابة الدفع صفرًا (0) لأن الدفع في العقود لا يمر على بوابة الدفع </a:t>
            </a:r>
            <a:endParaRPr lang="en-PH" sz="1200" b="1" dirty="0">
              <a:solidFill>
                <a:schemeClr val="bg2">
                  <a:lumMod val="10000"/>
                </a:schemeClr>
              </a:solidFill>
            </a:endParaRPr>
          </a:p>
        </p:txBody>
      </p:sp>
      <p:pic>
        <p:nvPicPr>
          <p:cNvPr id="135" name="Picture 134">
            <a:extLst>
              <a:ext uri="{FF2B5EF4-FFF2-40B4-BE49-F238E27FC236}">
                <a16:creationId xmlns:a16="http://schemas.microsoft.com/office/drawing/2014/main" id="{6CAFED90-7C4E-4771-BA0E-CB403214394A}"/>
              </a:ext>
            </a:extLst>
          </p:cNvPr>
          <p:cNvPicPr>
            <a:picLocks noChangeAspect="1"/>
          </p:cNvPicPr>
          <p:nvPr/>
        </p:nvPicPr>
        <p:blipFill>
          <a:blip r:embed="rId8"/>
          <a:stretch>
            <a:fillRect/>
          </a:stretch>
        </p:blipFill>
        <p:spPr>
          <a:xfrm>
            <a:off x="-1503802" y="3948677"/>
            <a:ext cx="3256083" cy="2431652"/>
          </a:xfrm>
          <a:prstGeom prst="rect">
            <a:avLst/>
          </a:prstGeom>
        </p:spPr>
      </p:pic>
      <p:sp>
        <p:nvSpPr>
          <p:cNvPr id="136" name="Rectangle: Rounded Corners 135">
            <a:extLst>
              <a:ext uri="{FF2B5EF4-FFF2-40B4-BE49-F238E27FC236}">
                <a16:creationId xmlns:a16="http://schemas.microsoft.com/office/drawing/2014/main" id="{6D0FF875-C6D5-373A-1D81-AF07DE4BA4BE}"/>
              </a:ext>
            </a:extLst>
          </p:cNvPr>
          <p:cNvSpPr/>
          <p:nvPr/>
        </p:nvSpPr>
        <p:spPr>
          <a:xfrm>
            <a:off x="86603" y="397171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37" name="Rectangle: Rounded Corners 136">
            <a:extLst>
              <a:ext uri="{FF2B5EF4-FFF2-40B4-BE49-F238E27FC236}">
                <a16:creationId xmlns:a16="http://schemas.microsoft.com/office/drawing/2014/main" id="{D9E60ED1-5C89-4A25-9C89-FC7AFF46E275}"/>
              </a:ext>
            </a:extLst>
          </p:cNvPr>
          <p:cNvSpPr/>
          <p:nvPr/>
        </p:nvSpPr>
        <p:spPr>
          <a:xfrm>
            <a:off x="166484" y="396854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138" name="Rectangle: Rounded Corners 137">
            <a:extLst>
              <a:ext uri="{FF2B5EF4-FFF2-40B4-BE49-F238E27FC236}">
                <a16:creationId xmlns:a16="http://schemas.microsoft.com/office/drawing/2014/main" id="{ED8C1642-137B-EBC2-4CA4-2A58F5DAA9A5}"/>
              </a:ext>
            </a:extLst>
          </p:cNvPr>
          <p:cNvSpPr/>
          <p:nvPr/>
        </p:nvSpPr>
        <p:spPr>
          <a:xfrm>
            <a:off x="233371" y="401707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139" name="Picture 138">
            <a:extLst>
              <a:ext uri="{FF2B5EF4-FFF2-40B4-BE49-F238E27FC236}">
                <a16:creationId xmlns:a16="http://schemas.microsoft.com/office/drawing/2014/main" id="{927DC08F-C542-D95C-7C1F-9A880AE511F1}"/>
              </a:ext>
            </a:extLst>
          </p:cNvPr>
          <p:cNvPicPr>
            <a:picLocks noChangeAspect="1"/>
          </p:cNvPicPr>
          <p:nvPr/>
        </p:nvPicPr>
        <p:blipFill>
          <a:blip r:embed="rId3"/>
          <a:srcRect l="45751" t="26139" r="11935" b="33719"/>
          <a:stretch>
            <a:fillRect/>
          </a:stretch>
        </p:blipFill>
        <p:spPr>
          <a:xfrm rot="5400000">
            <a:off x="1452662" y="4057906"/>
            <a:ext cx="58971" cy="97529"/>
          </a:xfrm>
          <a:prstGeom prst="rect">
            <a:avLst/>
          </a:prstGeom>
        </p:spPr>
      </p:pic>
      <p:sp>
        <p:nvSpPr>
          <p:cNvPr id="140" name="Rectangle 139">
            <a:extLst>
              <a:ext uri="{FF2B5EF4-FFF2-40B4-BE49-F238E27FC236}">
                <a16:creationId xmlns:a16="http://schemas.microsoft.com/office/drawing/2014/main" id="{4E6EE1BC-F3C3-8D02-CBEC-4EA58A4C3DCA}"/>
              </a:ext>
            </a:extLst>
          </p:cNvPr>
          <p:cNvSpPr/>
          <p:nvPr/>
        </p:nvSpPr>
        <p:spPr>
          <a:xfrm>
            <a:off x="277161" y="409405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1570EF"/>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141" name="Rectangle: Rounded Corners 140">
            <a:extLst>
              <a:ext uri="{FF2B5EF4-FFF2-40B4-BE49-F238E27FC236}">
                <a16:creationId xmlns:a16="http://schemas.microsoft.com/office/drawing/2014/main" id="{4BEFD048-BFBE-31E0-6B57-0A891641F3B2}"/>
              </a:ext>
            </a:extLst>
          </p:cNvPr>
          <p:cNvSpPr/>
          <p:nvPr/>
        </p:nvSpPr>
        <p:spPr>
          <a:xfrm>
            <a:off x="233372" y="4499430"/>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142" name="Picture 141">
            <a:extLst>
              <a:ext uri="{FF2B5EF4-FFF2-40B4-BE49-F238E27FC236}">
                <a16:creationId xmlns:a16="http://schemas.microsoft.com/office/drawing/2014/main" id="{BAC7A2AB-8A2C-DD9B-3C99-1C2090935396}"/>
              </a:ext>
            </a:extLst>
          </p:cNvPr>
          <p:cNvPicPr>
            <a:picLocks noChangeAspect="1"/>
          </p:cNvPicPr>
          <p:nvPr/>
        </p:nvPicPr>
        <p:blipFill>
          <a:blip r:embed="rId3"/>
          <a:srcRect l="45751" t="26139" r="11935" b="33719"/>
          <a:stretch>
            <a:fillRect/>
          </a:stretch>
        </p:blipFill>
        <p:spPr>
          <a:xfrm rot="5400000">
            <a:off x="1452663" y="4540265"/>
            <a:ext cx="58971" cy="97529"/>
          </a:xfrm>
          <a:prstGeom prst="rect">
            <a:avLst/>
          </a:prstGeom>
        </p:spPr>
      </p:pic>
      <p:sp>
        <p:nvSpPr>
          <p:cNvPr id="143" name="Rectangle: Rounded Corners 142">
            <a:extLst>
              <a:ext uri="{FF2B5EF4-FFF2-40B4-BE49-F238E27FC236}">
                <a16:creationId xmlns:a16="http://schemas.microsoft.com/office/drawing/2014/main" id="{CB9CBEB3-16D1-D2A2-8375-56E94B0B5D73}"/>
              </a:ext>
            </a:extLst>
          </p:cNvPr>
          <p:cNvSpPr/>
          <p:nvPr/>
        </p:nvSpPr>
        <p:spPr>
          <a:xfrm>
            <a:off x="251155" y="495812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144" name="Picture 143">
            <a:extLst>
              <a:ext uri="{FF2B5EF4-FFF2-40B4-BE49-F238E27FC236}">
                <a16:creationId xmlns:a16="http://schemas.microsoft.com/office/drawing/2014/main" id="{0988005F-A502-8CEE-A23B-F105F087C15E}"/>
              </a:ext>
            </a:extLst>
          </p:cNvPr>
          <p:cNvPicPr>
            <a:picLocks noChangeAspect="1"/>
          </p:cNvPicPr>
          <p:nvPr/>
        </p:nvPicPr>
        <p:blipFill>
          <a:blip r:embed="rId3"/>
          <a:srcRect l="45751" t="26139" r="11935" b="33719"/>
          <a:stretch>
            <a:fillRect/>
          </a:stretch>
        </p:blipFill>
        <p:spPr>
          <a:xfrm rot="5400000">
            <a:off x="1470446" y="4998963"/>
            <a:ext cx="58971" cy="97529"/>
          </a:xfrm>
          <a:prstGeom prst="rect">
            <a:avLst/>
          </a:prstGeom>
        </p:spPr>
      </p:pic>
      <p:sp>
        <p:nvSpPr>
          <p:cNvPr id="145" name="Rectangle 144">
            <a:extLst>
              <a:ext uri="{FF2B5EF4-FFF2-40B4-BE49-F238E27FC236}">
                <a16:creationId xmlns:a16="http://schemas.microsoft.com/office/drawing/2014/main" id="{2C8765C1-DBA3-DA76-5DF1-E74B458C0430}"/>
              </a:ext>
            </a:extLst>
          </p:cNvPr>
          <p:cNvSpPr/>
          <p:nvPr/>
        </p:nvSpPr>
        <p:spPr>
          <a:xfrm>
            <a:off x="294945" y="503511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46" name="Rectangle: Rounded Corners 145">
            <a:extLst>
              <a:ext uri="{FF2B5EF4-FFF2-40B4-BE49-F238E27FC236}">
                <a16:creationId xmlns:a16="http://schemas.microsoft.com/office/drawing/2014/main" id="{C54E6CC4-ECFA-8478-CFDB-C2F386DF358C}"/>
              </a:ext>
            </a:extLst>
          </p:cNvPr>
          <p:cNvSpPr/>
          <p:nvPr/>
        </p:nvSpPr>
        <p:spPr>
          <a:xfrm>
            <a:off x="251155" y="5589214"/>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47" name="Picture 146">
            <a:extLst>
              <a:ext uri="{FF2B5EF4-FFF2-40B4-BE49-F238E27FC236}">
                <a16:creationId xmlns:a16="http://schemas.microsoft.com/office/drawing/2014/main" id="{8B5930FE-47A1-B96C-1124-F42052596B4B}"/>
              </a:ext>
            </a:extLst>
          </p:cNvPr>
          <p:cNvPicPr>
            <a:picLocks noChangeAspect="1"/>
          </p:cNvPicPr>
          <p:nvPr/>
        </p:nvPicPr>
        <p:blipFill>
          <a:blip r:embed="rId3"/>
          <a:srcRect l="45751" t="26139" r="11935" b="33719"/>
          <a:stretch>
            <a:fillRect/>
          </a:stretch>
        </p:blipFill>
        <p:spPr>
          <a:xfrm rot="5400000">
            <a:off x="1470446" y="5630049"/>
            <a:ext cx="58971" cy="97529"/>
          </a:xfrm>
          <a:prstGeom prst="rect">
            <a:avLst/>
          </a:prstGeom>
        </p:spPr>
      </p:pic>
      <p:sp>
        <p:nvSpPr>
          <p:cNvPr id="148" name="Rectangle 147">
            <a:extLst>
              <a:ext uri="{FF2B5EF4-FFF2-40B4-BE49-F238E27FC236}">
                <a16:creationId xmlns:a16="http://schemas.microsoft.com/office/drawing/2014/main" id="{58DC3B62-38E4-522E-B042-04C2119AFE74}"/>
              </a:ext>
            </a:extLst>
          </p:cNvPr>
          <p:cNvSpPr/>
          <p:nvPr/>
        </p:nvSpPr>
        <p:spPr>
          <a:xfrm>
            <a:off x="295848" y="569030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b="1" dirty="0">
                <a:solidFill>
                  <a:schemeClr val="bg1"/>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solidFill>
                  <a:schemeClr val="bg1"/>
                </a:solidFill>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rgbClr val="00B0F0"/>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149" name="Rectangle: Rounded Corners 148">
            <a:extLst>
              <a:ext uri="{FF2B5EF4-FFF2-40B4-BE49-F238E27FC236}">
                <a16:creationId xmlns:a16="http://schemas.microsoft.com/office/drawing/2014/main" id="{D3C694D2-834A-9EE4-324D-302C1C8C5E94}"/>
              </a:ext>
            </a:extLst>
          </p:cNvPr>
          <p:cNvSpPr/>
          <p:nvPr/>
        </p:nvSpPr>
        <p:spPr>
          <a:xfrm>
            <a:off x="251155" y="674251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50" name="Rectangle: Rounded Corners 149">
            <a:extLst>
              <a:ext uri="{FF2B5EF4-FFF2-40B4-BE49-F238E27FC236}">
                <a16:creationId xmlns:a16="http://schemas.microsoft.com/office/drawing/2014/main" id="{C786454C-0464-CDAC-C579-E8FFC637DC58}"/>
              </a:ext>
            </a:extLst>
          </p:cNvPr>
          <p:cNvSpPr/>
          <p:nvPr/>
        </p:nvSpPr>
        <p:spPr>
          <a:xfrm>
            <a:off x="-1568355" y="397918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51" name="Rectangle: Rounded Corners 150">
            <a:extLst>
              <a:ext uri="{FF2B5EF4-FFF2-40B4-BE49-F238E27FC236}">
                <a16:creationId xmlns:a16="http://schemas.microsoft.com/office/drawing/2014/main" id="{30DEF5EC-279A-46B1-A95C-90BE66C4DF2A}"/>
              </a:ext>
            </a:extLst>
          </p:cNvPr>
          <p:cNvSpPr/>
          <p:nvPr/>
        </p:nvSpPr>
        <p:spPr>
          <a:xfrm>
            <a:off x="-1501468" y="402771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52" name="Picture 151">
            <a:extLst>
              <a:ext uri="{FF2B5EF4-FFF2-40B4-BE49-F238E27FC236}">
                <a16:creationId xmlns:a16="http://schemas.microsoft.com/office/drawing/2014/main" id="{71AB8A7E-CD20-E108-021F-DD869F9CCE98}"/>
              </a:ext>
            </a:extLst>
          </p:cNvPr>
          <p:cNvPicPr>
            <a:picLocks noChangeAspect="1"/>
          </p:cNvPicPr>
          <p:nvPr/>
        </p:nvPicPr>
        <p:blipFill>
          <a:blip r:embed="rId3"/>
          <a:srcRect l="45751" t="26139" r="11935" b="33719"/>
          <a:stretch>
            <a:fillRect/>
          </a:stretch>
        </p:blipFill>
        <p:spPr>
          <a:xfrm rot="5400000">
            <a:off x="-282177" y="4068550"/>
            <a:ext cx="58971" cy="97529"/>
          </a:xfrm>
          <a:prstGeom prst="rect">
            <a:avLst/>
          </a:prstGeom>
        </p:spPr>
      </p:pic>
      <p:sp>
        <p:nvSpPr>
          <p:cNvPr id="153" name="Rectangle 152">
            <a:extLst>
              <a:ext uri="{FF2B5EF4-FFF2-40B4-BE49-F238E27FC236}">
                <a16:creationId xmlns:a16="http://schemas.microsoft.com/office/drawing/2014/main" id="{B8EB554B-6431-4347-89B2-376CD94524E4}"/>
              </a:ext>
            </a:extLst>
          </p:cNvPr>
          <p:cNvSpPr/>
          <p:nvPr/>
        </p:nvSpPr>
        <p:spPr>
          <a:xfrm>
            <a:off x="-1471967" y="410469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54" name="Rectangle: Rounded Corners 153">
            <a:extLst>
              <a:ext uri="{FF2B5EF4-FFF2-40B4-BE49-F238E27FC236}">
                <a16:creationId xmlns:a16="http://schemas.microsoft.com/office/drawing/2014/main" id="{F4190BD2-513F-9898-4ED6-58B8D01FE24E}"/>
              </a:ext>
            </a:extLst>
          </p:cNvPr>
          <p:cNvSpPr/>
          <p:nvPr/>
        </p:nvSpPr>
        <p:spPr>
          <a:xfrm>
            <a:off x="-1501467" y="451007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55" name="Picture 154">
            <a:extLst>
              <a:ext uri="{FF2B5EF4-FFF2-40B4-BE49-F238E27FC236}">
                <a16:creationId xmlns:a16="http://schemas.microsoft.com/office/drawing/2014/main" id="{8C4D6A7B-24F4-BB55-46BF-98D44BA2FCF1}"/>
              </a:ext>
            </a:extLst>
          </p:cNvPr>
          <p:cNvPicPr>
            <a:picLocks noChangeAspect="1"/>
          </p:cNvPicPr>
          <p:nvPr/>
        </p:nvPicPr>
        <p:blipFill>
          <a:blip r:embed="rId3"/>
          <a:srcRect l="45751" t="26139" r="11935" b="33719"/>
          <a:stretch>
            <a:fillRect/>
          </a:stretch>
        </p:blipFill>
        <p:spPr>
          <a:xfrm rot="5400000">
            <a:off x="-282176" y="4550909"/>
            <a:ext cx="58971" cy="97529"/>
          </a:xfrm>
          <a:prstGeom prst="rect">
            <a:avLst/>
          </a:prstGeom>
        </p:spPr>
      </p:pic>
      <p:sp>
        <p:nvSpPr>
          <p:cNvPr id="156" name="Rectangle: Rounded Corners 155">
            <a:extLst>
              <a:ext uri="{FF2B5EF4-FFF2-40B4-BE49-F238E27FC236}">
                <a16:creationId xmlns:a16="http://schemas.microsoft.com/office/drawing/2014/main" id="{F3581AC6-36C9-52B9-256A-8B7B718CAE52}"/>
              </a:ext>
            </a:extLst>
          </p:cNvPr>
          <p:cNvSpPr/>
          <p:nvPr/>
        </p:nvSpPr>
        <p:spPr>
          <a:xfrm>
            <a:off x="-1483684" y="496877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57" name="Picture 156">
            <a:extLst>
              <a:ext uri="{FF2B5EF4-FFF2-40B4-BE49-F238E27FC236}">
                <a16:creationId xmlns:a16="http://schemas.microsoft.com/office/drawing/2014/main" id="{6595C713-8A01-E162-C89C-952F3D3591D1}"/>
              </a:ext>
            </a:extLst>
          </p:cNvPr>
          <p:cNvPicPr>
            <a:picLocks noChangeAspect="1"/>
          </p:cNvPicPr>
          <p:nvPr/>
        </p:nvPicPr>
        <p:blipFill>
          <a:blip r:embed="rId3"/>
          <a:srcRect l="45751" t="26139" r="11935" b="33719"/>
          <a:stretch>
            <a:fillRect/>
          </a:stretch>
        </p:blipFill>
        <p:spPr>
          <a:xfrm rot="5400000">
            <a:off x="-264393" y="5009607"/>
            <a:ext cx="58971" cy="97529"/>
          </a:xfrm>
          <a:prstGeom prst="rect">
            <a:avLst/>
          </a:prstGeom>
        </p:spPr>
      </p:pic>
      <p:sp>
        <p:nvSpPr>
          <p:cNvPr id="158" name="Rectangle 157">
            <a:extLst>
              <a:ext uri="{FF2B5EF4-FFF2-40B4-BE49-F238E27FC236}">
                <a16:creationId xmlns:a16="http://schemas.microsoft.com/office/drawing/2014/main" id="{3BFCFC77-C314-5D3C-2516-D21395516C9B}"/>
              </a:ext>
            </a:extLst>
          </p:cNvPr>
          <p:cNvSpPr/>
          <p:nvPr/>
        </p:nvSpPr>
        <p:spPr>
          <a:xfrm>
            <a:off x="-1439894" y="506480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59" name="Rectangle: Rounded Corners 158">
            <a:extLst>
              <a:ext uri="{FF2B5EF4-FFF2-40B4-BE49-F238E27FC236}">
                <a16:creationId xmlns:a16="http://schemas.microsoft.com/office/drawing/2014/main" id="{22851BCE-370B-2491-D318-9C5CCE7C004E}"/>
              </a:ext>
            </a:extLst>
          </p:cNvPr>
          <p:cNvSpPr/>
          <p:nvPr/>
        </p:nvSpPr>
        <p:spPr>
          <a:xfrm>
            <a:off x="-1483684" y="5599858"/>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60" name="Picture 159">
            <a:extLst>
              <a:ext uri="{FF2B5EF4-FFF2-40B4-BE49-F238E27FC236}">
                <a16:creationId xmlns:a16="http://schemas.microsoft.com/office/drawing/2014/main" id="{664829F5-3E57-D424-CBCB-A44FD8B9CBC6}"/>
              </a:ext>
            </a:extLst>
          </p:cNvPr>
          <p:cNvPicPr>
            <a:picLocks noChangeAspect="1"/>
          </p:cNvPicPr>
          <p:nvPr/>
        </p:nvPicPr>
        <p:blipFill>
          <a:blip r:embed="rId3"/>
          <a:srcRect l="45751" t="26139" r="11935" b="33719"/>
          <a:stretch>
            <a:fillRect/>
          </a:stretch>
        </p:blipFill>
        <p:spPr>
          <a:xfrm rot="5400000">
            <a:off x="-264393" y="5640693"/>
            <a:ext cx="58971" cy="97529"/>
          </a:xfrm>
          <a:prstGeom prst="rect">
            <a:avLst/>
          </a:prstGeom>
        </p:spPr>
      </p:pic>
      <p:sp>
        <p:nvSpPr>
          <p:cNvPr id="161" name="Rectangle 160">
            <a:extLst>
              <a:ext uri="{FF2B5EF4-FFF2-40B4-BE49-F238E27FC236}">
                <a16:creationId xmlns:a16="http://schemas.microsoft.com/office/drawing/2014/main" id="{2013FFF9-3CBD-8C06-D6A1-F62DCED8A923}"/>
              </a:ext>
            </a:extLst>
          </p:cNvPr>
          <p:cNvSpPr/>
          <p:nvPr/>
        </p:nvSpPr>
        <p:spPr>
          <a:xfrm>
            <a:off x="-1438991" y="570094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b="1" dirty="0">
                <a:solidFill>
                  <a:schemeClr val="bg1"/>
                </a:solidFill>
                <a:latin typeface="Cairo Light" panose="00000400000000000000" pitchFamily="2" charset="-78"/>
                <a:cs typeface="Cairo Light" panose="00000400000000000000" pitchFamily="2" charset="-78"/>
              </a:rPr>
              <a:t>إيرادات المنصة</a:t>
            </a:r>
            <a:endParaRPr lang="en-PH" sz="600" b="1" dirty="0">
              <a:solidFill>
                <a:schemeClr val="bg1"/>
              </a:solidFill>
              <a:latin typeface="Cairo Light" panose="00000400000000000000" pitchFamily="2" charset="-78"/>
              <a:cs typeface="Cairo Light" panose="00000400000000000000" pitchFamily="2" charset="-78"/>
            </a:endParaRPr>
          </a:p>
          <a:p>
            <a:pPr rtl="1"/>
            <a:r>
              <a:rPr lang="ar-SA" sz="800" dirty="0">
                <a:solidFill>
                  <a:schemeClr val="bg1"/>
                </a:solidFill>
                <a:latin typeface="Cairo" panose="00000500000000000000" pitchFamily="2" charset="-78"/>
                <a:cs typeface="Cairo" panose="00000500000000000000" pitchFamily="2" charset="-78"/>
              </a:rPr>
              <a:t>بيان التسويات المالية</a:t>
            </a:r>
            <a:r>
              <a:rPr lang="en-US" sz="800" dirty="0">
                <a:solidFill>
                  <a:schemeClr val="bg1"/>
                </a:solidFill>
                <a:latin typeface="Cairo" panose="00000500000000000000" pitchFamily="2" charset="-78"/>
                <a:cs typeface="Cairo" panose="00000500000000000000" pitchFamily="2" charset="-78"/>
              </a:rPr>
              <a:t>   </a:t>
            </a:r>
            <a:r>
              <a:rPr lang="en-US" sz="800" b="1" dirty="0">
                <a:solidFill>
                  <a:schemeClr val="bg1"/>
                </a:solidFill>
                <a:latin typeface="Cairo" panose="00000500000000000000" pitchFamily="2" charset="-78"/>
                <a:cs typeface="Cairo" panose="00000500000000000000" pitchFamily="2" charset="-78"/>
              </a:rPr>
              <a:t> </a:t>
            </a:r>
            <a:endParaRPr lang="en-PH" sz="800" b="1" dirty="0">
              <a:solidFill>
                <a:schemeClr val="bg1"/>
              </a:solidFill>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solidFill>
                  <a:srgbClr val="00B0F0"/>
                </a:solidFill>
                <a:latin typeface="Cairo" panose="00000500000000000000" pitchFamily="2" charset="-78"/>
                <a:cs typeface="Cairo" panose="00000500000000000000" pitchFamily="2" charset="-78"/>
              </a:rPr>
              <a:t>بيان التسويات المالية</a:t>
            </a:r>
            <a:r>
              <a:rPr lang="en-US" sz="700" dirty="0">
                <a:solidFill>
                  <a:srgbClr val="00B0F0"/>
                </a:solidFill>
                <a:latin typeface="Cairo Light" panose="00000400000000000000" pitchFamily="2" charset="-78"/>
                <a:cs typeface="Cairo Light" panose="00000400000000000000" pitchFamily="2" charset="-78"/>
              </a:rPr>
              <a:t>     </a:t>
            </a:r>
            <a:r>
              <a:rPr lang="ar-SA" sz="700" dirty="0">
                <a:solidFill>
                  <a:srgbClr val="00B0F0"/>
                </a:solidFill>
                <a:latin typeface="Cairo Light" panose="00000400000000000000" pitchFamily="2" charset="-78"/>
                <a:cs typeface="Cairo Light" panose="00000400000000000000" pitchFamily="2" charset="-78"/>
              </a:rPr>
              <a:t> </a:t>
            </a:r>
            <a:endParaRPr lang="en-US" sz="700" dirty="0">
              <a:solidFill>
                <a:srgbClr val="00B0F0"/>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62" name="Rectangle: Rounded Corners 161">
            <a:extLst>
              <a:ext uri="{FF2B5EF4-FFF2-40B4-BE49-F238E27FC236}">
                <a16:creationId xmlns:a16="http://schemas.microsoft.com/office/drawing/2014/main" id="{72295006-C45F-46B8-2422-2EA84D3A13B2}"/>
              </a:ext>
            </a:extLst>
          </p:cNvPr>
          <p:cNvSpPr/>
          <p:nvPr/>
        </p:nvSpPr>
        <p:spPr>
          <a:xfrm>
            <a:off x="-1483684" y="673411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63" name="Picture 162">
            <a:extLst>
              <a:ext uri="{FF2B5EF4-FFF2-40B4-BE49-F238E27FC236}">
                <a16:creationId xmlns:a16="http://schemas.microsoft.com/office/drawing/2014/main" id="{761CE411-F338-9662-48AB-BB54511B4F6F}"/>
              </a:ext>
            </a:extLst>
          </p:cNvPr>
          <p:cNvPicPr>
            <a:picLocks noChangeAspect="1"/>
          </p:cNvPicPr>
          <p:nvPr/>
        </p:nvPicPr>
        <p:blipFill>
          <a:blip r:embed="rId3"/>
          <a:srcRect l="45751" t="26139" r="11935" b="33719"/>
          <a:stretch>
            <a:fillRect/>
          </a:stretch>
        </p:blipFill>
        <p:spPr>
          <a:xfrm rot="5400000">
            <a:off x="1470446" y="5782449"/>
            <a:ext cx="58971" cy="97529"/>
          </a:xfrm>
          <a:prstGeom prst="rect">
            <a:avLst/>
          </a:prstGeom>
        </p:spPr>
      </p:pic>
      <p:sp>
        <p:nvSpPr>
          <p:cNvPr id="164" name="Rectangle 163">
            <a:extLst>
              <a:ext uri="{FF2B5EF4-FFF2-40B4-BE49-F238E27FC236}">
                <a16:creationId xmlns:a16="http://schemas.microsoft.com/office/drawing/2014/main" id="{DA26D907-FF4F-7AEB-3F76-0EFC1F695F1A}"/>
              </a:ext>
            </a:extLst>
          </p:cNvPr>
          <p:cNvSpPr/>
          <p:nvPr/>
        </p:nvSpPr>
        <p:spPr>
          <a:xfrm>
            <a:off x="277162" y="458221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65" name="Rectangle 164">
            <a:extLst>
              <a:ext uri="{FF2B5EF4-FFF2-40B4-BE49-F238E27FC236}">
                <a16:creationId xmlns:a16="http://schemas.microsoft.com/office/drawing/2014/main" id="{31356D8F-AD92-0C0C-1885-1FBF1F0D3099}"/>
              </a:ext>
            </a:extLst>
          </p:cNvPr>
          <p:cNvSpPr/>
          <p:nvPr/>
        </p:nvSpPr>
        <p:spPr>
          <a:xfrm>
            <a:off x="-1457677" y="460238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66" name="Picture 165">
            <a:extLst>
              <a:ext uri="{FF2B5EF4-FFF2-40B4-BE49-F238E27FC236}">
                <a16:creationId xmlns:a16="http://schemas.microsoft.com/office/drawing/2014/main" id="{5A01FC7F-E786-B234-C476-458437718305}"/>
              </a:ext>
            </a:extLst>
          </p:cNvPr>
          <p:cNvPicPr>
            <a:picLocks noChangeAspect="1"/>
          </p:cNvPicPr>
          <p:nvPr/>
        </p:nvPicPr>
        <p:blipFill>
          <a:blip r:embed="rId3"/>
          <a:srcRect l="45751" t="26139" r="11935" b="33719"/>
          <a:stretch>
            <a:fillRect/>
          </a:stretch>
        </p:blipFill>
        <p:spPr>
          <a:xfrm rot="5400000">
            <a:off x="-279997" y="5811024"/>
            <a:ext cx="58971" cy="97529"/>
          </a:xfrm>
          <a:prstGeom prst="rect">
            <a:avLst/>
          </a:prstGeom>
        </p:spPr>
      </p:pic>
    </p:spTree>
    <p:extLst>
      <p:ext uri="{BB962C8B-B14F-4D97-AF65-F5344CB8AC3E}">
        <p14:creationId xmlns:p14="http://schemas.microsoft.com/office/powerpoint/2010/main" val="39275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1DCD6D-A40B-96E1-2AF6-8AC9A95D444F}"/>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08A55635-1636-9AE8-7B74-77DFC8997CE3}"/>
              </a:ext>
            </a:extLst>
          </p:cNvPr>
          <p:cNvSpPr/>
          <p:nvPr/>
        </p:nvSpPr>
        <p:spPr>
          <a:xfrm>
            <a:off x="72118" y="624206"/>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Rounded Corners 6">
            <a:extLst>
              <a:ext uri="{FF2B5EF4-FFF2-40B4-BE49-F238E27FC236}">
                <a16:creationId xmlns:a16="http://schemas.microsoft.com/office/drawing/2014/main" id="{1D10A950-CAB7-D346-901D-87108774F8F0}"/>
              </a:ext>
            </a:extLst>
          </p:cNvPr>
          <p:cNvSpPr/>
          <p:nvPr/>
        </p:nvSpPr>
        <p:spPr>
          <a:xfrm>
            <a:off x="2560139" y="1144621"/>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25000"/>
                  </a:schemeClr>
                </a:solidFill>
              </a:rPr>
              <a:t>  TRX-JDR-20250808-001</a:t>
            </a:r>
          </a:p>
        </p:txBody>
      </p:sp>
      <p:sp>
        <p:nvSpPr>
          <p:cNvPr id="8" name="Rectangle: Rounded Corners 7">
            <a:extLst>
              <a:ext uri="{FF2B5EF4-FFF2-40B4-BE49-F238E27FC236}">
                <a16:creationId xmlns:a16="http://schemas.microsoft.com/office/drawing/2014/main" id="{5FA53F39-08C9-E467-5FF0-38125C69AD46}"/>
              </a:ext>
            </a:extLst>
          </p:cNvPr>
          <p:cNvSpPr/>
          <p:nvPr/>
        </p:nvSpPr>
        <p:spPr>
          <a:xfrm>
            <a:off x="4648997" y="1141231"/>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25000"/>
                  </a:schemeClr>
                </a:solidFill>
              </a:rPr>
              <a:t>08/01/2025</a:t>
            </a:r>
          </a:p>
        </p:txBody>
      </p:sp>
      <p:sp>
        <p:nvSpPr>
          <p:cNvPr id="9" name="Rectangle: Rounded Corners 8">
            <a:extLst>
              <a:ext uri="{FF2B5EF4-FFF2-40B4-BE49-F238E27FC236}">
                <a16:creationId xmlns:a16="http://schemas.microsoft.com/office/drawing/2014/main" id="{536544D0-DBE5-314E-7368-B0B6B4EAAC8D}"/>
              </a:ext>
            </a:extLst>
          </p:cNvPr>
          <p:cNvSpPr/>
          <p:nvPr/>
        </p:nvSpPr>
        <p:spPr>
          <a:xfrm>
            <a:off x="6699755" y="1144621"/>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50000"/>
                  </a:schemeClr>
                </a:solidFill>
                <a:latin typeface="Arial Narrow" panose="020B0606020202030204" pitchFamily="34" charset="0"/>
              </a:rPr>
              <a:t>SFO-2025-008</a:t>
            </a:r>
          </a:p>
        </p:txBody>
      </p:sp>
      <p:sp>
        <p:nvSpPr>
          <p:cNvPr id="10" name="TextBox 9">
            <a:extLst>
              <a:ext uri="{FF2B5EF4-FFF2-40B4-BE49-F238E27FC236}">
                <a16:creationId xmlns:a16="http://schemas.microsoft.com/office/drawing/2014/main" id="{C43332AF-ED58-82DC-B2B9-D29C2832CA35}"/>
              </a:ext>
            </a:extLst>
          </p:cNvPr>
          <p:cNvSpPr txBox="1"/>
          <p:nvPr/>
        </p:nvSpPr>
        <p:spPr>
          <a:xfrm>
            <a:off x="2547319"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Bank Reference No:</a:t>
            </a:r>
            <a:endParaRPr lang="en-PH" sz="1000" dirty="0">
              <a:solidFill>
                <a:schemeClr val="bg2">
                  <a:lumMod val="25000"/>
                </a:schemeClr>
              </a:solidFill>
              <a:latin typeface="Arial Narrow" panose="020B0606020202030204" pitchFamily="34" charset="0"/>
            </a:endParaRPr>
          </a:p>
        </p:txBody>
      </p:sp>
      <p:sp>
        <p:nvSpPr>
          <p:cNvPr id="11" name="TextBox 10">
            <a:extLst>
              <a:ext uri="{FF2B5EF4-FFF2-40B4-BE49-F238E27FC236}">
                <a16:creationId xmlns:a16="http://schemas.microsoft.com/office/drawing/2014/main" id="{B67EF8FD-352F-CD7C-8A24-762D228B51E7}"/>
              </a:ext>
            </a:extLst>
          </p:cNvPr>
          <p:cNvSpPr txBox="1"/>
          <p:nvPr/>
        </p:nvSpPr>
        <p:spPr>
          <a:xfrm>
            <a:off x="4589479"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Date of Disbursement:</a:t>
            </a:r>
            <a:endParaRPr lang="en-PH" sz="1000" dirty="0">
              <a:solidFill>
                <a:schemeClr val="bg2">
                  <a:lumMod val="25000"/>
                </a:schemeClr>
              </a:solidFill>
              <a:latin typeface="Arial Narrow" panose="020B0606020202030204" pitchFamily="34" charset="0"/>
            </a:endParaRPr>
          </a:p>
        </p:txBody>
      </p:sp>
      <p:sp>
        <p:nvSpPr>
          <p:cNvPr id="12" name="TextBox 11">
            <a:extLst>
              <a:ext uri="{FF2B5EF4-FFF2-40B4-BE49-F238E27FC236}">
                <a16:creationId xmlns:a16="http://schemas.microsoft.com/office/drawing/2014/main" id="{47877C46-5A66-BCA0-6FCB-3AACE13713E9}"/>
              </a:ext>
            </a:extLst>
          </p:cNvPr>
          <p:cNvSpPr txBox="1"/>
          <p:nvPr/>
        </p:nvSpPr>
        <p:spPr>
          <a:xfrm>
            <a:off x="6693020"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Reference Number:</a:t>
            </a:r>
            <a:endParaRPr lang="en-PH" sz="1000" dirty="0">
              <a:solidFill>
                <a:schemeClr val="bg2">
                  <a:lumMod val="25000"/>
                </a:schemeClr>
              </a:solidFill>
              <a:latin typeface="Arial Narrow" panose="020B0606020202030204" pitchFamily="34" charset="0"/>
            </a:endParaRPr>
          </a:p>
        </p:txBody>
      </p:sp>
      <p:sp>
        <p:nvSpPr>
          <p:cNvPr id="14" name="TextBox 13">
            <a:extLst>
              <a:ext uri="{FF2B5EF4-FFF2-40B4-BE49-F238E27FC236}">
                <a16:creationId xmlns:a16="http://schemas.microsoft.com/office/drawing/2014/main" id="{BEB02BD0-2BB3-CF58-0BAE-7CC38A0EFDEB}"/>
              </a:ext>
            </a:extLst>
          </p:cNvPr>
          <p:cNvSpPr txBox="1"/>
          <p:nvPr/>
        </p:nvSpPr>
        <p:spPr>
          <a:xfrm>
            <a:off x="8675230"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Net Amount:</a:t>
            </a:r>
            <a:endParaRPr lang="en-PH" sz="1000" dirty="0">
              <a:solidFill>
                <a:schemeClr val="bg2">
                  <a:lumMod val="25000"/>
                </a:schemeClr>
              </a:solidFill>
              <a:latin typeface="Arial Narrow" panose="020B0606020202030204" pitchFamily="34" charset="0"/>
            </a:endParaRPr>
          </a:p>
        </p:txBody>
      </p:sp>
      <p:sp>
        <p:nvSpPr>
          <p:cNvPr id="15" name="TextBox 14">
            <a:extLst>
              <a:ext uri="{FF2B5EF4-FFF2-40B4-BE49-F238E27FC236}">
                <a16:creationId xmlns:a16="http://schemas.microsoft.com/office/drawing/2014/main" id="{F5612E19-00C0-EBB4-22FF-6647D38BB28E}"/>
              </a:ext>
            </a:extLst>
          </p:cNvPr>
          <p:cNvSpPr txBox="1"/>
          <p:nvPr/>
        </p:nvSpPr>
        <p:spPr>
          <a:xfrm>
            <a:off x="199740" y="173693"/>
            <a:ext cx="3448050" cy="369332"/>
          </a:xfrm>
          <a:prstGeom prst="rect">
            <a:avLst/>
          </a:prstGeom>
          <a:noFill/>
        </p:spPr>
        <p:txBody>
          <a:bodyPr wrap="square" rtlCol="0">
            <a:spAutoFit/>
          </a:bodyPr>
          <a:lstStyle/>
          <a:p>
            <a:pPr fontAlgn="b"/>
            <a:r>
              <a:rPr lang="en-PH" b="1" dirty="0">
                <a:solidFill>
                  <a:schemeClr val="bg1"/>
                </a:solidFill>
                <a:latin typeface="Arial Narrow" panose="020B0606020202030204" pitchFamily="34" charset="0"/>
              </a:rPr>
              <a:t>Reham </a:t>
            </a:r>
            <a:r>
              <a:rPr lang="en-PH" b="1" dirty="0" err="1">
                <a:solidFill>
                  <a:schemeClr val="bg1"/>
                </a:solidFill>
                <a:latin typeface="Arial Narrow" panose="020B0606020202030204" pitchFamily="34" charset="0"/>
              </a:rPr>
              <a:t>Alsubaie</a:t>
            </a:r>
            <a:endParaRPr lang="en-PH" b="1" dirty="0">
              <a:solidFill>
                <a:schemeClr val="bg1"/>
              </a:solidFill>
              <a:latin typeface="Arial Narrow" panose="020B0606020202030204" pitchFamily="34" charset="0"/>
            </a:endParaRPr>
          </a:p>
        </p:txBody>
      </p:sp>
      <p:sp>
        <p:nvSpPr>
          <p:cNvPr id="16" name="Rectangle: Rounded Corners 15">
            <a:extLst>
              <a:ext uri="{FF2B5EF4-FFF2-40B4-BE49-F238E27FC236}">
                <a16:creationId xmlns:a16="http://schemas.microsoft.com/office/drawing/2014/main" id="{14E2ADD6-911F-A87E-D34D-588A3787870B}"/>
              </a:ext>
            </a:extLst>
          </p:cNvPr>
          <p:cNvSpPr/>
          <p:nvPr/>
        </p:nvSpPr>
        <p:spPr>
          <a:xfrm>
            <a:off x="9940787" y="245793"/>
            <a:ext cx="814037" cy="288163"/>
          </a:xfrm>
          <a:prstGeom prst="roundRect">
            <a:avLst/>
          </a:prstGeom>
          <a:solidFill>
            <a:srgbClr val="7A4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rPr>
              <a:t>Update</a:t>
            </a:r>
            <a:endParaRPr lang="en-PH" sz="1100" dirty="0">
              <a:latin typeface="Arial Narrow" panose="020B0606020202030204" pitchFamily="34" charset="0"/>
            </a:endParaRPr>
          </a:p>
        </p:txBody>
      </p:sp>
      <p:sp>
        <p:nvSpPr>
          <p:cNvPr id="17" name="Rectangle: Rounded Corners 16">
            <a:extLst>
              <a:ext uri="{FF2B5EF4-FFF2-40B4-BE49-F238E27FC236}">
                <a16:creationId xmlns:a16="http://schemas.microsoft.com/office/drawing/2014/main" id="{CDB421A3-F147-82EC-6418-E89222E70C4D}"/>
              </a:ext>
            </a:extLst>
          </p:cNvPr>
          <p:cNvSpPr/>
          <p:nvPr/>
        </p:nvSpPr>
        <p:spPr>
          <a:xfrm>
            <a:off x="10845083" y="235681"/>
            <a:ext cx="814037" cy="288163"/>
          </a:xfrm>
          <a:prstGeom prst="roundRect">
            <a:avLst/>
          </a:prstGeom>
          <a:solidFill>
            <a:srgbClr val="7A4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rPr>
              <a:t>Save</a:t>
            </a:r>
            <a:endParaRPr lang="en-PH" sz="1100" dirty="0">
              <a:latin typeface="Arial Narrow" panose="020B0606020202030204" pitchFamily="34" charset="0"/>
            </a:endParaRPr>
          </a:p>
        </p:txBody>
      </p:sp>
      <p:sp>
        <p:nvSpPr>
          <p:cNvPr id="18" name="TextBox 17">
            <a:extLst>
              <a:ext uri="{FF2B5EF4-FFF2-40B4-BE49-F238E27FC236}">
                <a16:creationId xmlns:a16="http://schemas.microsoft.com/office/drawing/2014/main" id="{F87A305D-4F56-4CD7-5A0A-EA3C0DE7EAB9}"/>
              </a:ext>
            </a:extLst>
          </p:cNvPr>
          <p:cNvSpPr txBox="1"/>
          <p:nvPr/>
        </p:nvSpPr>
        <p:spPr>
          <a:xfrm rot="18708794">
            <a:off x="11710203" y="150844"/>
            <a:ext cx="338554" cy="461665"/>
          </a:xfrm>
          <a:prstGeom prst="rect">
            <a:avLst/>
          </a:prstGeom>
          <a:noFill/>
        </p:spPr>
        <p:txBody>
          <a:bodyPr wrap="none" rtlCol="0">
            <a:spAutoFit/>
          </a:bodyPr>
          <a:lstStyle/>
          <a:p>
            <a:r>
              <a:rPr lang="en-US" sz="2400" dirty="0">
                <a:solidFill>
                  <a:schemeClr val="bg1"/>
                </a:solidFill>
              </a:rPr>
              <a:t>+</a:t>
            </a:r>
            <a:endParaRPr lang="en-PH" sz="2400" dirty="0">
              <a:solidFill>
                <a:schemeClr val="bg1"/>
              </a:solidFill>
            </a:endParaRPr>
          </a:p>
        </p:txBody>
      </p:sp>
      <p:sp>
        <p:nvSpPr>
          <p:cNvPr id="19" name="TextBox 18">
            <a:extLst>
              <a:ext uri="{FF2B5EF4-FFF2-40B4-BE49-F238E27FC236}">
                <a16:creationId xmlns:a16="http://schemas.microsoft.com/office/drawing/2014/main" id="{6EB2E355-58A6-62A9-173D-2496976EAF21}"/>
              </a:ext>
            </a:extLst>
          </p:cNvPr>
          <p:cNvSpPr txBox="1"/>
          <p:nvPr/>
        </p:nvSpPr>
        <p:spPr>
          <a:xfrm>
            <a:off x="243568" y="876509"/>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20" name="Rectangle: Rounded Corners 19">
            <a:extLst>
              <a:ext uri="{FF2B5EF4-FFF2-40B4-BE49-F238E27FC236}">
                <a16:creationId xmlns:a16="http://schemas.microsoft.com/office/drawing/2014/main" id="{30B9C5CD-21DD-8F9C-EF85-49F81A9B880B}"/>
              </a:ext>
            </a:extLst>
          </p:cNvPr>
          <p:cNvSpPr/>
          <p:nvPr/>
        </p:nvSpPr>
        <p:spPr>
          <a:xfrm>
            <a:off x="209850" y="1144621"/>
            <a:ext cx="1110950" cy="335429"/>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dirty="0">
              <a:latin typeface="Arial Narrow" panose="020B0606020202030204" pitchFamily="34" charset="0"/>
            </a:endParaRPr>
          </a:p>
        </p:txBody>
      </p:sp>
      <p:sp>
        <p:nvSpPr>
          <p:cNvPr id="21" name="TextBox 20">
            <a:extLst>
              <a:ext uri="{FF2B5EF4-FFF2-40B4-BE49-F238E27FC236}">
                <a16:creationId xmlns:a16="http://schemas.microsoft.com/office/drawing/2014/main" id="{9166F89D-4E06-7958-D5F6-198CE50805DD}"/>
              </a:ext>
            </a:extLst>
          </p:cNvPr>
          <p:cNvSpPr txBox="1"/>
          <p:nvPr/>
        </p:nvSpPr>
        <p:spPr>
          <a:xfrm>
            <a:off x="297519" y="1178937"/>
            <a:ext cx="688986" cy="246221"/>
          </a:xfrm>
          <a:prstGeom prst="rect">
            <a:avLst/>
          </a:prstGeom>
          <a:noFill/>
        </p:spPr>
        <p:txBody>
          <a:bodyPr wrap="square" rtlCol="0">
            <a:spAutoFit/>
          </a:bodyPr>
          <a:lstStyle/>
          <a:p>
            <a:r>
              <a:rPr lang="en-PH" sz="1000" dirty="0">
                <a:latin typeface="Arial Narrow" panose="020B0606020202030204" pitchFamily="34" charset="0"/>
              </a:rPr>
              <a:t>July</a:t>
            </a:r>
          </a:p>
        </p:txBody>
      </p:sp>
      <p:pic>
        <p:nvPicPr>
          <p:cNvPr id="22" name="Picture 21">
            <a:extLst>
              <a:ext uri="{FF2B5EF4-FFF2-40B4-BE49-F238E27FC236}">
                <a16:creationId xmlns:a16="http://schemas.microsoft.com/office/drawing/2014/main" id="{623E78C7-3FE7-1695-0281-5C022603DACD}"/>
              </a:ext>
            </a:extLst>
          </p:cNvPr>
          <p:cNvPicPr>
            <a:picLocks noChangeAspect="1"/>
          </p:cNvPicPr>
          <p:nvPr/>
        </p:nvPicPr>
        <p:blipFill>
          <a:blip r:embed="rId3"/>
          <a:srcRect l="41313" t="33296" r="34424" b="39862"/>
          <a:stretch>
            <a:fillRect/>
          </a:stretch>
        </p:blipFill>
        <p:spPr>
          <a:xfrm>
            <a:off x="1209516" y="1274390"/>
            <a:ext cx="55423" cy="106520"/>
          </a:xfrm>
          <a:prstGeom prst="rect">
            <a:avLst/>
          </a:prstGeom>
        </p:spPr>
      </p:pic>
      <p:sp>
        <p:nvSpPr>
          <p:cNvPr id="23" name="Rectangle: Rounded Corners 22">
            <a:extLst>
              <a:ext uri="{FF2B5EF4-FFF2-40B4-BE49-F238E27FC236}">
                <a16:creationId xmlns:a16="http://schemas.microsoft.com/office/drawing/2014/main" id="{4B6BA706-EFEF-8C60-1FB2-0EA77F474891}"/>
              </a:ext>
            </a:extLst>
          </p:cNvPr>
          <p:cNvSpPr/>
          <p:nvPr/>
        </p:nvSpPr>
        <p:spPr>
          <a:xfrm>
            <a:off x="1456842" y="1144621"/>
            <a:ext cx="854123" cy="3302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dirty="0">
              <a:latin typeface="Arial Narrow" panose="020B0606020202030204" pitchFamily="34" charset="0"/>
            </a:endParaRPr>
          </a:p>
        </p:txBody>
      </p:sp>
      <p:sp>
        <p:nvSpPr>
          <p:cNvPr id="24" name="TextBox 23">
            <a:extLst>
              <a:ext uri="{FF2B5EF4-FFF2-40B4-BE49-F238E27FC236}">
                <a16:creationId xmlns:a16="http://schemas.microsoft.com/office/drawing/2014/main" id="{9873A0D2-A29D-BE34-9942-DC5D94EDEE34}"/>
              </a:ext>
            </a:extLst>
          </p:cNvPr>
          <p:cNvSpPr txBox="1"/>
          <p:nvPr/>
        </p:nvSpPr>
        <p:spPr>
          <a:xfrm>
            <a:off x="1617858" y="1185287"/>
            <a:ext cx="515728" cy="246221"/>
          </a:xfrm>
          <a:prstGeom prst="rect">
            <a:avLst/>
          </a:prstGeom>
          <a:noFill/>
        </p:spPr>
        <p:txBody>
          <a:bodyPr wrap="square" rtlCol="0">
            <a:spAutoFit/>
          </a:bodyPr>
          <a:lstStyle/>
          <a:p>
            <a:r>
              <a:rPr lang="en-US" sz="1000" dirty="0">
                <a:latin typeface="Arial Narrow" panose="020B0606020202030204" pitchFamily="34" charset="0"/>
              </a:rPr>
              <a:t>2025</a:t>
            </a:r>
            <a:endParaRPr lang="en-PH" sz="1000" dirty="0">
              <a:latin typeface="Arial Narrow" panose="020B0606020202030204" pitchFamily="34" charset="0"/>
            </a:endParaRPr>
          </a:p>
        </p:txBody>
      </p:sp>
      <p:graphicFrame>
        <p:nvGraphicFramePr>
          <p:cNvPr id="25" name="Table 24">
            <a:extLst>
              <a:ext uri="{FF2B5EF4-FFF2-40B4-BE49-F238E27FC236}">
                <a16:creationId xmlns:a16="http://schemas.microsoft.com/office/drawing/2014/main" id="{D0B1D4DB-9C78-5467-0504-49B656EFCC64}"/>
              </a:ext>
            </a:extLst>
          </p:cNvPr>
          <p:cNvGraphicFramePr>
            <a:graphicFrameLocks noGrp="1"/>
          </p:cNvGraphicFramePr>
          <p:nvPr/>
        </p:nvGraphicFramePr>
        <p:xfrm>
          <a:off x="243568" y="1857425"/>
          <a:ext cx="11800108" cy="5513684"/>
        </p:xfrm>
        <a:graphic>
          <a:graphicData uri="http://schemas.openxmlformats.org/drawingml/2006/table">
            <a:tbl>
              <a:tblPr firstRow="1" bandRow="1">
                <a:tableStyleId>{5C22544A-7EE6-4342-B048-85BDC9FD1C3A}</a:tableStyleId>
              </a:tblPr>
              <a:tblGrid>
                <a:gridCol w="361296">
                  <a:extLst>
                    <a:ext uri="{9D8B030D-6E8A-4147-A177-3AD203B41FA5}">
                      <a16:colId xmlns:a16="http://schemas.microsoft.com/office/drawing/2014/main" val="3099832474"/>
                    </a:ext>
                  </a:extLst>
                </a:gridCol>
                <a:gridCol w="670300">
                  <a:extLst>
                    <a:ext uri="{9D8B030D-6E8A-4147-A177-3AD203B41FA5}">
                      <a16:colId xmlns:a16="http://schemas.microsoft.com/office/drawing/2014/main" val="4230336558"/>
                    </a:ext>
                  </a:extLst>
                </a:gridCol>
                <a:gridCol w="673032">
                  <a:extLst>
                    <a:ext uri="{9D8B030D-6E8A-4147-A177-3AD203B41FA5}">
                      <a16:colId xmlns:a16="http://schemas.microsoft.com/office/drawing/2014/main" val="2012294482"/>
                    </a:ext>
                  </a:extLst>
                </a:gridCol>
                <a:gridCol w="673032">
                  <a:extLst>
                    <a:ext uri="{9D8B030D-6E8A-4147-A177-3AD203B41FA5}">
                      <a16:colId xmlns:a16="http://schemas.microsoft.com/office/drawing/2014/main" val="1810269809"/>
                    </a:ext>
                  </a:extLst>
                </a:gridCol>
                <a:gridCol w="602032">
                  <a:extLst>
                    <a:ext uri="{9D8B030D-6E8A-4147-A177-3AD203B41FA5}">
                      <a16:colId xmlns:a16="http://schemas.microsoft.com/office/drawing/2014/main" val="91003653"/>
                    </a:ext>
                  </a:extLst>
                </a:gridCol>
                <a:gridCol w="744032">
                  <a:extLst>
                    <a:ext uri="{9D8B030D-6E8A-4147-A177-3AD203B41FA5}">
                      <a16:colId xmlns:a16="http://schemas.microsoft.com/office/drawing/2014/main" val="2222852846"/>
                    </a:ext>
                  </a:extLst>
                </a:gridCol>
                <a:gridCol w="673032">
                  <a:extLst>
                    <a:ext uri="{9D8B030D-6E8A-4147-A177-3AD203B41FA5}">
                      <a16:colId xmlns:a16="http://schemas.microsoft.com/office/drawing/2014/main" val="1982789283"/>
                    </a:ext>
                  </a:extLst>
                </a:gridCol>
                <a:gridCol w="673032">
                  <a:extLst>
                    <a:ext uri="{9D8B030D-6E8A-4147-A177-3AD203B41FA5}">
                      <a16:colId xmlns:a16="http://schemas.microsoft.com/office/drawing/2014/main" val="778966576"/>
                    </a:ext>
                  </a:extLst>
                </a:gridCol>
                <a:gridCol w="673032">
                  <a:extLst>
                    <a:ext uri="{9D8B030D-6E8A-4147-A177-3AD203B41FA5}">
                      <a16:colId xmlns:a16="http://schemas.microsoft.com/office/drawing/2014/main" val="1892561431"/>
                    </a:ext>
                  </a:extLst>
                </a:gridCol>
                <a:gridCol w="673032">
                  <a:extLst>
                    <a:ext uri="{9D8B030D-6E8A-4147-A177-3AD203B41FA5}">
                      <a16:colId xmlns:a16="http://schemas.microsoft.com/office/drawing/2014/main" val="386327214"/>
                    </a:ext>
                  </a:extLst>
                </a:gridCol>
                <a:gridCol w="673032">
                  <a:extLst>
                    <a:ext uri="{9D8B030D-6E8A-4147-A177-3AD203B41FA5}">
                      <a16:colId xmlns:a16="http://schemas.microsoft.com/office/drawing/2014/main" val="3369332233"/>
                    </a:ext>
                  </a:extLst>
                </a:gridCol>
                <a:gridCol w="673032">
                  <a:extLst>
                    <a:ext uri="{9D8B030D-6E8A-4147-A177-3AD203B41FA5}">
                      <a16:colId xmlns:a16="http://schemas.microsoft.com/office/drawing/2014/main" val="439045516"/>
                    </a:ext>
                  </a:extLst>
                </a:gridCol>
                <a:gridCol w="673032">
                  <a:extLst>
                    <a:ext uri="{9D8B030D-6E8A-4147-A177-3AD203B41FA5}">
                      <a16:colId xmlns:a16="http://schemas.microsoft.com/office/drawing/2014/main" val="2095249156"/>
                    </a:ext>
                  </a:extLst>
                </a:gridCol>
                <a:gridCol w="673032">
                  <a:extLst>
                    <a:ext uri="{9D8B030D-6E8A-4147-A177-3AD203B41FA5}">
                      <a16:colId xmlns:a16="http://schemas.microsoft.com/office/drawing/2014/main" val="1567627469"/>
                    </a:ext>
                  </a:extLst>
                </a:gridCol>
                <a:gridCol w="673032">
                  <a:extLst>
                    <a:ext uri="{9D8B030D-6E8A-4147-A177-3AD203B41FA5}">
                      <a16:colId xmlns:a16="http://schemas.microsoft.com/office/drawing/2014/main" val="3748750143"/>
                    </a:ext>
                  </a:extLst>
                </a:gridCol>
                <a:gridCol w="673032">
                  <a:extLst>
                    <a:ext uri="{9D8B030D-6E8A-4147-A177-3AD203B41FA5}">
                      <a16:colId xmlns:a16="http://schemas.microsoft.com/office/drawing/2014/main" val="1321617753"/>
                    </a:ext>
                  </a:extLst>
                </a:gridCol>
                <a:gridCol w="673032">
                  <a:extLst>
                    <a:ext uri="{9D8B030D-6E8A-4147-A177-3AD203B41FA5}">
                      <a16:colId xmlns:a16="http://schemas.microsoft.com/office/drawing/2014/main" val="2246058799"/>
                    </a:ext>
                  </a:extLst>
                </a:gridCol>
                <a:gridCol w="673032">
                  <a:extLst>
                    <a:ext uri="{9D8B030D-6E8A-4147-A177-3AD203B41FA5}">
                      <a16:colId xmlns:a16="http://schemas.microsoft.com/office/drawing/2014/main" val="2286799172"/>
                    </a:ext>
                  </a:extLst>
                </a:gridCol>
              </a:tblGrid>
              <a:tr h="345428">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                           Date</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8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700" dirty="0">
                          <a:solidFill>
                            <a:schemeClr val="tx1"/>
                          </a:solidFill>
                          <a:latin typeface="Cairo" panose="00000500000000000000" pitchFamily="2" charset="-78"/>
                          <a:cs typeface="Cairo" panose="00000500000000000000" pitchFamily="2" charset="-78"/>
                        </a:rPr>
                        <a:t>إجمالي الفاتورة</a:t>
                      </a:r>
                      <a:endParaRPr lang="en-PH" sz="500" b="1"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Arial Narrow" panose="020B0606020202030204" pitchFamily="34" charset="0"/>
                          <a:cs typeface="Cairo" panose="00000500000000000000" pitchFamily="2" charset="-78"/>
                        </a:rPr>
                        <a:t>Request Status</a:t>
                      </a:r>
                    </a:p>
                    <a:p>
                      <a:pPr algn="ctr" rtl="0" fontAlgn="ctr">
                        <a:buNone/>
                      </a:pPr>
                      <a:r>
                        <a:rPr lang="ar-SA" sz="800" b="1" dirty="0">
                          <a:solidFill>
                            <a:schemeClr val="bg2">
                              <a:lumMod val="25000"/>
                            </a:schemeClr>
                          </a:solidFill>
                          <a:effectLst/>
                          <a:latin typeface="Arial Narrow" panose="020B0606020202030204" pitchFamily="34" charset="0"/>
                          <a:cs typeface="Cairo" panose="00000500000000000000" pitchFamily="2" charset="-78"/>
                        </a:rPr>
                        <a:t> حالة الطلب</a:t>
                      </a: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dirty="0">
                          <a:solidFill>
                            <a:schemeClr val="bg2">
                              <a:lumMod val="25000"/>
                            </a:schemeClr>
                          </a:solidFill>
                          <a:effectLst/>
                          <a:latin typeface="Arial Narrow" panose="020B0606020202030204" pitchFamily="34" charset="0"/>
                        </a:rPr>
                        <a:t>JON-5680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US" sz="800" b="0" i="0" u="none" strike="noStrike" dirty="0" err="1">
                          <a:solidFill>
                            <a:srgbClr val="0070C0"/>
                          </a:solidFill>
                          <a:effectLst/>
                          <a:latin typeface="Arial Narrow" panose="020B0606020202030204" pitchFamily="34" charset="0"/>
                        </a:rPr>
                        <a:t>Tansferred</a:t>
                      </a:r>
                      <a:endParaRPr lang="en-PH" sz="800" b="0" i="0" u="none" strike="noStrike" dirty="0">
                        <a:solidFill>
                          <a:srgbClr val="0070C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19881">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chemeClr val="bg2">
                              <a:lumMod val="25000"/>
                            </a:schemeClr>
                          </a:solidFill>
                          <a:effectLst/>
                          <a:latin typeface="Arial Narrow" panose="020B0606020202030204" pitchFamily="34" charset="0"/>
                        </a:rPr>
                        <a:t>Tariq Bandar Fawaz Aws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Kamal Sultan Jalal Hamed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Suhaib Lyad Elias Aref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7/29/2025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0070C0"/>
                          </a:solidFill>
                          <a:effectLst/>
                          <a:uLnTx/>
                          <a:uFillTx/>
                          <a:latin typeface="Arial Narrow" panose="020B0606020202030204" pitchFamily="34" charset="0"/>
                          <a:ea typeface="+mn-ea"/>
                          <a:cs typeface="+mn-cs"/>
                        </a:rPr>
                        <a:t>Tansferred</a:t>
                      </a: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4158"/>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endParaRPr lang="en-PH" sz="800" b="0" i="0" u="none" strike="noStrike">
                        <a:solidFill>
                          <a:schemeClr val="bg2">
                            <a:lumMod val="25000"/>
                          </a:schemeClr>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0" eaLnBrk="1" fontAlgn="b" latinLnBrk="0" hangingPunct="1">
                        <a:lnSpc>
                          <a:spcPct val="100000"/>
                        </a:lnSpc>
                        <a:spcBef>
                          <a:spcPts val="0"/>
                        </a:spcBef>
                        <a:spcAft>
                          <a:spcPts val="0"/>
                        </a:spcAft>
                        <a:buClrTx/>
                        <a:buSzTx/>
                        <a:buFontTx/>
                        <a:buNone/>
                        <a:tabLst/>
                        <a:defRPr/>
                      </a:pPr>
                      <a:endParaRPr kumimoji="0" lang="en-PH" sz="8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0808303"/>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endParaRPr lang="en-PH" sz="800" b="0" i="0" u="none" strike="noStrike">
                        <a:solidFill>
                          <a:schemeClr val="bg2">
                            <a:lumMod val="25000"/>
                          </a:schemeClr>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endParaRPr lang="en-PH" sz="800" b="0" i="0" u="none" strike="noStrike">
                        <a:solidFill>
                          <a:srgbClr val="3B3838"/>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endParaRPr lang="en-PH" sz="800" b="0" i="0" u="none" strike="noStrike">
                        <a:solidFill>
                          <a:srgbClr val="3B3838"/>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rgbClr val="0070C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4980414"/>
                  </a:ext>
                </a:extLst>
              </a:tr>
            </a:tbl>
          </a:graphicData>
        </a:graphic>
      </p:graphicFrame>
      <p:pic>
        <p:nvPicPr>
          <p:cNvPr id="26" name="Picture 25">
            <a:extLst>
              <a:ext uri="{FF2B5EF4-FFF2-40B4-BE49-F238E27FC236}">
                <a16:creationId xmlns:a16="http://schemas.microsoft.com/office/drawing/2014/main" id="{38AC0572-7AA0-2612-8DE1-06C5EA208FDA}"/>
              </a:ext>
            </a:extLst>
          </p:cNvPr>
          <p:cNvPicPr>
            <a:picLocks noChangeAspect="1"/>
          </p:cNvPicPr>
          <p:nvPr/>
        </p:nvPicPr>
        <p:blipFill>
          <a:blip r:embed="rId3"/>
          <a:srcRect l="41313" t="33296" r="34424" b="39862"/>
          <a:stretch>
            <a:fillRect/>
          </a:stretch>
        </p:blipFill>
        <p:spPr>
          <a:xfrm>
            <a:off x="2211093" y="1255137"/>
            <a:ext cx="55423" cy="106520"/>
          </a:xfrm>
          <a:prstGeom prst="rect">
            <a:avLst/>
          </a:prstGeom>
        </p:spPr>
      </p:pic>
      <p:sp>
        <p:nvSpPr>
          <p:cNvPr id="27" name="Rectangle: Rounded Corners 26">
            <a:extLst>
              <a:ext uri="{FF2B5EF4-FFF2-40B4-BE49-F238E27FC236}">
                <a16:creationId xmlns:a16="http://schemas.microsoft.com/office/drawing/2014/main" id="{E6735596-5B5A-E049-5F9E-3BFE31AEAA38}"/>
              </a:ext>
            </a:extLst>
          </p:cNvPr>
          <p:cNvSpPr/>
          <p:nvPr/>
        </p:nvSpPr>
        <p:spPr>
          <a:xfrm>
            <a:off x="395058" y="2730155"/>
            <a:ext cx="69651" cy="72685"/>
          </a:xfrm>
          <a:prstGeom prst="roundRect">
            <a:avLst/>
          </a:prstGeom>
          <a:solidFill>
            <a:srgbClr val="00B0F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28" name="Picture 27">
            <a:extLst>
              <a:ext uri="{FF2B5EF4-FFF2-40B4-BE49-F238E27FC236}">
                <a16:creationId xmlns:a16="http://schemas.microsoft.com/office/drawing/2014/main" id="{0E3414A0-4EF9-3CA5-C43E-605E55E3E46E}"/>
              </a:ext>
            </a:extLst>
          </p:cNvPr>
          <p:cNvPicPr>
            <a:picLocks noChangeAspect="1"/>
          </p:cNvPicPr>
          <p:nvPr/>
        </p:nvPicPr>
        <p:blipFill>
          <a:blip r:embed="rId4"/>
          <a:srcRect l="90908" t="20032" r="3506" b="76049"/>
          <a:stretch>
            <a:fillRect/>
          </a:stretch>
        </p:blipFill>
        <p:spPr>
          <a:xfrm>
            <a:off x="10802536" y="1231077"/>
            <a:ext cx="635667" cy="256858"/>
          </a:xfrm>
          <a:prstGeom prst="rect">
            <a:avLst/>
          </a:prstGeom>
        </p:spPr>
      </p:pic>
      <p:sp>
        <p:nvSpPr>
          <p:cNvPr id="29" name="Rectangle: Rounded Corners 28">
            <a:extLst>
              <a:ext uri="{FF2B5EF4-FFF2-40B4-BE49-F238E27FC236}">
                <a16:creationId xmlns:a16="http://schemas.microsoft.com/office/drawing/2014/main" id="{7B21237A-BC0D-7A71-7D93-898F3A5949BA}"/>
              </a:ext>
            </a:extLst>
          </p:cNvPr>
          <p:cNvSpPr/>
          <p:nvPr/>
        </p:nvSpPr>
        <p:spPr>
          <a:xfrm>
            <a:off x="8769563" y="1144621"/>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ctr">
              <a:buNone/>
            </a:pPr>
            <a:r>
              <a:rPr lang="en-PH" sz="1200" b="1" dirty="0">
                <a:solidFill>
                  <a:srgbClr val="3B3838"/>
                </a:solidFill>
                <a:latin typeface="Arial Narrow" panose="020B0606020202030204" pitchFamily="34" charset="0"/>
              </a:rPr>
              <a:t>3847.73</a:t>
            </a:r>
          </a:p>
        </p:txBody>
      </p:sp>
      <p:sp>
        <p:nvSpPr>
          <p:cNvPr id="30" name="Isosceles Triangle 29">
            <a:extLst>
              <a:ext uri="{FF2B5EF4-FFF2-40B4-BE49-F238E27FC236}">
                <a16:creationId xmlns:a16="http://schemas.microsoft.com/office/drawing/2014/main" id="{924ED134-19A2-2908-1AB5-CF0158C1C455}"/>
              </a:ext>
            </a:extLst>
          </p:cNvPr>
          <p:cNvSpPr/>
          <p:nvPr/>
        </p:nvSpPr>
        <p:spPr>
          <a:xfrm flipV="1">
            <a:off x="15649411" y="34758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Isosceles Triangle 30">
            <a:extLst>
              <a:ext uri="{FF2B5EF4-FFF2-40B4-BE49-F238E27FC236}">
                <a16:creationId xmlns:a16="http://schemas.microsoft.com/office/drawing/2014/main" id="{1C548BE7-DC10-5AD9-3464-2C81E284DA42}"/>
              </a:ext>
            </a:extLst>
          </p:cNvPr>
          <p:cNvSpPr/>
          <p:nvPr/>
        </p:nvSpPr>
        <p:spPr>
          <a:xfrm flipV="1">
            <a:off x="15649411" y="414663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Isosceles Triangle 31">
            <a:extLst>
              <a:ext uri="{FF2B5EF4-FFF2-40B4-BE49-F238E27FC236}">
                <a16:creationId xmlns:a16="http://schemas.microsoft.com/office/drawing/2014/main" id="{E25D1222-7129-44DA-04E2-1884725D9957}"/>
              </a:ext>
            </a:extLst>
          </p:cNvPr>
          <p:cNvSpPr/>
          <p:nvPr/>
        </p:nvSpPr>
        <p:spPr>
          <a:xfrm flipV="1">
            <a:off x="15649411" y="478436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Isosceles Triangle 32">
            <a:extLst>
              <a:ext uri="{FF2B5EF4-FFF2-40B4-BE49-F238E27FC236}">
                <a16:creationId xmlns:a16="http://schemas.microsoft.com/office/drawing/2014/main" id="{AE9BEB3C-FCF0-13F4-206F-6223B831604A}"/>
              </a:ext>
            </a:extLst>
          </p:cNvPr>
          <p:cNvSpPr/>
          <p:nvPr/>
        </p:nvSpPr>
        <p:spPr>
          <a:xfrm flipV="1">
            <a:off x="15649411" y="538028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Isosceles Triangle 33">
            <a:extLst>
              <a:ext uri="{FF2B5EF4-FFF2-40B4-BE49-F238E27FC236}">
                <a16:creationId xmlns:a16="http://schemas.microsoft.com/office/drawing/2014/main" id="{9A123D08-DA8C-3B72-06DD-DFD6DFA52D3A}"/>
              </a:ext>
            </a:extLst>
          </p:cNvPr>
          <p:cNvSpPr/>
          <p:nvPr/>
        </p:nvSpPr>
        <p:spPr>
          <a:xfrm flipV="1">
            <a:off x="15649411" y="603833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Isosceles Triangle 34">
            <a:extLst>
              <a:ext uri="{FF2B5EF4-FFF2-40B4-BE49-F238E27FC236}">
                <a16:creationId xmlns:a16="http://schemas.microsoft.com/office/drawing/2014/main" id="{5B80E994-2920-67E5-0784-CD1B8B7B0368}"/>
              </a:ext>
            </a:extLst>
          </p:cNvPr>
          <p:cNvSpPr/>
          <p:nvPr/>
        </p:nvSpPr>
        <p:spPr>
          <a:xfrm flipV="1">
            <a:off x="15649411" y="6669705"/>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Isosceles Triangle 35">
            <a:extLst>
              <a:ext uri="{FF2B5EF4-FFF2-40B4-BE49-F238E27FC236}">
                <a16:creationId xmlns:a16="http://schemas.microsoft.com/office/drawing/2014/main" id="{8B900712-2555-D844-EB62-F921EC045FFB}"/>
              </a:ext>
            </a:extLst>
          </p:cNvPr>
          <p:cNvSpPr/>
          <p:nvPr/>
        </p:nvSpPr>
        <p:spPr>
          <a:xfrm flipV="1">
            <a:off x="15649411" y="74127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Isosceles Triangle 36">
            <a:extLst>
              <a:ext uri="{FF2B5EF4-FFF2-40B4-BE49-F238E27FC236}">
                <a16:creationId xmlns:a16="http://schemas.microsoft.com/office/drawing/2014/main" id="{E7497483-CF73-6D0D-78C1-AB324D864B73}"/>
              </a:ext>
            </a:extLst>
          </p:cNvPr>
          <p:cNvSpPr/>
          <p:nvPr/>
        </p:nvSpPr>
        <p:spPr>
          <a:xfrm flipV="1">
            <a:off x="15649411" y="788668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Rectangle: Rounded Corners 37">
            <a:extLst>
              <a:ext uri="{FF2B5EF4-FFF2-40B4-BE49-F238E27FC236}">
                <a16:creationId xmlns:a16="http://schemas.microsoft.com/office/drawing/2014/main" id="{8F65DF58-DEF6-5882-1A8C-126A0C4021F8}"/>
              </a:ext>
            </a:extLst>
          </p:cNvPr>
          <p:cNvSpPr/>
          <p:nvPr/>
        </p:nvSpPr>
        <p:spPr>
          <a:xfrm>
            <a:off x="11438203" y="1226050"/>
            <a:ext cx="569805" cy="26188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arrow" panose="020B0606020202030204" pitchFamily="34" charset="0"/>
              </a:rPr>
              <a:t>Send</a:t>
            </a:r>
            <a:endParaRPr lang="en-PH" sz="1200" dirty="0">
              <a:latin typeface="Arial Narrow" panose="020B0606020202030204" pitchFamily="34" charset="0"/>
            </a:endParaRPr>
          </a:p>
        </p:txBody>
      </p:sp>
      <p:sp>
        <p:nvSpPr>
          <p:cNvPr id="39" name="Rectangle: Rounded Corners 38">
            <a:extLst>
              <a:ext uri="{FF2B5EF4-FFF2-40B4-BE49-F238E27FC236}">
                <a16:creationId xmlns:a16="http://schemas.microsoft.com/office/drawing/2014/main" id="{F3BE97EC-6698-73A0-8542-D415031ED14F}"/>
              </a:ext>
            </a:extLst>
          </p:cNvPr>
          <p:cNvSpPr/>
          <p:nvPr/>
        </p:nvSpPr>
        <p:spPr>
          <a:xfrm>
            <a:off x="395058" y="314797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79A85314-7996-A0CE-9A84-2CC70C8B82D2}"/>
              </a:ext>
            </a:extLst>
          </p:cNvPr>
          <p:cNvSpPr/>
          <p:nvPr/>
        </p:nvSpPr>
        <p:spPr>
          <a:xfrm>
            <a:off x="395058" y="353658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1BF3EBA6-7DED-5D5C-8DF0-FC697BFD621F}"/>
              </a:ext>
            </a:extLst>
          </p:cNvPr>
          <p:cNvSpPr/>
          <p:nvPr/>
        </p:nvSpPr>
        <p:spPr>
          <a:xfrm>
            <a:off x="395058" y="389934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2" name="Rectangle: Rounded Corners 41">
            <a:extLst>
              <a:ext uri="{FF2B5EF4-FFF2-40B4-BE49-F238E27FC236}">
                <a16:creationId xmlns:a16="http://schemas.microsoft.com/office/drawing/2014/main" id="{4BBD63DC-F273-ABF0-B95D-8C434476E106}"/>
              </a:ext>
            </a:extLst>
          </p:cNvPr>
          <p:cNvSpPr/>
          <p:nvPr/>
        </p:nvSpPr>
        <p:spPr>
          <a:xfrm>
            <a:off x="395058" y="429935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3" name="Rectangle: Rounded Corners 42">
            <a:extLst>
              <a:ext uri="{FF2B5EF4-FFF2-40B4-BE49-F238E27FC236}">
                <a16:creationId xmlns:a16="http://schemas.microsoft.com/office/drawing/2014/main" id="{7FE32640-DAD6-8385-22E6-4E38C207A41A}"/>
              </a:ext>
            </a:extLst>
          </p:cNvPr>
          <p:cNvSpPr/>
          <p:nvPr/>
        </p:nvSpPr>
        <p:spPr>
          <a:xfrm>
            <a:off x="395058" y="468721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4" name="Rectangle: Rounded Corners 43">
            <a:extLst>
              <a:ext uri="{FF2B5EF4-FFF2-40B4-BE49-F238E27FC236}">
                <a16:creationId xmlns:a16="http://schemas.microsoft.com/office/drawing/2014/main" id="{71EC8F6A-EB07-0302-2A6D-59B7A4F6F472}"/>
              </a:ext>
            </a:extLst>
          </p:cNvPr>
          <p:cNvSpPr/>
          <p:nvPr/>
        </p:nvSpPr>
        <p:spPr>
          <a:xfrm>
            <a:off x="395058" y="5075821"/>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5" name="Rectangle: Rounded Corners 44">
            <a:extLst>
              <a:ext uri="{FF2B5EF4-FFF2-40B4-BE49-F238E27FC236}">
                <a16:creationId xmlns:a16="http://schemas.microsoft.com/office/drawing/2014/main" id="{DD3D473E-1B9B-A78F-674E-A5DDBE177240}"/>
              </a:ext>
            </a:extLst>
          </p:cNvPr>
          <p:cNvSpPr/>
          <p:nvPr/>
        </p:nvSpPr>
        <p:spPr>
          <a:xfrm>
            <a:off x="395058" y="543858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6" name="Rectangle: Rounded Corners 45">
            <a:extLst>
              <a:ext uri="{FF2B5EF4-FFF2-40B4-BE49-F238E27FC236}">
                <a16:creationId xmlns:a16="http://schemas.microsoft.com/office/drawing/2014/main" id="{16D42A72-45ED-5E49-4FFF-230881BC0A11}"/>
              </a:ext>
            </a:extLst>
          </p:cNvPr>
          <p:cNvSpPr/>
          <p:nvPr/>
        </p:nvSpPr>
        <p:spPr>
          <a:xfrm>
            <a:off x="395058" y="583859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47" name="Picture 46">
            <a:extLst>
              <a:ext uri="{FF2B5EF4-FFF2-40B4-BE49-F238E27FC236}">
                <a16:creationId xmlns:a16="http://schemas.microsoft.com/office/drawing/2014/main" id="{5B2B76E2-AFB0-FB65-8F93-D7084F295A6E}"/>
              </a:ext>
            </a:extLst>
          </p:cNvPr>
          <p:cNvPicPr>
            <a:picLocks noChangeAspect="1"/>
          </p:cNvPicPr>
          <p:nvPr/>
        </p:nvPicPr>
        <p:blipFill>
          <a:blip r:embed="rId5"/>
          <a:stretch>
            <a:fillRect/>
          </a:stretch>
        </p:blipFill>
        <p:spPr>
          <a:xfrm>
            <a:off x="72118" y="6932560"/>
            <a:ext cx="12047764" cy="189457"/>
          </a:xfrm>
          <a:prstGeom prst="rect">
            <a:avLst/>
          </a:prstGeom>
        </p:spPr>
      </p:pic>
      <p:sp>
        <p:nvSpPr>
          <p:cNvPr id="48" name="Isosceles Triangle 47">
            <a:extLst>
              <a:ext uri="{FF2B5EF4-FFF2-40B4-BE49-F238E27FC236}">
                <a16:creationId xmlns:a16="http://schemas.microsoft.com/office/drawing/2014/main" id="{F76ADFBE-7D64-991E-0318-3A9C124AF051}"/>
              </a:ext>
            </a:extLst>
          </p:cNvPr>
          <p:cNvSpPr/>
          <p:nvPr/>
        </p:nvSpPr>
        <p:spPr>
          <a:xfrm flipV="1">
            <a:off x="15649411" y="855425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Rounded Corners 48">
            <a:extLst>
              <a:ext uri="{FF2B5EF4-FFF2-40B4-BE49-F238E27FC236}">
                <a16:creationId xmlns:a16="http://schemas.microsoft.com/office/drawing/2014/main" id="{A9B08AB4-5B10-8FE9-A0EE-D4CDB0497ED9}"/>
              </a:ext>
            </a:extLst>
          </p:cNvPr>
          <p:cNvSpPr/>
          <p:nvPr/>
        </p:nvSpPr>
        <p:spPr>
          <a:xfrm>
            <a:off x="395058" y="624499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0" name="Callout: Line with Accent Bar 49">
            <a:extLst>
              <a:ext uri="{FF2B5EF4-FFF2-40B4-BE49-F238E27FC236}">
                <a16:creationId xmlns:a16="http://schemas.microsoft.com/office/drawing/2014/main" id="{01B17E4A-CFDA-BCA4-239C-DBCE876F8664}"/>
              </a:ext>
            </a:extLst>
          </p:cNvPr>
          <p:cNvSpPr/>
          <p:nvPr/>
        </p:nvSpPr>
        <p:spPr>
          <a:xfrm>
            <a:off x="3647791" y="210990"/>
            <a:ext cx="3565490" cy="664070"/>
          </a:xfrm>
          <a:prstGeom prst="accentCallout1">
            <a:avLst>
              <a:gd name="adj1" fmla="val 18750"/>
              <a:gd name="adj2" fmla="val -8333"/>
              <a:gd name="adj3" fmla="val 24699"/>
              <a:gd name="adj4" fmla="val -75149"/>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Service Provider -  with Tax</a:t>
            </a:r>
          </a:p>
          <a:p>
            <a:pPr algn="ctr"/>
            <a:r>
              <a:rPr lang="ar-SA" dirty="0">
                <a:solidFill>
                  <a:sysClr val="windowText" lastClr="000000"/>
                </a:solidFill>
              </a:rPr>
              <a:t>مقدم الخدمة - </a:t>
            </a:r>
            <a:r>
              <a:rPr lang="ar-SA" b="1" dirty="0">
                <a:solidFill>
                  <a:srgbClr val="C00000"/>
                </a:solidFill>
              </a:rPr>
              <a:t>مع الضريبة</a:t>
            </a:r>
            <a:endParaRPr lang="en-PH" b="1" dirty="0">
              <a:solidFill>
                <a:srgbClr val="C00000"/>
              </a:solidFill>
            </a:endParaRPr>
          </a:p>
        </p:txBody>
      </p:sp>
      <p:pic>
        <p:nvPicPr>
          <p:cNvPr id="53" name="Picture 52">
            <a:extLst>
              <a:ext uri="{FF2B5EF4-FFF2-40B4-BE49-F238E27FC236}">
                <a16:creationId xmlns:a16="http://schemas.microsoft.com/office/drawing/2014/main" id="{801FEF77-93A7-C50A-FB0D-566CB0F0A60E}"/>
              </a:ext>
            </a:extLst>
          </p:cNvPr>
          <p:cNvPicPr>
            <a:picLocks noChangeAspect="1"/>
          </p:cNvPicPr>
          <p:nvPr/>
        </p:nvPicPr>
        <p:blipFill>
          <a:blip r:embed="rId6"/>
          <a:srcRect t="12904" b="21940"/>
          <a:stretch>
            <a:fillRect/>
          </a:stretch>
        </p:blipFill>
        <p:spPr>
          <a:xfrm>
            <a:off x="174923" y="1626779"/>
            <a:ext cx="733527" cy="161383"/>
          </a:xfrm>
          <a:prstGeom prst="rect">
            <a:avLst/>
          </a:prstGeom>
        </p:spPr>
      </p:pic>
      <p:sp>
        <p:nvSpPr>
          <p:cNvPr id="54" name="Isosceles Triangle 53">
            <a:extLst>
              <a:ext uri="{FF2B5EF4-FFF2-40B4-BE49-F238E27FC236}">
                <a16:creationId xmlns:a16="http://schemas.microsoft.com/office/drawing/2014/main" id="{2BACD15A-1253-0257-DA37-9D26B54BF280}"/>
              </a:ext>
            </a:extLst>
          </p:cNvPr>
          <p:cNvSpPr/>
          <p:nvPr/>
        </p:nvSpPr>
        <p:spPr>
          <a:xfrm flipV="1">
            <a:off x="11395891" y="265525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Isosceles Triangle 54">
            <a:extLst>
              <a:ext uri="{FF2B5EF4-FFF2-40B4-BE49-F238E27FC236}">
                <a16:creationId xmlns:a16="http://schemas.microsoft.com/office/drawing/2014/main" id="{A04006E7-B01C-D77E-8301-0324CF2588AE}"/>
              </a:ext>
            </a:extLst>
          </p:cNvPr>
          <p:cNvSpPr/>
          <p:nvPr/>
        </p:nvSpPr>
        <p:spPr>
          <a:xfrm flipV="1">
            <a:off x="11393467" y="308470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Isosceles Triangle 55">
            <a:extLst>
              <a:ext uri="{FF2B5EF4-FFF2-40B4-BE49-F238E27FC236}">
                <a16:creationId xmlns:a16="http://schemas.microsoft.com/office/drawing/2014/main" id="{A9FFE9AD-79C6-AAAD-C3ED-B63649845250}"/>
              </a:ext>
            </a:extLst>
          </p:cNvPr>
          <p:cNvSpPr/>
          <p:nvPr/>
        </p:nvSpPr>
        <p:spPr>
          <a:xfrm flipV="1">
            <a:off x="11393467" y="3468425"/>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Isosceles Triangle 56">
            <a:extLst>
              <a:ext uri="{FF2B5EF4-FFF2-40B4-BE49-F238E27FC236}">
                <a16:creationId xmlns:a16="http://schemas.microsoft.com/office/drawing/2014/main" id="{5AA9FDF7-DB2C-D311-E640-66CF482CED13}"/>
              </a:ext>
            </a:extLst>
          </p:cNvPr>
          <p:cNvSpPr/>
          <p:nvPr/>
        </p:nvSpPr>
        <p:spPr>
          <a:xfrm flipV="1">
            <a:off x="11391043" y="386294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Isosceles Triangle 57">
            <a:extLst>
              <a:ext uri="{FF2B5EF4-FFF2-40B4-BE49-F238E27FC236}">
                <a16:creationId xmlns:a16="http://schemas.microsoft.com/office/drawing/2014/main" id="{17D23E16-7DF1-9F38-E513-B80DAB59B618}"/>
              </a:ext>
            </a:extLst>
          </p:cNvPr>
          <p:cNvSpPr/>
          <p:nvPr/>
        </p:nvSpPr>
        <p:spPr>
          <a:xfrm flipV="1">
            <a:off x="11391043" y="425485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Isosceles Triangle 58">
            <a:extLst>
              <a:ext uri="{FF2B5EF4-FFF2-40B4-BE49-F238E27FC236}">
                <a16:creationId xmlns:a16="http://schemas.microsoft.com/office/drawing/2014/main" id="{EBF47B39-D3EE-E2E2-2EE1-7E9F11A2D45A}"/>
              </a:ext>
            </a:extLst>
          </p:cNvPr>
          <p:cNvSpPr/>
          <p:nvPr/>
        </p:nvSpPr>
        <p:spPr>
          <a:xfrm flipV="1">
            <a:off x="11388619" y="464619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Isosceles Triangle 59">
            <a:extLst>
              <a:ext uri="{FF2B5EF4-FFF2-40B4-BE49-F238E27FC236}">
                <a16:creationId xmlns:a16="http://schemas.microsoft.com/office/drawing/2014/main" id="{584052F5-DF25-F890-F4F3-F3093C3AE804}"/>
              </a:ext>
            </a:extLst>
          </p:cNvPr>
          <p:cNvSpPr/>
          <p:nvPr/>
        </p:nvSpPr>
        <p:spPr>
          <a:xfrm flipV="1">
            <a:off x="11388619" y="502992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a:extLst>
              <a:ext uri="{FF2B5EF4-FFF2-40B4-BE49-F238E27FC236}">
                <a16:creationId xmlns:a16="http://schemas.microsoft.com/office/drawing/2014/main" id="{F0C97FD5-791E-3C00-81D5-DA852860EAE0}"/>
              </a:ext>
            </a:extLst>
          </p:cNvPr>
          <p:cNvSpPr/>
          <p:nvPr/>
        </p:nvSpPr>
        <p:spPr>
          <a:xfrm flipV="1">
            <a:off x="11386195" y="542443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Isosceles Triangle 61">
            <a:extLst>
              <a:ext uri="{FF2B5EF4-FFF2-40B4-BE49-F238E27FC236}">
                <a16:creationId xmlns:a16="http://schemas.microsoft.com/office/drawing/2014/main" id="{8BFE18CA-AF4F-906E-B7EC-CB0E32C1F9FE}"/>
              </a:ext>
            </a:extLst>
          </p:cNvPr>
          <p:cNvSpPr/>
          <p:nvPr/>
        </p:nvSpPr>
        <p:spPr>
          <a:xfrm flipV="1">
            <a:off x="11388619" y="581578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Isosceles Triangle 62">
            <a:extLst>
              <a:ext uri="{FF2B5EF4-FFF2-40B4-BE49-F238E27FC236}">
                <a16:creationId xmlns:a16="http://schemas.microsoft.com/office/drawing/2014/main" id="{93897D2D-0458-3415-38D8-5EB425ED1C6E}"/>
              </a:ext>
            </a:extLst>
          </p:cNvPr>
          <p:cNvSpPr/>
          <p:nvPr/>
        </p:nvSpPr>
        <p:spPr>
          <a:xfrm flipV="1">
            <a:off x="11386195" y="619759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a:extLst>
              <a:ext uri="{FF2B5EF4-FFF2-40B4-BE49-F238E27FC236}">
                <a16:creationId xmlns:a16="http://schemas.microsoft.com/office/drawing/2014/main" id="{D7E54691-5658-CD0A-EEF3-1EB558AB8374}"/>
              </a:ext>
            </a:extLst>
          </p:cNvPr>
          <p:cNvSpPr/>
          <p:nvPr/>
        </p:nvSpPr>
        <p:spPr>
          <a:xfrm flipV="1">
            <a:off x="11388619" y="653456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Isosceles Triangle 64">
            <a:extLst>
              <a:ext uri="{FF2B5EF4-FFF2-40B4-BE49-F238E27FC236}">
                <a16:creationId xmlns:a16="http://schemas.microsoft.com/office/drawing/2014/main" id="{4A9C0BC6-F50B-7BD7-A09F-3964ACF7E61F}"/>
              </a:ext>
            </a:extLst>
          </p:cNvPr>
          <p:cNvSpPr/>
          <p:nvPr/>
        </p:nvSpPr>
        <p:spPr>
          <a:xfrm flipV="1">
            <a:off x="11386195" y="691638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Rectangle: Rounded Corners 65">
            <a:extLst>
              <a:ext uri="{FF2B5EF4-FFF2-40B4-BE49-F238E27FC236}">
                <a16:creationId xmlns:a16="http://schemas.microsoft.com/office/drawing/2014/main" id="{ECA65066-1E7D-A41C-3F44-9A960C9CEDD6}"/>
              </a:ext>
            </a:extLst>
          </p:cNvPr>
          <p:cNvSpPr/>
          <p:nvPr/>
        </p:nvSpPr>
        <p:spPr>
          <a:xfrm>
            <a:off x="395058" y="662237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67" name="Callout: Line with Border and Accent Bar 66">
            <a:extLst>
              <a:ext uri="{FF2B5EF4-FFF2-40B4-BE49-F238E27FC236}">
                <a16:creationId xmlns:a16="http://schemas.microsoft.com/office/drawing/2014/main" id="{82AD7B47-4C1F-D19C-2072-22AB84A0008B}"/>
              </a:ext>
            </a:extLst>
          </p:cNvPr>
          <p:cNvSpPr/>
          <p:nvPr/>
        </p:nvSpPr>
        <p:spPr>
          <a:xfrm>
            <a:off x="7959781" y="88186"/>
            <a:ext cx="1864196" cy="871219"/>
          </a:xfrm>
          <a:prstGeom prst="accentBorderCallout1">
            <a:avLst>
              <a:gd name="adj1" fmla="val 18750"/>
              <a:gd name="adj2" fmla="val -8333"/>
              <a:gd name="adj3" fmla="val 304082"/>
              <a:gd name="adj4" fmla="val 2024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sp>
        <p:nvSpPr>
          <p:cNvPr id="2" name="TextBox 1">
            <a:extLst>
              <a:ext uri="{FF2B5EF4-FFF2-40B4-BE49-F238E27FC236}">
                <a16:creationId xmlns:a16="http://schemas.microsoft.com/office/drawing/2014/main" id="{0F22B812-C74C-B8FA-2363-0358BEB62C9B}"/>
              </a:ext>
            </a:extLst>
          </p:cNvPr>
          <p:cNvSpPr txBox="1"/>
          <p:nvPr/>
        </p:nvSpPr>
        <p:spPr>
          <a:xfrm>
            <a:off x="7687098" y="5640228"/>
            <a:ext cx="4454364" cy="1446550"/>
          </a:xfrm>
          <a:prstGeom prst="rect">
            <a:avLst/>
          </a:prstGeom>
          <a:solidFill>
            <a:schemeClr val="accent4">
              <a:lumMod val="20000"/>
              <a:lumOff val="80000"/>
            </a:schemeClr>
          </a:solidFill>
        </p:spPr>
        <p:txBody>
          <a:bodyPr wrap="square" rtlCol="0">
            <a:spAutoFit/>
          </a:bodyPr>
          <a:lstStyle/>
          <a:p>
            <a:r>
              <a:rPr lang="en-US" sz="1100" dirty="0"/>
              <a:t>The system must allow manual selection of orders to request transfer of "contract" payments to the service provider for contracted services that do not fall within the platform's policy of disbursing at the beginning of each month, as this is governed by the nature of contracts dated and with dates between the two parties.</a:t>
            </a:r>
          </a:p>
          <a:p>
            <a:pPr algn="r" rtl="1"/>
            <a:r>
              <a:rPr lang="ar-SA" sz="1100" dirty="0"/>
              <a:t>يجب أن يتيح النظام اختيارًا يدويًا لأوامر طلب تحويل دفعات "العقود" إلى مقدم الخدمة  للخدمات المتعاقد عليها التي لا تدخل ضمن سياسة المنصة في الصرف بداية كل شهر لأن ما يحكم ذلك هو طبيعة العقود المؤرخة وبمواعيد بين الطرفين.</a:t>
            </a:r>
            <a:endParaRPr lang="en-PH" sz="1100" dirty="0"/>
          </a:p>
        </p:txBody>
      </p:sp>
      <p:sp>
        <p:nvSpPr>
          <p:cNvPr id="3" name="TextBox 2">
            <a:extLst>
              <a:ext uri="{FF2B5EF4-FFF2-40B4-BE49-F238E27FC236}">
                <a16:creationId xmlns:a16="http://schemas.microsoft.com/office/drawing/2014/main" id="{62583D7C-73F1-E668-61AA-A1706992317B}"/>
              </a:ext>
            </a:extLst>
          </p:cNvPr>
          <p:cNvSpPr txBox="1"/>
          <p:nvPr/>
        </p:nvSpPr>
        <p:spPr>
          <a:xfrm>
            <a:off x="2035449" y="5617138"/>
            <a:ext cx="3874417" cy="1169551"/>
          </a:xfrm>
          <a:prstGeom prst="rect">
            <a:avLst/>
          </a:prstGeom>
          <a:solidFill>
            <a:schemeClr val="accent5">
              <a:lumMod val="20000"/>
              <a:lumOff val="80000"/>
            </a:schemeClr>
          </a:solidFill>
        </p:spPr>
        <p:txBody>
          <a:bodyPr wrap="square" rtlCol="0">
            <a:spAutoFit/>
          </a:bodyPr>
          <a:lstStyle/>
          <a:p>
            <a:r>
              <a:rPr lang="ar-SA" sz="1400" dirty="0"/>
              <a:t>بيان بكافة تفاصيل الطلبات الواردة الى مقدم خدمة محدد وما تم بشأن الطلب من اجراءات محاسبية </a:t>
            </a:r>
          </a:p>
          <a:p>
            <a:r>
              <a:rPr lang="en-PH" sz="1400" dirty="0"/>
              <a:t>A statement of all details of requests received from a specific service provider and the accounting procedures taken regarding the request</a:t>
            </a:r>
          </a:p>
        </p:txBody>
      </p:sp>
    </p:spTree>
    <p:extLst>
      <p:ext uri="{BB962C8B-B14F-4D97-AF65-F5344CB8AC3E}">
        <p14:creationId xmlns:p14="http://schemas.microsoft.com/office/powerpoint/2010/main" val="50231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7688-F65F-C8C1-AF6E-98696894FDE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5451220-F1C9-693C-EECC-9B59ABDE9122}"/>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5F84BEF4-834F-C440-F716-301D3A6885E2}"/>
              </a:ext>
            </a:extLst>
          </p:cNvPr>
          <p:cNvSpPr/>
          <p:nvPr/>
        </p:nvSpPr>
        <p:spPr>
          <a:xfrm>
            <a:off x="72118" y="624206"/>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Rounded Corners 6">
            <a:extLst>
              <a:ext uri="{FF2B5EF4-FFF2-40B4-BE49-F238E27FC236}">
                <a16:creationId xmlns:a16="http://schemas.microsoft.com/office/drawing/2014/main" id="{FD809D63-DB20-CA54-AEEC-86E2778EAF89}"/>
              </a:ext>
            </a:extLst>
          </p:cNvPr>
          <p:cNvSpPr/>
          <p:nvPr/>
        </p:nvSpPr>
        <p:spPr>
          <a:xfrm>
            <a:off x="2560139" y="1144621"/>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25000"/>
                  </a:schemeClr>
                </a:solidFill>
              </a:rPr>
              <a:t> TRX-JDR-20250808-002</a:t>
            </a:r>
            <a:r>
              <a:rPr lang="en-PH" sz="1200" dirty="0"/>
              <a:t> </a:t>
            </a:r>
          </a:p>
        </p:txBody>
      </p:sp>
      <p:sp>
        <p:nvSpPr>
          <p:cNvPr id="8" name="Rectangle: Rounded Corners 7">
            <a:extLst>
              <a:ext uri="{FF2B5EF4-FFF2-40B4-BE49-F238E27FC236}">
                <a16:creationId xmlns:a16="http://schemas.microsoft.com/office/drawing/2014/main" id="{0C2D0D4B-DF9F-EEBC-78E4-D3DC7F1C98E0}"/>
              </a:ext>
            </a:extLst>
          </p:cNvPr>
          <p:cNvSpPr/>
          <p:nvPr/>
        </p:nvSpPr>
        <p:spPr>
          <a:xfrm>
            <a:off x="4629947" y="1144621"/>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25000"/>
                  </a:schemeClr>
                </a:solidFill>
              </a:rPr>
              <a:t>08/01/2025</a:t>
            </a:r>
          </a:p>
        </p:txBody>
      </p:sp>
      <p:sp>
        <p:nvSpPr>
          <p:cNvPr id="9" name="Rectangle: Rounded Corners 8">
            <a:extLst>
              <a:ext uri="{FF2B5EF4-FFF2-40B4-BE49-F238E27FC236}">
                <a16:creationId xmlns:a16="http://schemas.microsoft.com/office/drawing/2014/main" id="{C51C2C1D-4191-4177-2756-697C88171F6A}"/>
              </a:ext>
            </a:extLst>
          </p:cNvPr>
          <p:cNvSpPr/>
          <p:nvPr/>
        </p:nvSpPr>
        <p:spPr>
          <a:xfrm>
            <a:off x="6699755" y="1144621"/>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
            <a:r>
              <a:rPr lang="en-PH" sz="1200" dirty="0">
                <a:solidFill>
                  <a:srgbClr val="000000"/>
                </a:solidFill>
                <a:latin typeface="Arial Narrow" panose="020B0606020202030204" pitchFamily="34" charset="0"/>
              </a:rPr>
              <a:t>SFO-2025-009</a:t>
            </a:r>
          </a:p>
        </p:txBody>
      </p:sp>
      <p:sp>
        <p:nvSpPr>
          <p:cNvPr id="10" name="TextBox 9">
            <a:extLst>
              <a:ext uri="{FF2B5EF4-FFF2-40B4-BE49-F238E27FC236}">
                <a16:creationId xmlns:a16="http://schemas.microsoft.com/office/drawing/2014/main" id="{CEC1B2A3-6506-0AFA-FD4A-B33D661170A2}"/>
              </a:ext>
            </a:extLst>
          </p:cNvPr>
          <p:cNvSpPr txBox="1"/>
          <p:nvPr/>
        </p:nvSpPr>
        <p:spPr>
          <a:xfrm>
            <a:off x="2547319"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Bank Reference No:</a:t>
            </a:r>
            <a:endParaRPr lang="en-PH" sz="1000" dirty="0">
              <a:solidFill>
                <a:schemeClr val="bg2">
                  <a:lumMod val="25000"/>
                </a:schemeClr>
              </a:solidFill>
              <a:latin typeface="Arial Narrow" panose="020B0606020202030204" pitchFamily="34" charset="0"/>
            </a:endParaRPr>
          </a:p>
        </p:txBody>
      </p:sp>
      <p:sp>
        <p:nvSpPr>
          <p:cNvPr id="11" name="TextBox 10">
            <a:extLst>
              <a:ext uri="{FF2B5EF4-FFF2-40B4-BE49-F238E27FC236}">
                <a16:creationId xmlns:a16="http://schemas.microsoft.com/office/drawing/2014/main" id="{0C588A23-2442-C991-A3B8-C4A3CA632669}"/>
              </a:ext>
            </a:extLst>
          </p:cNvPr>
          <p:cNvSpPr txBox="1"/>
          <p:nvPr/>
        </p:nvSpPr>
        <p:spPr>
          <a:xfrm>
            <a:off x="4589479"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Date of Disbursement:</a:t>
            </a:r>
            <a:endParaRPr lang="en-PH" sz="1000" dirty="0">
              <a:solidFill>
                <a:schemeClr val="bg2">
                  <a:lumMod val="25000"/>
                </a:schemeClr>
              </a:solidFill>
              <a:latin typeface="Arial Narrow" panose="020B0606020202030204" pitchFamily="34" charset="0"/>
            </a:endParaRPr>
          </a:p>
        </p:txBody>
      </p:sp>
      <p:sp>
        <p:nvSpPr>
          <p:cNvPr id="12" name="TextBox 11">
            <a:extLst>
              <a:ext uri="{FF2B5EF4-FFF2-40B4-BE49-F238E27FC236}">
                <a16:creationId xmlns:a16="http://schemas.microsoft.com/office/drawing/2014/main" id="{DBCDDAE7-BDED-3010-C1A9-F8E955C4046F}"/>
              </a:ext>
            </a:extLst>
          </p:cNvPr>
          <p:cNvSpPr txBox="1"/>
          <p:nvPr/>
        </p:nvSpPr>
        <p:spPr>
          <a:xfrm>
            <a:off x="6693020"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Reference Number:</a:t>
            </a:r>
            <a:endParaRPr lang="en-PH" sz="1000" dirty="0">
              <a:solidFill>
                <a:schemeClr val="bg2">
                  <a:lumMod val="25000"/>
                </a:schemeClr>
              </a:solidFill>
              <a:latin typeface="Arial Narrow" panose="020B0606020202030204" pitchFamily="34" charset="0"/>
            </a:endParaRPr>
          </a:p>
        </p:txBody>
      </p:sp>
      <p:sp>
        <p:nvSpPr>
          <p:cNvPr id="14" name="TextBox 13">
            <a:extLst>
              <a:ext uri="{FF2B5EF4-FFF2-40B4-BE49-F238E27FC236}">
                <a16:creationId xmlns:a16="http://schemas.microsoft.com/office/drawing/2014/main" id="{F2202459-49E3-26E7-47C6-9D78816387FC}"/>
              </a:ext>
            </a:extLst>
          </p:cNvPr>
          <p:cNvSpPr txBox="1"/>
          <p:nvPr/>
        </p:nvSpPr>
        <p:spPr>
          <a:xfrm>
            <a:off x="8675230" y="88415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Net Amount:</a:t>
            </a:r>
            <a:endParaRPr lang="en-PH" sz="1000" dirty="0">
              <a:solidFill>
                <a:schemeClr val="bg2">
                  <a:lumMod val="25000"/>
                </a:schemeClr>
              </a:solidFill>
              <a:latin typeface="Arial Narrow" panose="020B0606020202030204" pitchFamily="34" charset="0"/>
            </a:endParaRPr>
          </a:p>
        </p:txBody>
      </p:sp>
      <p:sp>
        <p:nvSpPr>
          <p:cNvPr id="15" name="TextBox 14">
            <a:extLst>
              <a:ext uri="{FF2B5EF4-FFF2-40B4-BE49-F238E27FC236}">
                <a16:creationId xmlns:a16="http://schemas.microsoft.com/office/drawing/2014/main" id="{4A5347B3-4067-2EB5-3912-35AAF82221C8}"/>
              </a:ext>
            </a:extLst>
          </p:cNvPr>
          <p:cNvSpPr txBox="1"/>
          <p:nvPr/>
        </p:nvSpPr>
        <p:spPr>
          <a:xfrm>
            <a:off x="152114" y="173693"/>
            <a:ext cx="4252699" cy="369332"/>
          </a:xfrm>
          <a:prstGeom prst="rect">
            <a:avLst/>
          </a:prstGeom>
          <a:noFill/>
        </p:spPr>
        <p:txBody>
          <a:bodyPr wrap="square" rtlCol="0">
            <a:spAutoFit/>
          </a:bodyPr>
          <a:lstStyle/>
          <a:p>
            <a:pPr fontAlgn="b"/>
            <a:r>
              <a:rPr lang="en-PH" b="1" dirty="0">
                <a:solidFill>
                  <a:schemeClr val="bg1"/>
                </a:solidFill>
                <a:latin typeface="Arial Narrow" panose="020B0606020202030204" pitchFamily="34" charset="0"/>
              </a:rPr>
              <a:t>Abdalaziz Mohamed Abdallah </a:t>
            </a:r>
            <a:r>
              <a:rPr lang="en-PH" b="1" dirty="0" err="1">
                <a:solidFill>
                  <a:schemeClr val="bg1"/>
                </a:solidFill>
                <a:latin typeface="Arial Narrow" panose="020B0606020202030204" pitchFamily="34" charset="0"/>
              </a:rPr>
              <a:t>ALhamed</a:t>
            </a:r>
            <a:endParaRPr lang="en-PH" b="1" dirty="0">
              <a:solidFill>
                <a:schemeClr val="bg1"/>
              </a:solidFill>
              <a:latin typeface="Arial Narrow" panose="020B0606020202030204" pitchFamily="34" charset="0"/>
            </a:endParaRPr>
          </a:p>
        </p:txBody>
      </p:sp>
      <p:sp>
        <p:nvSpPr>
          <p:cNvPr id="16" name="Rectangle: Rounded Corners 15">
            <a:extLst>
              <a:ext uri="{FF2B5EF4-FFF2-40B4-BE49-F238E27FC236}">
                <a16:creationId xmlns:a16="http://schemas.microsoft.com/office/drawing/2014/main" id="{A2C562F6-C88B-3B11-4D8A-A16D050D0A59}"/>
              </a:ext>
            </a:extLst>
          </p:cNvPr>
          <p:cNvSpPr/>
          <p:nvPr/>
        </p:nvSpPr>
        <p:spPr>
          <a:xfrm>
            <a:off x="9940787" y="245793"/>
            <a:ext cx="814037" cy="288163"/>
          </a:xfrm>
          <a:prstGeom prst="roundRect">
            <a:avLst/>
          </a:prstGeom>
          <a:solidFill>
            <a:srgbClr val="7A4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rPr>
              <a:t>Update</a:t>
            </a:r>
            <a:endParaRPr lang="en-PH" sz="1100" dirty="0">
              <a:latin typeface="Arial Narrow" panose="020B0606020202030204" pitchFamily="34" charset="0"/>
            </a:endParaRPr>
          </a:p>
        </p:txBody>
      </p:sp>
      <p:sp>
        <p:nvSpPr>
          <p:cNvPr id="17" name="Rectangle: Rounded Corners 16">
            <a:extLst>
              <a:ext uri="{FF2B5EF4-FFF2-40B4-BE49-F238E27FC236}">
                <a16:creationId xmlns:a16="http://schemas.microsoft.com/office/drawing/2014/main" id="{E8A916AE-F79E-5AB7-8A27-5EC2A4329362}"/>
              </a:ext>
            </a:extLst>
          </p:cNvPr>
          <p:cNvSpPr/>
          <p:nvPr/>
        </p:nvSpPr>
        <p:spPr>
          <a:xfrm>
            <a:off x="10845083" y="235681"/>
            <a:ext cx="814037" cy="288163"/>
          </a:xfrm>
          <a:prstGeom prst="roundRect">
            <a:avLst/>
          </a:prstGeom>
          <a:solidFill>
            <a:srgbClr val="7A46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rPr>
              <a:t>Save</a:t>
            </a:r>
            <a:endParaRPr lang="en-PH" sz="1100" dirty="0">
              <a:latin typeface="Arial Narrow" panose="020B0606020202030204" pitchFamily="34" charset="0"/>
            </a:endParaRPr>
          </a:p>
        </p:txBody>
      </p:sp>
      <p:sp>
        <p:nvSpPr>
          <p:cNvPr id="18" name="TextBox 17">
            <a:extLst>
              <a:ext uri="{FF2B5EF4-FFF2-40B4-BE49-F238E27FC236}">
                <a16:creationId xmlns:a16="http://schemas.microsoft.com/office/drawing/2014/main" id="{DEB04EDC-8A1F-F505-C752-1C7EE2D259CE}"/>
              </a:ext>
            </a:extLst>
          </p:cNvPr>
          <p:cNvSpPr txBox="1"/>
          <p:nvPr/>
        </p:nvSpPr>
        <p:spPr>
          <a:xfrm rot="18708794">
            <a:off x="11710203" y="150844"/>
            <a:ext cx="338554" cy="461665"/>
          </a:xfrm>
          <a:prstGeom prst="rect">
            <a:avLst/>
          </a:prstGeom>
          <a:noFill/>
        </p:spPr>
        <p:txBody>
          <a:bodyPr wrap="none" rtlCol="0">
            <a:spAutoFit/>
          </a:bodyPr>
          <a:lstStyle/>
          <a:p>
            <a:r>
              <a:rPr lang="en-US" sz="2400" dirty="0">
                <a:solidFill>
                  <a:schemeClr val="bg1"/>
                </a:solidFill>
              </a:rPr>
              <a:t>+</a:t>
            </a:r>
            <a:endParaRPr lang="en-PH" sz="2400" dirty="0">
              <a:solidFill>
                <a:schemeClr val="bg1"/>
              </a:solidFill>
            </a:endParaRPr>
          </a:p>
        </p:txBody>
      </p:sp>
      <p:sp>
        <p:nvSpPr>
          <p:cNvPr id="19" name="TextBox 18">
            <a:extLst>
              <a:ext uri="{FF2B5EF4-FFF2-40B4-BE49-F238E27FC236}">
                <a16:creationId xmlns:a16="http://schemas.microsoft.com/office/drawing/2014/main" id="{2C5BF333-F433-84FE-0985-C246D7292BE0}"/>
              </a:ext>
            </a:extLst>
          </p:cNvPr>
          <p:cNvSpPr txBox="1"/>
          <p:nvPr/>
        </p:nvSpPr>
        <p:spPr>
          <a:xfrm>
            <a:off x="243568" y="876509"/>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20" name="Rectangle: Rounded Corners 19">
            <a:extLst>
              <a:ext uri="{FF2B5EF4-FFF2-40B4-BE49-F238E27FC236}">
                <a16:creationId xmlns:a16="http://schemas.microsoft.com/office/drawing/2014/main" id="{9F9FE4FF-ABB5-28F4-8F2C-EFEA3042BDEB}"/>
              </a:ext>
            </a:extLst>
          </p:cNvPr>
          <p:cNvSpPr/>
          <p:nvPr/>
        </p:nvSpPr>
        <p:spPr>
          <a:xfrm>
            <a:off x="209850" y="1144621"/>
            <a:ext cx="1110950" cy="335429"/>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dirty="0">
              <a:latin typeface="Arial Narrow" panose="020B0606020202030204" pitchFamily="34" charset="0"/>
            </a:endParaRPr>
          </a:p>
        </p:txBody>
      </p:sp>
      <p:sp>
        <p:nvSpPr>
          <p:cNvPr id="21" name="TextBox 20">
            <a:extLst>
              <a:ext uri="{FF2B5EF4-FFF2-40B4-BE49-F238E27FC236}">
                <a16:creationId xmlns:a16="http://schemas.microsoft.com/office/drawing/2014/main" id="{45F2DE60-6DC2-A36E-9AC3-3C111702DC37}"/>
              </a:ext>
            </a:extLst>
          </p:cNvPr>
          <p:cNvSpPr txBox="1"/>
          <p:nvPr/>
        </p:nvSpPr>
        <p:spPr>
          <a:xfrm>
            <a:off x="297519" y="1178937"/>
            <a:ext cx="688986" cy="246221"/>
          </a:xfrm>
          <a:prstGeom prst="rect">
            <a:avLst/>
          </a:prstGeom>
          <a:noFill/>
        </p:spPr>
        <p:txBody>
          <a:bodyPr wrap="square" rtlCol="0">
            <a:spAutoFit/>
          </a:bodyPr>
          <a:lstStyle/>
          <a:p>
            <a:r>
              <a:rPr lang="en-PH" sz="1000" dirty="0">
                <a:latin typeface="Arial Narrow" panose="020B0606020202030204" pitchFamily="34" charset="0"/>
              </a:rPr>
              <a:t>June</a:t>
            </a:r>
          </a:p>
        </p:txBody>
      </p:sp>
      <p:pic>
        <p:nvPicPr>
          <p:cNvPr id="22" name="Picture 21">
            <a:extLst>
              <a:ext uri="{FF2B5EF4-FFF2-40B4-BE49-F238E27FC236}">
                <a16:creationId xmlns:a16="http://schemas.microsoft.com/office/drawing/2014/main" id="{3261738A-33D0-7577-1C1F-11916F3B29BD}"/>
              </a:ext>
            </a:extLst>
          </p:cNvPr>
          <p:cNvPicPr>
            <a:picLocks noChangeAspect="1"/>
          </p:cNvPicPr>
          <p:nvPr/>
        </p:nvPicPr>
        <p:blipFill>
          <a:blip r:embed="rId3"/>
          <a:srcRect l="41313" t="33296" r="34424" b="39862"/>
          <a:stretch>
            <a:fillRect/>
          </a:stretch>
        </p:blipFill>
        <p:spPr>
          <a:xfrm>
            <a:off x="1209516" y="1274390"/>
            <a:ext cx="55423" cy="106520"/>
          </a:xfrm>
          <a:prstGeom prst="rect">
            <a:avLst/>
          </a:prstGeom>
        </p:spPr>
      </p:pic>
      <p:sp>
        <p:nvSpPr>
          <p:cNvPr id="23" name="Rectangle: Rounded Corners 22">
            <a:extLst>
              <a:ext uri="{FF2B5EF4-FFF2-40B4-BE49-F238E27FC236}">
                <a16:creationId xmlns:a16="http://schemas.microsoft.com/office/drawing/2014/main" id="{9DC0359C-CD83-7A19-F021-8CCD997D1183}"/>
              </a:ext>
            </a:extLst>
          </p:cNvPr>
          <p:cNvSpPr/>
          <p:nvPr/>
        </p:nvSpPr>
        <p:spPr>
          <a:xfrm>
            <a:off x="1456842" y="1144621"/>
            <a:ext cx="854123" cy="3302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dirty="0">
              <a:latin typeface="Arial Narrow" panose="020B0606020202030204" pitchFamily="34" charset="0"/>
            </a:endParaRPr>
          </a:p>
        </p:txBody>
      </p:sp>
      <p:sp>
        <p:nvSpPr>
          <p:cNvPr id="24" name="TextBox 23">
            <a:extLst>
              <a:ext uri="{FF2B5EF4-FFF2-40B4-BE49-F238E27FC236}">
                <a16:creationId xmlns:a16="http://schemas.microsoft.com/office/drawing/2014/main" id="{CDFE3A2A-A78C-1F0C-7B65-63043CC68C02}"/>
              </a:ext>
            </a:extLst>
          </p:cNvPr>
          <p:cNvSpPr txBox="1"/>
          <p:nvPr/>
        </p:nvSpPr>
        <p:spPr>
          <a:xfrm>
            <a:off x="1617858" y="1185287"/>
            <a:ext cx="515728" cy="246221"/>
          </a:xfrm>
          <a:prstGeom prst="rect">
            <a:avLst/>
          </a:prstGeom>
          <a:noFill/>
        </p:spPr>
        <p:txBody>
          <a:bodyPr wrap="square" rtlCol="0">
            <a:spAutoFit/>
          </a:bodyPr>
          <a:lstStyle/>
          <a:p>
            <a:r>
              <a:rPr lang="en-US" sz="1000" dirty="0">
                <a:latin typeface="Arial Narrow" panose="020B0606020202030204" pitchFamily="34" charset="0"/>
              </a:rPr>
              <a:t>2025</a:t>
            </a:r>
            <a:endParaRPr lang="en-PH" sz="1000" dirty="0">
              <a:latin typeface="Arial Narrow" panose="020B0606020202030204" pitchFamily="34" charset="0"/>
            </a:endParaRPr>
          </a:p>
        </p:txBody>
      </p:sp>
      <p:graphicFrame>
        <p:nvGraphicFramePr>
          <p:cNvPr id="25" name="Table 24">
            <a:extLst>
              <a:ext uri="{FF2B5EF4-FFF2-40B4-BE49-F238E27FC236}">
                <a16:creationId xmlns:a16="http://schemas.microsoft.com/office/drawing/2014/main" id="{46907F2C-91C7-06F1-AA59-B7A0D7814D12}"/>
              </a:ext>
            </a:extLst>
          </p:cNvPr>
          <p:cNvGraphicFramePr>
            <a:graphicFrameLocks noGrp="1"/>
          </p:cNvGraphicFramePr>
          <p:nvPr/>
        </p:nvGraphicFramePr>
        <p:xfrm>
          <a:off x="243568" y="1857425"/>
          <a:ext cx="11800108" cy="6312511"/>
        </p:xfrm>
        <a:graphic>
          <a:graphicData uri="http://schemas.openxmlformats.org/drawingml/2006/table">
            <a:tbl>
              <a:tblPr firstRow="1" bandRow="1">
                <a:tableStyleId>{5C22544A-7EE6-4342-B048-85BDC9FD1C3A}</a:tableStyleId>
              </a:tblPr>
              <a:tblGrid>
                <a:gridCol w="361296">
                  <a:extLst>
                    <a:ext uri="{9D8B030D-6E8A-4147-A177-3AD203B41FA5}">
                      <a16:colId xmlns:a16="http://schemas.microsoft.com/office/drawing/2014/main" val="3099832474"/>
                    </a:ext>
                  </a:extLst>
                </a:gridCol>
                <a:gridCol w="670300">
                  <a:extLst>
                    <a:ext uri="{9D8B030D-6E8A-4147-A177-3AD203B41FA5}">
                      <a16:colId xmlns:a16="http://schemas.microsoft.com/office/drawing/2014/main" val="4230336558"/>
                    </a:ext>
                  </a:extLst>
                </a:gridCol>
                <a:gridCol w="673032">
                  <a:extLst>
                    <a:ext uri="{9D8B030D-6E8A-4147-A177-3AD203B41FA5}">
                      <a16:colId xmlns:a16="http://schemas.microsoft.com/office/drawing/2014/main" val="520517297"/>
                    </a:ext>
                  </a:extLst>
                </a:gridCol>
                <a:gridCol w="673032">
                  <a:extLst>
                    <a:ext uri="{9D8B030D-6E8A-4147-A177-3AD203B41FA5}">
                      <a16:colId xmlns:a16="http://schemas.microsoft.com/office/drawing/2014/main" val="1810269809"/>
                    </a:ext>
                  </a:extLst>
                </a:gridCol>
                <a:gridCol w="673032">
                  <a:extLst>
                    <a:ext uri="{9D8B030D-6E8A-4147-A177-3AD203B41FA5}">
                      <a16:colId xmlns:a16="http://schemas.microsoft.com/office/drawing/2014/main" val="91003653"/>
                    </a:ext>
                  </a:extLst>
                </a:gridCol>
                <a:gridCol w="673032">
                  <a:extLst>
                    <a:ext uri="{9D8B030D-6E8A-4147-A177-3AD203B41FA5}">
                      <a16:colId xmlns:a16="http://schemas.microsoft.com/office/drawing/2014/main" val="2222852846"/>
                    </a:ext>
                  </a:extLst>
                </a:gridCol>
                <a:gridCol w="673032">
                  <a:extLst>
                    <a:ext uri="{9D8B030D-6E8A-4147-A177-3AD203B41FA5}">
                      <a16:colId xmlns:a16="http://schemas.microsoft.com/office/drawing/2014/main" val="1982789283"/>
                    </a:ext>
                  </a:extLst>
                </a:gridCol>
                <a:gridCol w="673032">
                  <a:extLst>
                    <a:ext uri="{9D8B030D-6E8A-4147-A177-3AD203B41FA5}">
                      <a16:colId xmlns:a16="http://schemas.microsoft.com/office/drawing/2014/main" val="778966576"/>
                    </a:ext>
                  </a:extLst>
                </a:gridCol>
                <a:gridCol w="673032">
                  <a:extLst>
                    <a:ext uri="{9D8B030D-6E8A-4147-A177-3AD203B41FA5}">
                      <a16:colId xmlns:a16="http://schemas.microsoft.com/office/drawing/2014/main" val="1892561431"/>
                    </a:ext>
                  </a:extLst>
                </a:gridCol>
                <a:gridCol w="673032">
                  <a:extLst>
                    <a:ext uri="{9D8B030D-6E8A-4147-A177-3AD203B41FA5}">
                      <a16:colId xmlns:a16="http://schemas.microsoft.com/office/drawing/2014/main" val="386327214"/>
                    </a:ext>
                  </a:extLst>
                </a:gridCol>
                <a:gridCol w="673032">
                  <a:extLst>
                    <a:ext uri="{9D8B030D-6E8A-4147-A177-3AD203B41FA5}">
                      <a16:colId xmlns:a16="http://schemas.microsoft.com/office/drawing/2014/main" val="3369332233"/>
                    </a:ext>
                  </a:extLst>
                </a:gridCol>
                <a:gridCol w="673032">
                  <a:extLst>
                    <a:ext uri="{9D8B030D-6E8A-4147-A177-3AD203B41FA5}">
                      <a16:colId xmlns:a16="http://schemas.microsoft.com/office/drawing/2014/main" val="439045516"/>
                    </a:ext>
                  </a:extLst>
                </a:gridCol>
                <a:gridCol w="673032">
                  <a:extLst>
                    <a:ext uri="{9D8B030D-6E8A-4147-A177-3AD203B41FA5}">
                      <a16:colId xmlns:a16="http://schemas.microsoft.com/office/drawing/2014/main" val="2095249156"/>
                    </a:ext>
                  </a:extLst>
                </a:gridCol>
                <a:gridCol w="673032">
                  <a:extLst>
                    <a:ext uri="{9D8B030D-6E8A-4147-A177-3AD203B41FA5}">
                      <a16:colId xmlns:a16="http://schemas.microsoft.com/office/drawing/2014/main" val="1567627469"/>
                    </a:ext>
                  </a:extLst>
                </a:gridCol>
                <a:gridCol w="673032">
                  <a:extLst>
                    <a:ext uri="{9D8B030D-6E8A-4147-A177-3AD203B41FA5}">
                      <a16:colId xmlns:a16="http://schemas.microsoft.com/office/drawing/2014/main" val="3748750143"/>
                    </a:ext>
                  </a:extLst>
                </a:gridCol>
                <a:gridCol w="673032">
                  <a:extLst>
                    <a:ext uri="{9D8B030D-6E8A-4147-A177-3AD203B41FA5}">
                      <a16:colId xmlns:a16="http://schemas.microsoft.com/office/drawing/2014/main" val="1321617753"/>
                    </a:ext>
                  </a:extLst>
                </a:gridCol>
                <a:gridCol w="673032">
                  <a:extLst>
                    <a:ext uri="{9D8B030D-6E8A-4147-A177-3AD203B41FA5}">
                      <a16:colId xmlns:a16="http://schemas.microsoft.com/office/drawing/2014/main" val="2246058799"/>
                    </a:ext>
                  </a:extLst>
                </a:gridCol>
                <a:gridCol w="673032">
                  <a:extLst>
                    <a:ext uri="{9D8B030D-6E8A-4147-A177-3AD203B41FA5}">
                      <a16:colId xmlns:a16="http://schemas.microsoft.com/office/drawing/2014/main" val="2286799172"/>
                    </a:ext>
                  </a:extLst>
                </a:gridCol>
              </a:tblGrid>
              <a:tr h="345428">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                           Date</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Request No. </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الطلب</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0" dirty="0">
                          <a:solidFill>
                            <a:schemeClr val="bg2">
                              <a:lumMod val="25000"/>
                            </a:schemeClr>
                          </a:solidFill>
                          <a:effectLst/>
                          <a:latin typeface="Cairo Light" panose="00000400000000000000" pitchFamily="2" charset="-78"/>
                          <a:cs typeface="Cairo Light" panose="00000400000000000000" pitchFamily="2" charset="-78"/>
                        </a:rPr>
                        <a:t>Invoice Serial Number</a:t>
                      </a:r>
                    </a:p>
                    <a:p>
                      <a:pPr algn="ctr" rtl="0"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رقم الفاتورة التسلسلي</a:t>
                      </a: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0" dirty="0">
                          <a:solidFill>
                            <a:schemeClr val="bg2">
                              <a:lumMod val="25000"/>
                            </a:schemeClr>
                          </a:solidFill>
                          <a:effectLst/>
                          <a:latin typeface="Cairo Light" panose="00000400000000000000" pitchFamily="2" charset="-78"/>
                          <a:cs typeface="Cairo Light" panose="00000400000000000000" pitchFamily="2" charset="-78"/>
                        </a:rPr>
                        <a:t>Date of Issue</a:t>
                      </a:r>
                    </a:p>
                    <a:p>
                      <a:pPr algn="ctr" rtl="1" fontAlgn="ctr">
                        <a:buNone/>
                      </a:pPr>
                      <a:r>
                        <a:rPr lang="ar-SA" sz="800" b="0" dirty="0">
                          <a:solidFill>
                            <a:schemeClr val="bg2">
                              <a:lumMod val="25000"/>
                            </a:schemeClr>
                          </a:solidFill>
                          <a:effectLst/>
                          <a:latin typeface="Cairo Light" panose="00000400000000000000" pitchFamily="2" charset="-78"/>
                          <a:cs typeface="Cairo Light" panose="00000400000000000000" pitchFamily="2" charset="-78"/>
                        </a:rPr>
                        <a:t>تاريخ الإصدار</a:t>
                      </a: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0" dirty="0">
                          <a:solidFill>
                            <a:schemeClr val="bg2">
                              <a:lumMod val="25000"/>
                            </a:schemeClr>
                          </a:solidFill>
                          <a:latin typeface="Cairo Light" panose="00000400000000000000" pitchFamily="2" charset="-78"/>
                          <a:cs typeface="Cairo Light" panose="00000400000000000000" pitchFamily="2" charset="-78"/>
                        </a:rPr>
                        <a:t>Service Seeker</a:t>
                      </a:r>
                    </a:p>
                    <a:p>
                      <a:pPr algn="ctr" rtl="1"/>
                      <a:r>
                        <a:rPr lang="ar-SA" sz="800" b="0" dirty="0">
                          <a:solidFill>
                            <a:schemeClr val="bg2">
                              <a:lumMod val="25000"/>
                            </a:schemeClr>
                          </a:solidFill>
                          <a:latin typeface="Cairo Light" panose="00000400000000000000" pitchFamily="2" charset="-78"/>
                          <a:cs typeface="Cairo Light" panose="00000400000000000000" pitchFamily="2" charset="-78"/>
                        </a:rPr>
                        <a:t>طالب الخدمة</a:t>
                      </a:r>
                      <a:endParaRPr lang="en-PH" sz="800" b="0" dirty="0">
                        <a:solidFill>
                          <a:schemeClr val="bg2">
                            <a:lumMod val="25000"/>
                          </a:schemeClr>
                        </a:solidFill>
                        <a:latin typeface="Cairo Light" panose="00000400000000000000" pitchFamily="2" charset="-78"/>
                        <a:cs typeface="Cairo Light" panose="000004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0" i="0" u="none" strike="noStrike" dirty="0">
                          <a:solidFill>
                            <a:srgbClr val="000000"/>
                          </a:solidFill>
                          <a:effectLst/>
                          <a:latin typeface="Cairo Light" panose="00000400000000000000" pitchFamily="2" charset="-78"/>
                          <a:cs typeface="Cairo Light" panose="00000400000000000000" pitchFamily="2" charset="-78"/>
                        </a:rPr>
                        <a:t>Service Description</a:t>
                      </a:r>
                      <a:br>
                        <a:rPr lang="en-PH" sz="800" b="0" i="0" u="none" strike="noStrike" dirty="0">
                          <a:solidFill>
                            <a:srgbClr val="000000"/>
                          </a:solidFill>
                          <a:effectLst/>
                          <a:latin typeface="Cairo Light" panose="00000400000000000000" pitchFamily="2" charset="-78"/>
                          <a:cs typeface="Cairo Light" panose="00000400000000000000" pitchFamily="2" charset="-78"/>
                        </a:rPr>
                      </a:br>
                      <a:r>
                        <a:rPr lang="ar-SA" sz="800" b="0" i="0" u="none" strike="noStrike" dirty="0">
                          <a:solidFill>
                            <a:srgbClr val="000000"/>
                          </a:solidFill>
                          <a:effectLst/>
                          <a:latin typeface="Cairo Light" panose="00000400000000000000" pitchFamily="2" charset="-78"/>
                          <a:cs typeface="Cairo Light" panose="000004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700" dirty="0">
                          <a:solidFill>
                            <a:schemeClr val="tx1"/>
                          </a:solidFill>
                          <a:latin typeface="Cairo" panose="00000500000000000000" pitchFamily="2" charset="-78"/>
                          <a:cs typeface="Cairo" panose="00000500000000000000" pitchFamily="2" charset="-78"/>
                        </a:rPr>
                        <a:t>إجمالي الفاتورة</a:t>
                      </a:r>
                      <a:endParaRPr lang="en-PH" sz="500" b="1"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Arial Narrow" panose="020B0606020202030204" pitchFamily="34" charset="0"/>
                          <a:cs typeface="Cairo" panose="00000500000000000000" pitchFamily="2" charset="-78"/>
                        </a:rPr>
                        <a:t>Request Status</a:t>
                      </a:r>
                    </a:p>
                    <a:p>
                      <a:pPr algn="ctr" rtl="0" fontAlgn="ctr">
                        <a:buNone/>
                      </a:pPr>
                      <a:r>
                        <a:rPr lang="ar-SA" sz="800" b="1" dirty="0">
                          <a:solidFill>
                            <a:schemeClr val="bg2">
                              <a:lumMod val="25000"/>
                            </a:schemeClr>
                          </a:solidFill>
                          <a:effectLst/>
                          <a:latin typeface="Arial Narrow" panose="020B0606020202030204" pitchFamily="34" charset="0"/>
                          <a:cs typeface="Cairo" panose="00000500000000000000" pitchFamily="2" charset="-78"/>
                        </a:rPr>
                        <a:t> حالة الطلب</a:t>
                      </a: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dirty="0">
                          <a:solidFill>
                            <a:schemeClr val="bg2">
                              <a:lumMod val="25000"/>
                            </a:schemeClr>
                          </a:solidFill>
                          <a:effectLst/>
                          <a:latin typeface="Arial Narrow" panose="020B0606020202030204" pitchFamily="34" charset="0"/>
                        </a:rPr>
                        <a:t>JON-5680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Sultan </a:t>
                      </a:r>
                      <a:r>
                        <a:rPr lang="en-PH" sz="800" b="0" i="0" u="none" strike="noStrike" dirty="0" err="1">
                          <a:solidFill>
                            <a:srgbClr val="000000"/>
                          </a:solidFill>
                          <a:effectLst/>
                          <a:latin typeface="Arial Narrow" panose="020B0606020202030204" pitchFamily="34" charset="0"/>
                        </a:rPr>
                        <a:t>AlKathiri</a:t>
                      </a: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108.40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US" sz="800" b="0" i="0" u="none" strike="noStrike" dirty="0">
                          <a:solidFill>
                            <a:srgbClr val="C00000"/>
                          </a:solidFill>
                          <a:effectLst/>
                          <a:latin typeface="Arial Narrow" panose="020B0606020202030204" pitchFamily="34" charset="0"/>
                        </a:rPr>
                        <a:t>On-Hold</a:t>
                      </a:r>
                      <a:endParaRPr lang="en-PH" sz="800" b="0" i="0" u="none" strike="noStrike" dirty="0">
                        <a:solidFill>
                          <a:srgbClr val="C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Hayat Khan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US" sz="800" b="1" dirty="0">
                          <a:solidFill>
                            <a:srgbClr val="0070C0"/>
                          </a:solidFill>
                          <a:effectLst/>
                          <a:latin typeface="Arial Narrow" panose="020B0606020202030204" pitchFamily="34" charset="0"/>
                        </a:rPr>
                        <a:t>Transferred</a:t>
                      </a:r>
                      <a:endParaRPr lang="en-PH" sz="800" b="1" dirty="0">
                        <a:solidFill>
                          <a:srgbClr val="0070C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19881">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Haythem Alsayed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Ali Faisal</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Mohammed Alqahtani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Eyman Ayad Abdullah Alshammari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Shoroog Omar Daboor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Abu Sham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Mahmoud Osman Bakheet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7/29/2025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Mohammad Saud Almarri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rPr>
                        <a:t>Transferred</a:t>
                      </a:r>
                      <a:endParaRPr kumimoji="0" lang="en-PH" sz="800" b="1" i="0" u="none" strike="noStrike" kern="1200" cap="none" spc="0" normalizeH="0" baseline="0" noProof="0" dirty="0">
                        <a:ln>
                          <a:noFill/>
                        </a:ln>
                        <a:solidFill>
                          <a:srgbClr val="0070C0"/>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4158"/>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US"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PH" sz="800" b="0" dirty="0">
                        <a:solidFill>
                          <a:schemeClr val="bg2">
                            <a:lumMod val="25000"/>
                          </a:schemeClr>
                        </a:solidFill>
                        <a:effectLst/>
                        <a:latin typeface="Cairo Light" panose="00000400000000000000" pitchFamily="2" charset="-78"/>
                        <a:cs typeface="Cairo Light" panose="000004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0808303"/>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endParaRPr lang="en-PH" sz="800" b="0" i="0" u="none" strike="noStrike" dirty="0">
                        <a:solidFill>
                          <a:schemeClr val="bg2">
                            <a:lumMod val="25000"/>
                          </a:schemeClr>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endParaRPr lang="en-PH" sz="800" b="0" i="0" u="none" strike="noStrike" dirty="0">
                        <a:solidFill>
                          <a:srgbClr val="3B3838"/>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endParaRPr lang="en-PH" sz="800" b="0" i="0" u="none" strike="noStrike" dirty="0">
                        <a:solidFill>
                          <a:srgbClr val="3B3838"/>
                        </a:solidFill>
                        <a:effectLst/>
                        <a:latin typeface="Arial Narrow" panose="020B0606020202030204" pitchFamily="34" charset="0"/>
                      </a:endParaRP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0"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i="0" u="none" strike="noStrike" dirty="0">
                        <a:solidFill>
                          <a:srgbClr val="3B3838"/>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4980414"/>
                  </a:ext>
                </a:extLst>
              </a:tr>
            </a:tbl>
          </a:graphicData>
        </a:graphic>
      </p:graphicFrame>
      <p:pic>
        <p:nvPicPr>
          <p:cNvPr id="26" name="Picture 25">
            <a:extLst>
              <a:ext uri="{FF2B5EF4-FFF2-40B4-BE49-F238E27FC236}">
                <a16:creationId xmlns:a16="http://schemas.microsoft.com/office/drawing/2014/main" id="{3D755A33-63F5-4A93-8970-66A6AFD49ADC}"/>
              </a:ext>
            </a:extLst>
          </p:cNvPr>
          <p:cNvPicPr>
            <a:picLocks noChangeAspect="1"/>
          </p:cNvPicPr>
          <p:nvPr/>
        </p:nvPicPr>
        <p:blipFill>
          <a:blip r:embed="rId3"/>
          <a:srcRect l="41313" t="33296" r="34424" b="39862"/>
          <a:stretch>
            <a:fillRect/>
          </a:stretch>
        </p:blipFill>
        <p:spPr>
          <a:xfrm>
            <a:off x="2211093" y="1255137"/>
            <a:ext cx="55423" cy="106520"/>
          </a:xfrm>
          <a:prstGeom prst="rect">
            <a:avLst/>
          </a:prstGeom>
        </p:spPr>
      </p:pic>
      <p:sp>
        <p:nvSpPr>
          <p:cNvPr id="27" name="Rectangle: Rounded Corners 26">
            <a:extLst>
              <a:ext uri="{FF2B5EF4-FFF2-40B4-BE49-F238E27FC236}">
                <a16:creationId xmlns:a16="http://schemas.microsoft.com/office/drawing/2014/main" id="{51A8C816-05BE-5419-40E8-4ADC47D49E85}"/>
              </a:ext>
            </a:extLst>
          </p:cNvPr>
          <p:cNvSpPr/>
          <p:nvPr/>
        </p:nvSpPr>
        <p:spPr>
          <a:xfrm>
            <a:off x="376008" y="2732648"/>
            <a:ext cx="69651" cy="72685"/>
          </a:xfrm>
          <a:prstGeom prst="roundRect">
            <a:avLst/>
          </a:prstGeom>
          <a:solidFill>
            <a:srgbClr val="00B0F0"/>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28" name="Picture 27">
            <a:extLst>
              <a:ext uri="{FF2B5EF4-FFF2-40B4-BE49-F238E27FC236}">
                <a16:creationId xmlns:a16="http://schemas.microsoft.com/office/drawing/2014/main" id="{F9E19E2D-8FD3-1CD5-A09F-71182DB46AD0}"/>
              </a:ext>
            </a:extLst>
          </p:cNvPr>
          <p:cNvPicPr>
            <a:picLocks noChangeAspect="1"/>
          </p:cNvPicPr>
          <p:nvPr/>
        </p:nvPicPr>
        <p:blipFill>
          <a:blip r:embed="rId4"/>
          <a:srcRect l="90908" t="20032" r="3506" b="76049"/>
          <a:stretch>
            <a:fillRect/>
          </a:stretch>
        </p:blipFill>
        <p:spPr>
          <a:xfrm>
            <a:off x="10802536" y="1231077"/>
            <a:ext cx="635667" cy="256858"/>
          </a:xfrm>
          <a:prstGeom prst="rect">
            <a:avLst/>
          </a:prstGeom>
        </p:spPr>
      </p:pic>
      <p:sp>
        <p:nvSpPr>
          <p:cNvPr id="29" name="Rectangle: Rounded Corners 28">
            <a:extLst>
              <a:ext uri="{FF2B5EF4-FFF2-40B4-BE49-F238E27FC236}">
                <a16:creationId xmlns:a16="http://schemas.microsoft.com/office/drawing/2014/main" id="{75AC2FED-46C2-6A9B-19E9-233726FF0152}"/>
              </a:ext>
            </a:extLst>
          </p:cNvPr>
          <p:cNvSpPr/>
          <p:nvPr/>
        </p:nvSpPr>
        <p:spPr>
          <a:xfrm>
            <a:off x="8769563" y="1144621"/>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ctr">
              <a:buNone/>
            </a:pPr>
            <a:r>
              <a:rPr lang="en-PH" sz="1200" b="1" dirty="0">
                <a:solidFill>
                  <a:srgbClr val="3B3838"/>
                </a:solidFill>
                <a:latin typeface="Arial Narrow" panose="020B0606020202030204" pitchFamily="34" charset="0"/>
              </a:rPr>
              <a:t>2534.40</a:t>
            </a:r>
          </a:p>
        </p:txBody>
      </p:sp>
      <p:sp>
        <p:nvSpPr>
          <p:cNvPr id="30" name="Isosceles Triangle 29">
            <a:extLst>
              <a:ext uri="{FF2B5EF4-FFF2-40B4-BE49-F238E27FC236}">
                <a16:creationId xmlns:a16="http://schemas.microsoft.com/office/drawing/2014/main" id="{27498C5F-F001-72BE-14E9-39A21AF57B2A}"/>
              </a:ext>
            </a:extLst>
          </p:cNvPr>
          <p:cNvSpPr/>
          <p:nvPr/>
        </p:nvSpPr>
        <p:spPr>
          <a:xfrm flipV="1">
            <a:off x="15649411" y="34758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Isosceles Triangle 30">
            <a:extLst>
              <a:ext uri="{FF2B5EF4-FFF2-40B4-BE49-F238E27FC236}">
                <a16:creationId xmlns:a16="http://schemas.microsoft.com/office/drawing/2014/main" id="{1296EA4E-5E7F-9668-CDC7-D52A9F14AA13}"/>
              </a:ext>
            </a:extLst>
          </p:cNvPr>
          <p:cNvSpPr/>
          <p:nvPr/>
        </p:nvSpPr>
        <p:spPr>
          <a:xfrm flipV="1">
            <a:off x="15649411" y="414663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Isosceles Triangle 31">
            <a:extLst>
              <a:ext uri="{FF2B5EF4-FFF2-40B4-BE49-F238E27FC236}">
                <a16:creationId xmlns:a16="http://schemas.microsoft.com/office/drawing/2014/main" id="{AD1AC013-E0C5-DA7F-69AC-F8FC68822671}"/>
              </a:ext>
            </a:extLst>
          </p:cNvPr>
          <p:cNvSpPr/>
          <p:nvPr/>
        </p:nvSpPr>
        <p:spPr>
          <a:xfrm flipV="1">
            <a:off x="15649411" y="478436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Isosceles Triangle 32">
            <a:extLst>
              <a:ext uri="{FF2B5EF4-FFF2-40B4-BE49-F238E27FC236}">
                <a16:creationId xmlns:a16="http://schemas.microsoft.com/office/drawing/2014/main" id="{DD5D2916-05A4-C895-213A-3DA4FDA957B0}"/>
              </a:ext>
            </a:extLst>
          </p:cNvPr>
          <p:cNvSpPr/>
          <p:nvPr/>
        </p:nvSpPr>
        <p:spPr>
          <a:xfrm flipV="1">
            <a:off x="15649411" y="538028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Isosceles Triangle 33">
            <a:extLst>
              <a:ext uri="{FF2B5EF4-FFF2-40B4-BE49-F238E27FC236}">
                <a16:creationId xmlns:a16="http://schemas.microsoft.com/office/drawing/2014/main" id="{48A4733A-B704-81C5-D17D-964B253DC87D}"/>
              </a:ext>
            </a:extLst>
          </p:cNvPr>
          <p:cNvSpPr/>
          <p:nvPr/>
        </p:nvSpPr>
        <p:spPr>
          <a:xfrm flipV="1">
            <a:off x="15649411" y="603833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Isosceles Triangle 34">
            <a:extLst>
              <a:ext uri="{FF2B5EF4-FFF2-40B4-BE49-F238E27FC236}">
                <a16:creationId xmlns:a16="http://schemas.microsoft.com/office/drawing/2014/main" id="{BB2B94A2-29D9-2AF6-A6B8-645C4E98C95A}"/>
              </a:ext>
            </a:extLst>
          </p:cNvPr>
          <p:cNvSpPr/>
          <p:nvPr/>
        </p:nvSpPr>
        <p:spPr>
          <a:xfrm flipV="1">
            <a:off x="15649411" y="6669705"/>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Isosceles Triangle 35">
            <a:extLst>
              <a:ext uri="{FF2B5EF4-FFF2-40B4-BE49-F238E27FC236}">
                <a16:creationId xmlns:a16="http://schemas.microsoft.com/office/drawing/2014/main" id="{2E58CF7E-CB87-CD90-4F76-FBAD451D19AD}"/>
              </a:ext>
            </a:extLst>
          </p:cNvPr>
          <p:cNvSpPr/>
          <p:nvPr/>
        </p:nvSpPr>
        <p:spPr>
          <a:xfrm flipV="1">
            <a:off x="15649411" y="74127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Isosceles Triangle 36">
            <a:extLst>
              <a:ext uri="{FF2B5EF4-FFF2-40B4-BE49-F238E27FC236}">
                <a16:creationId xmlns:a16="http://schemas.microsoft.com/office/drawing/2014/main" id="{6879FCD5-75A8-5364-C1BD-973F7A4E1B7F}"/>
              </a:ext>
            </a:extLst>
          </p:cNvPr>
          <p:cNvSpPr/>
          <p:nvPr/>
        </p:nvSpPr>
        <p:spPr>
          <a:xfrm flipV="1">
            <a:off x="15649411" y="788668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Rectangle: Rounded Corners 37">
            <a:extLst>
              <a:ext uri="{FF2B5EF4-FFF2-40B4-BE49-F238E27FC236}">
                <a16:creationId xmlns:a16="http://schemas.microsoft.com/office/drawing/2014/main" id="{655B003B-A917-273D-66AE-58F96E09911C}"/>
              </a:ext>
            </a:extLst>
          </p:cNvPr>
          <p:cNvSpPr/>
          <p:nvPr/>
        </p:nvSpPr>
        <p:spPr>
          <a:xfrm>
            <a:off x="11438203" y="1226050"/>
            <a:ext cx="569805" cy="26188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arrow" panose="020B0606020202030204" pitchFamily="34" charset="0"/>
              </a:rPr>
              <a:t>Send</a:t>
            </a:r>
            <a:endParaRPr lang="en-PH" sz="1200" dirty="0">
              <a:latin typeface="Arial Narrow" panose="020B0606020202030204" pitchFamily="34" charset="0"/>
            </a:endParaRPr>
          </a:p>
        </p:txBody>
      </p:sp>
      <p:sp>
        <p:nvSpPr>
          <p:cNvPr id="39" name="Rectangle: Rounded Corners 38">
            <a:extLst>
              <a:ext uri="{FF2B5EF4-FFF2-40B4-BE49-F238E27FC236}">
                <a16:creationId xmlns:a16="http://schemas.microsoft.com/office/drawing/2014/main" id="{EAA62140-7BE5-7EDE-B46F-C461A86D4DEC}"/>
              </a:ext>
            </a:extLst>
          </p:cNvPr>
          <p:cNvSpPr/>
          <p:nvPr/>
        </p:nvSpPr>
        <p:spPr>
          <a:xfrm>
            <a:off x="376008" y="315047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213229DB-D94B-65B7-8122-13B75544C6A1}"/>
              </a:ext>
            </a:extLst>
          </p:cNvPr>
          <p:cNvSpPr/>
          <p:nvPr/>
        </p:nvSpPr>
        <p:spPr>
          <a:xfrm>
            <a:off x="376008" y="353907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393C7201-4C8E-6AE3-7158-A4BF515622E6}"/>
              </a:ext>
            </a:extLst>
          </p:cNvPr>
          <p:cNvSpPr/>
          <p:nvPr/>
        </p:nvSpPr>
        <p:spPr>
          <a:xfrm>
            <a:off x="376008" y="390183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2" name="Rectangle: Rounded Corners 41">
            <a:extLst>
              <a:ext uri="{FF2B5EF4-FFF2-40B4-BE49-F238E27FC236}">
                <a16:creationId xmlns:a16="http://schemas.microsoft.com/office/drawing/2014/main" id="{915C1010-4277-1DBC-E3AF-08C65FA87484}"/>
              </a:ext>
            </a:extLst>
          </p:cNvPr>
          <p:cNvSpPr/>
          <p:nvPr/>
        </p:nvSpPr>
        <p:spPr>
          <a:xfrm>
            <a:off x="376008" y="430185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3" name="Rectangle: Rounded Corners 42">
            <a:extLst>
              <a:ext uri="{FF2B5EF4-FFF2-40B4-BE49-F238E27FC236}">
                <a16:creationId xmlns:a16="http://schemas.microsoft.com/office/drawing/2014/main" id="{A3C3542B-B47E-4540-609E-99EB22514216}"/>
              </a:ext>
            </a:extLst>
          </p:cNvPr>
          <p:cNvSpPr/>
          <p:nvPr/>
        </p:nvSpPr>
        <p:spPr>
          <a:xfrm>
            <a:off x="376008" y="468971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4" name="Rectangle: Rounded Corners 43">
            <a:extLst>
              <a:ext uri="{FF2B5EF4-FFF2-40B4-BE49-F238E27FC236}">
                <a16:creationId xmlns:a16="http://schemas.microsoft.com/office/drawing/2014/main" id="{76FD70A3-4E4B-6AB5-D62E-414A40D6FE31}"/>
              </a:ext>
            </a:extLst>
          </p:cNvPr>
          <p:cNvSpPr/>
          <p:nvPr/>
        </p:nvSpPr>
        <p:spPr>
          <a:xfrm>
            <a:off x="376008" y="5078314"/>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5" name="Rectangle: Rounded Corners 44">
            <a:extLst>
              <a:ext uri="{FF2B5EF4-FFF2-40B4-BE49-F238E27FC236}">
                <a16:creationId xmlns:a16="http://schemas.microsoft.com/office/drawing/2014/main" id="{C4801A80-AB70-0F4A-051D-56B4971D25ED}"/>
              </a:ext>
            </a:extLst>
          </p:cNvPr>
          <p:cNvSpPr/>
          <p:nvPr/>
        </p:nvSpPr>
        <p:spPr>
          <a:xfrm>
            <a:off x="376008" y="544107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6" name="Rectangle: Rounded Corners 45">
            <a:extLst>
              <a:ext uri="{FF2B5EF4-FFF2-40B4-BE49-F238E27FC236}">
                <a16:creationId xmlns:a16="http://schemas.microsoft.com/office/drawing/2014/main" id="{7BD4903B-2D9D-AF56-DAC0-07C6C7C918BE}"/>
              </a:ext>
            </a:extLst>
          </p:cNvPr>
          <p:cNvSpPr/>
          <p:nvPr/>
        </p:nvSpPr>
        <p:spPr>
          <a:xfrm>
            <a:off x="376008" y="584109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pic>
        <p:nvPicPr>
          <p:cNvPr id="47" name="Picture 46">
            <a:extLst>
              <a:ext uri="{FF2B5EF4-FFF2-40B4-BE49-F238E27FC236}">
                <a16:creationId xmlns:a16="http://schemas.microsoft.com/office/drawing/2014/main" id="{ACC8E4E5-40DF-D9A7-E771-ED1D2B6DD4CF}"/>
              </a:ext>
            </a:extLst>
          </p:cNvPr>
          <p:cNvPicPr>
            <a:picLocks noChangeAspect="1"/>
          </p:cNvPicPr>
          <p:nvPr/>
        </p:nvPicPr>
        <p:blipFill>
          <a:blip r:embed="rId5"/>
          <a:stretch>
            <a:fillRect/>
          </a:stretch>
        </p:blipFill>
        <p:spPr>
          <a:xfrm>
            <a:off x="72118" y="6659181"/>
            <a:ext cx="12047764" cy="189457"/>
          </a:xfrm>
          <a:prstGeom prst="rect">
            <a:avLst/>
          </a:prstGeom>
        </p:spPr>
      </p:pic>
      <p:sp>
        <p:nvSpPr>
          <p:cNvPr id="48" name="Isosceles Triangle 47">
            <a:extLst>
              <a:ext uri="{FF2B5EF4-FFF2-40B4-BE49-F238E27FC236}">
                <a16:creationId xmlns:a16="http://schemas.microsoft.com/office/drawing/2014/main" id="{C7CDA92B-A7C3-8129-4520-91749FCF26B3}"/>
              </a:ext>
            </a:extLst>
          </p:cNvPr>
          <p:cNvSpPr/>
          <p:nvPr/>
        </p:nvSpPr>
        <p:spPr>
          <a:xfrm flipV="1">
            <a:off x="15649411" y="855425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ectangle: Rounded Corners 48">
            <a:extLst>
              <a:ext uri="{FF2B5EF4-FFF2-40B4-BE49-F238E27FC236}">
                <a16:creationId xmlns:a16="http://schemas.microsoft.com/office/drawing/2014/main" id="{585C240E-C4F4-E774-8EC0-8E49993B6260}"/>
              </a:ext>
            </a:extLst>
          </p:cNvPr>
          <p:cNvSpPr/>
          <p:nvPr/>
        </p:nvSpPr>
        <p:spPr>
          <a:xfrm>
            <a:off x="376008" y="6247492"/>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0" name="Callout: Line with Accent Bar 49">
            <a:extLst>
              <a:ext uri="{FF2B5EF4-FFF2-40B4-BE49-F238E27FC236}">
                <a16:creationId xmlns:a16="http://schemas.microsoft.com/office/drawing/2014/main" id="{8E08CB2C-079C-EA27-0590-36FA6BCDD007}"/>
              </a:ext>
            </a:extLst>
          </p:cNvPr>
          <p:cNvSpPr/>
          <p:nvPr/>
        </p:nvSpPr>
        <p:spPr>
          <a:xfrm>
            <a:off x="4271490" y="270255"/>
            <a:ext cx="3311860" cy="465485"/>
          </a:xfrm>
          <a:prstGeom prst="accentCallout1">
            <a:avLst>
              <a:gd name="adj1" fmla="val 18750"/>
              <a:gd name="adj2" fmla="val -8333"/>
              <a:gd name="adj3" fmla="val 10376"/>
              <a:gd name="adj4" fmla="val -12164"/>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Service Provider Non-Tax</a:t>
            </a:r>
          </a:p>
          <a:p>
            <a:pPr algn="ctr"/>
            <a:r>
              <a:rPr lang="ar-SA" dirty="0">
                <a:solidFill>
                  <a:sysClr val="windowText" lastClr="000000"/>
                </a:solidFill>
              </a:rPr>
              <a:t>مقدم الخدمة </a:t>
            </a:r>
            <a:r>
              <a:rPr lang="ar-SA" b="1" dirty="0">
                <a:solidFill>
                  <a:srgbClr val="C00000"/>
                </a:solidFill>
              </a:rPr>
              <a:t>غير خاضع للضريبة</a:t>
            </a:r>
            <a:endParaRPr lang="en-PH" b="1" dirty="0">
              <a:solidFill>
                <a:srgbClr val="C00000"/>
              </a:solidFill>
            </a:endParaRPr>
          </a:p>
        </p:txBody>
      </p:sp>
      <p:sp>
        <p:nvSpPr>
          <p:cNvPr id="51" name="Callout: Line with Border and Accent Bar 50">
            <a:extLst>
              <a:ext uri="{FF2B5EF4-FFF2-40B4-BE49-F238E27FC236}">
                <a16:creationId xmlns:a16="http://schemas.microsoft.com/office/drawing/2014/main" id="{F9468368-9AD0-4E68-CDAA-3C5CBE9E1B88}"/>
              </a:ext>
            </a:extLst>
          </p:cNvPr>
          <p:cNvSpPr/>
          <p:nvPr/>
        </p:nvSpPr>
        <p:spPr>
          <a:xfrm>
            <a:off x="8032090" y="0"/>
            <a:ext cx="1864196" cy="868350"/>
          </a:xfrm>
          <a:prstGeom prst="accentBorderCallout1">
            <a:avLst>
              <a:gd name="adj1" fmla="val 18750"/>
              <a:gd name="adj2" fmla="val -8333"/>
              <a:gd name="adj3" fmla="val 265043"/>
              <a:gd name="adj4" fmla="val 1907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On- </a:t>
            </a:r>
            <a:r>
              <a:rPr lang="en-PH" sz="1000" dirty="0"/>
              <a:t>queued</a:t>
            </a:r>
            <a:r>
              <a:rPr lang="en-US" sz="1000" dirty="0"/>
              <a:t>| </a:t>
            </a:r>
            <a:r>
              <a:rPr lang="ar-SA" sz="1000" dirty="0"/>
              <a:t>مجدولة للإصدار </a:t>
            </a:r>
            <a:endParaRPr lang="en-US" sz="1000" dirty="0"/>
          </a:p>
          <a:p>
            <a:pPr marL="171450" indent="-171450">
              <a:buFont typeface="Arial" panose="020B0604020202020204" pitchFamily="34" charset="0"/>
              <a:buChar char="•"/>
            </a:pPr>
            <a:r>
              <a:rPr lang="en-US" sz="1000" dirty="0"/>
              <a:t>Pending | </a:t>
            </a:r>
            <a:r>
              <a:rPr lang="ar-SA" sz="1000" dirty="0"/>
              <a:t>بانتظار المراجعة </a:t>
            </a:r>
            <a:endParaRPr lang="en-US" sz="1000" dirty="0"/>
          </a:p>
        </p:txBody>
      </p:sp>
      <p:pic>
        <p:nvPicPr>
          <p:cNvPr id="53" name="Picture 52">
            <a:extLst>
              <a:ext uri="{FF2B5EF4-FFF2-40B4-BE49-F238E27FC236}">
                <a16:creationId xmlns:a16="http://schemas.microsoft.com/office/drawing/2014/main" id="{7B0ADA1B-2D36-21DF-FCEE-5309D1D9CF7B}"/>
              </a:ext>
            </a:extLst>
          </p:cNvPr>
          <p:cNvPicPr>
            <a:picLocks noChangeAspect="1"/>
          </p:cNvPicPr>
          <p:nvPr/>
        </p:nvPicPr>
        <p:blipFill>
          <a:blip r:embed="rId6"/>
          <a:srcRect t="12904" b="21940"/>
          <a:stretch>
            <a:fillRect/>
          </a:stretch>
        </p:blipFill>
        <p:spPr>
          <a:xfrm>
            <a:off x="174923" y="1626779"/>
            <a:ext cx="733527" cy="161383"/>
          </a:xfrm>
          <a:prstGeom prst="rect">
            <a:avLst/>
          </a:prstGeom>
        </p:spPr>
      </p:pic>
      <p:sp>
        <p:nvSpPr>
          <p:cNvPr id="54" name="Isosceles Triangle 53">
            <a:extLst>
              <a:ext uri="{FF2B5EF4-FFF2-40B4-BE49-F238E27FC236}">
                <a16:creationId xmlns:a16="http://schemas.microsoft.com/office/drawing/2014/main" id="{4CE96755-F57C-8C6C-F118-1B8A3F5298B3}"/>
              </a:ext>
            </a:extLst>
          </p:cNvPr>
          <p:cNvSpPr/>
          <p:nvPr/>
        </p:nvSpPr>
        <p:spPr>
          <a:xfrm flipV="1">
            <a:off x="11395891" y="238187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Isosceles Triangle 54">
            <a:extLst>
              <a:ext uri="{FF2B5EF4-FFF2-40B4-BE49-F238E27FC236}">
                <a16:creationId xmlns:a16="http://schemas.microsoft.com/office/drawing/2014/main" id="{F4EAEC46-0DDC-01CD-6288-62E23FB953DC}"/>
              </a:ext>
            </a:extLst>
          </p:cNvPr>
          <p:cNvSpPr/>
          <p:nvPr/>
        </p:nvSpPr>
        <p:spPr>
          <a:xfrm flipV="1">
            <a:off x="11393467" y="281132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Isosceles Triangle 55">
            <a:extLst>
              <a:ext uri="{FF2B5EF4-FFF2-40B4-BE49-F238E27FC236}">
                <a16:creationId xmlns:a16="http://schemas.microsoft.com/office/drawing/2014/main" id="{979E4909-C806-D6F1-C3C6-CB34C8273601}"/>
              </a:ext>
            </a:extLst>
          </p:cNvPr>
          <p:cNvSpPr/>
          <p:nvPr/>
        </p:nvSpPr>
        <p:spPr>
          <a:xfrm flipV="1">
            <a:off x="11393467" y="319504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Isosceles Triangle 56">
            <a:extLst>
              <a:ext uri="{FF2B5EF4-FFF2-40B4-BE49-F238E27FC236}">
                <a16:creationId xmlns:a16="http://schemas.microsoft.com/office/drawing/2014/main" id="{4193C40B-3CCE-347C-A5F9-75661FF61DAC}"/>
              </a:ext>
            </a:extLst>
          </p:cNvPr>
          <p:cNvSpPr/>
          <p:nvPr/>
        </p:nvSpPr>
        <p:spPr>
          <a:xfrm flipV="1">
            <a:off x="11391043" y="358956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Isosceles Triangle 57">
            <a:extLst>
              <a:ext uri="{FF2B5EF4-FFF2-40B4-BE49-F238E27FC236}">
                <a16:creationId xmlns:a16="http://schemas.microsoft.com/office/drawing/2014/main" id="{6DF2D148-7C70-BF42-2202-7543FA356E4A}"/>
              </a:ext>
            </a:extLst>
          </p:cNvPr>
          <p:cNvSpPr/>
          <p:nvPr/>
        </p:nvSpPr>
        <p:spPr>
          <a:xfrm flipV="1">
            <a:off x="11391043" y="398147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Isosceles Triangle 58">
            <a:extLst>
              <a:ext uri="{FF2B5EF4-FFF2-40B4-BE49-F238E27FC236}">
                <a16:creationId xmlns:a16="http://schemas.microsoft.com/office/drawing/2014/main" id="{E223952A-1821-6A46-C3E2-F92D39C50AC2}"/>
              </a:ext>
            </a:extLst>
          </p:cNvPr>
          <p:cNvSpPr/>
          <p:nvPr/>
        </p:nvSpPr>
        <p:spPr>
          <a:xfrm flipV="1">
            <a:off x="11388619" y="437281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Isosceles Triangle 59">
            <a:extLst>
              <a:ext uri="{FF2B5EF4-FFF2-40B4-BE49-F238E27FC236}">
                <a16:creationId xmlns:a16="http://schemas.microsoft.com/office/drawing/2014/main" id="{0E78515B-607E-C3A3-1467-7B787182A511}"/>
              </a:ext>
            </a:extLst>
          </p:cNvPr>
          <p:cNvSpPr/>
          <p:nvPr/>
        </p:nvSpPr>
        <p:spPr>
          <a:xfrm flipV="1">
            <a:off x="11388619" y="475654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a:extLst>
              <a:ext uri="{FF2B5EF4-FFF2-40B4-BE49-F238E27FC236}">
                <a16:creationId xmlns:a16="http://schemas.microsoft.com/office/drawing/2014/main" id="{4EB5E3F1-98D0-76FA-0216-498C42293FBF}"/>
              </a:ext>
            </a:extLst>
          </p:cNvPr>
          <p:cNvSpPr/>
          <p:nvPr/>
        </p:nvSpPr>
        <p:spPr>
          <a:xfrm flipV="1">
            <a:off x="11386195" y="515105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Isosceles Triangle 61">
            <a:extLst>
              <a:ext uri="{FF2B5EF4-FFF2-40B4-BE49-F238E27FC236}">
                <a16:creationId xmlns:a16="http://schemas.microsoft.com/office/drawing/2014/main" id="{8E6A2308-9C94-7261-6805-BF4F7F6F787F}"/>
              </a:ext>
            </a:extLst>
          </p:cNvPr>
          <p:cNvSpPr/>
          <p:nvPr/>
        </p:nvSpPr>
        <p:spPr>
          <a:xfrm flipV="1">
            <a:off x="11388619" y="554240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Isosceles Triangle 62">
            <a:extLst>
              <a:ext uri="{FF2B5EF4-FFF2-40B4-BE49-F238E27FC236}">
                <a16:creationId xmlns:a16="http://schemas.microsoft.com/office/drawing/2014/main" id="{BF090DF5-5732-8080-40F6-1F25DD65C6D4}"/>
              </a:ext>
            </a:extLst>
          </p:cNvPr>
          <p:cNvSpPr/>
          <p:nvPr/>
        </p:nvSpPr>
        <p:spPr>
          <a:xfrm flipV="1">
            <a:off x="11386195" y="592422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a:extLst>
              <a:ext uri="{FF2B5EF4-FFF2-40B4-BE49-F238E27FC236}">
                <a16:creationId xmlns:a16="http://schemas.microsoft.com/office/drawing/2014/main" id="{C733FE36-676B-4EF9-6E8C-F8E14A42DAF8}"/>
              </a:ext>
            </a:extLst>
          </p:cNvPr>
          <p:cNvSpPr/>
          <p:nvPr/>
        </p:nvSpPr>
        <p:spPr>
          <a:xfrm flipV="1">
            <a:off x="11388619" y="626118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Isosceles Triangle 64">
            <a:extLst>
              <a:ext uri="{FF2B5EF4-FFF2-40B4-BE49-F238E27FC236}">
                <a16:creationId xmlns:a16="http://schemas.microsoft.com/office/drawing/2014/main" id="{315FC466-AEA1-E3AA-86D3-070CB61E1FF2}"/>
              </a:ext>
            </a:extLst>
          </p:cNvPr>
          <p:cNvSpPr/>
          <p:nvPr/>
        </p:nvSpPr>
        <p:spPr>
          <a:xfrm flipV="1">
            <a:off x="11386195" y="664300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extBox 1">
            <a:extLst>
              <a:ext uri="{FF2B5EF4-FFF2-40B4-BE49-F238E27FC236}">
                <a16:creationId xmlns:a16="http://schemas.microsoft.com/office/drawing/2014/main" id="{754C36E0-0192-E7DC-8BC0-1B4A8EB3F607}"/>
              </a:ext>
            </a:extLst>
          </p:cNvPr>
          <p:cNvSpPr txBox="1"/>
          <p:nvPr/>
        </p:nvSpPr>
        <p:spPr>
          <a:xfrm>
            <a:off x="7687098" y="5640228"/>
            <a:ext cx="4454364" cy="1446550"/>
          </a:xfrm>
          <a:prstGeom prst="rect">
            <a:avLst/>
          </a:prstGeom>
          <a:solidFill>
            <a:schemeClr val="accent4">
              <a:lumMod val="20000"/>
              <a:lumOff val="80000"/>
            </a:schemeClr>
          </a:solidFill>
        </p:spPr>
        <p:txBody>
          <a:bodyPr wrap="square" rtlCol="0">
            <a:spAutoFit/>
          </a:bodyPr>
          <a:lstStyle/>
          <a:p>
            <a:r>
              <a:rPr lang="en-US" sz="1100" dirty="0"/>
              <a:t>The system must allow manual selection of orders to request transfer of "contract" payments to the service provider for contracted services that do not fall within the platform's policy of disbursing at the beginning of each month, as this is governed by the nature of contracts dated and with dates between the two parties.</a:t>
            </a:r>
          </a:p>
          <a:p>
            <a:pPr algn="r" rtl="1"/>
            <a:r>
              <a:rPr lang="ar-SA" sz="1100" dirty="0"/>
              <a:t>يجب أن يتيح النظام اختيارًا يدويًا لأوامر طلب تحويل دفعات "العقود" إلى مقدم الخدمة  للخدمات المتعاقد عليها التي لا تدخل ضمن سياسة المنصة في الصرف بداية كل شهر لأن ما يحكم ذلك هو طبيعة العقود المؤرخة وبمواعيد بين الطرفين.</a:t>
            </a:r>
            <a:endParaRPr lang="en-PH" sz="1100" dirty="0"/>
          </a:p>
        </p:txBody>
      </p:sp>
      <p:sp>
        <p:nvSpPr>
          <p:cNvPr id="3" name="TextBox 2">
            <a:extLst>
              <a:ext uri="{FF2B5EF4-FFF2-40B4-BE49-F238E27FC236}">
                <a16:creationId xmlns:a16="http://schemas.microsoft.com/office/drawing/2014/main" id="{A30AFF60-318F-52BD-1BFF-9BFD7487E294}"/>
              </a:ext>
            </a:extLst>
          </p:cNvPr>
          <p:cNvSpPr txBox="1"/>
          <p:nvPr/>
        </p:nvSpPr>
        <p:spPr>
          <a:xfrm>
            <a:off x="2035449" y="5617138"/>
            <a:ext cx="3874417" cy="1169551"/>
          </a:xfrm>
          <a:prstGeom prst="rect">
            <a:avLst/>
          </a:prstGeom>
          <a:solidFill>
            <a:schemeClr val="accent5">
              <a:lumMod val="20000"/>
              <a:lumOff val="80000"/>
            </a:schemeClr>
          </a:solidFill>
        </p:spPr>
        <p:txBody>
          <a:bodyPr wrap="square" rtlCol="0">
            <a:spAutoFit/>
          </a:bodyPr>
          <a:lstStyle/>
          <a:p>
            <a:r>
              <a:rPr lang="ar-SA" sz="1400" dirty="0"/>
              <a:t>بيان بكافة تفاصيل الطلبات الواردة الى مقدم خدمة محدد وما تم بشأن الطلب من اجراءات محاسبية </a:t>
            </a:r>
          </a:p>
          <a:p>
            <a:r>
              <a:rPr lang="en-PH" sz="1400" dirty="0"/>
              <a:t>A statement of all details of requests received from a specific service provider and the accounting procedures taken regarding the request</a:t>
            </a:r>
          </a:p>
        </p:txBody>
      </p:sp>
    </p:spTree>
    <p:extLst>
      <p:ext uri="{BB962C8B-B14F-4D97-AF65-F5344CB8AC3E}">
        <p14:creationId xmlns:p14="http://schemas.microsoft.com/office/powerpoint/2010/main" val="88539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50C0-504E-4FB5-E31B-6EB88814398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38D808B-7BF4-43ED-1C77-F9B0042FC33C}"/>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BF94C942-8AD1-F8D3-2ADF-1587E135F603}"/>
              </a:ext>
            </a:extLst>
          </p:cNvPr>
          <p:cNvSpPr/>
          <p:nvPr/>
        </p:nvSpPr>
        <p:spPr>
          <a:xfrm>
            <a:off x="72740" y="663567"/>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TextBox 14">
            <a:extLst>
              <a:ext uri="{FF2B5EF4-FFF2-40B4-BE49-F238E27FC236}">
                <a16:creationId xmlns:a16="http://schemas.microsoft.com/office/drawing/2014/main" id="{1378B943-37F2-8A2B-037D-78F9C234C44C}"/>
              </a:ext>
            </a:extLst>
          </p:cNvPr>
          <p:cNvSpPr txBox="1"/>
          <p:nvPr/>
        </p:nvSpPr>
        <p:spPr>
          <a:xfrm>
            <a:off x="199740" y="173693"/>
            <a:ext cx="3448050" cy="369332"/>
          </a:xfrm>
          <a:prstGeom prst="rect">
            <a:avLst/>
          </a:prstGeom>
          <a:noFill/>
        </p:spPr>
        <p:txBody>
          <a:bodyPr wrap="square" rtlCol="0">
            <a:spAutoFit/>
          </a:bodyPr>
          <a:lstStyle/>
          <a:p>
            <a:pPr rtl="1" fontAlgn="ctr">
              <a:buNone/>
            </a:pPr>
            <a:r>
              <a:rPr lang="en-PH" b="1" dirty="0">
                <a:solidFill>
                  <a:schemeClr val="bg1"/>
                </a:solidFill>
                <a:latin typeface="Arial Narrow" panose="020B0606020202030204" pitchFamily="34" charset="0"/>
              </a:rPr>
              <a:t>JON-5680</a:t>
            </a:r>
          </a:p>
        </p:txBody>
      </p:sp>
      <p:graphicFrame>
        <p:nvGraphicFramePr>
          <p:cNvPr id="25" name="Table 24">
            <a:extLst>
              <a:ext uri="{FF2B5EF4-FFF2-40B4-BE49-F238E27FC236}">
                <a16:creationId xmlns:a16="http://schemas.microsoft.com/office/drawing/2014/main" id="{5C792803-A053-0520-9661-E99C5B26DAE0}"/>
              </a:ext>
            </a:extLst>
          </p:cNvPr>
          <p:cNvGraphicFramePr>
            <a:graphicFrameLocks noGrp="1"/>
          </p:cNvGraphicFramePr>
          <p:nvPr>
            <p:extLst>
              <p:ext uri="{D42A27DB-BD31-4B8C-83A1-F6EECF244321}">
                <p14:modId xmlns:p14="http://schemas.microsoft.com/office/powerpoint/2010/main" val="3005998147"/>
              </p:ext>
            </p:extLst>
          </p:nvPr>
        </p:nvGraphicFramePr>
        <p:xfrm>
          <a:off x="173129" y="968425"/>
          <a:ext cx="11860015" cy="1342467"/>
        </p:xfrm>
        <a:graphic>
          <a:graphicData uri="http://schemas.openxmlformats.org/drawingml/2006/table">
            <a:tbl>
              <a:tblPr firstRow="1" bandRow="1">
                <a:tableStyleId>{5C22544A-7EE6-4342-B048-85BDC9FD1C3A}</a:tableStyleId>
              </a:tblPr>
              <a:tblGrid>
                <a:gridCol w="562688">
                  <a:extLst>
                    <a:ext uri="{9D8B030D-6E8A-4147-A177-3AD203B41FA5}">
                      <a16:colId xmlns:a16="http://schemas.microsoft.com/office/drawing/2014/main" val="1028015456"/>
                    </a:ext>
                  </a:extLst>
                </a:gridCol>
                <a:gridCol w="562688">
                  <a:extLst>
                    <a:ext uri="{9D8B030D-6E8A-4147-A177-3AD203B41FA5}">
                      <a16:colId xmlns:a16="http://schemas.microsoft.com/office/drawing/2014/main" val="4230336558"/>
                    </a:ext>
                  </a:extLst>
                </a:gridCol>
                <a:gridCol w="564981">
                  <a:extLst>
                    <a:ext uri="{9D8B030D-6E8A-4147-A177-3AD203B41FA5}">
                      <a16:colId xmlns:a16="http://schemas.microsoft.com/office/drawing/2014/main" val="2873218440"/>
                    </a:ext>
                  </a:extLst>
                </a:gridCol>
                <a:gridCol w="564981">
                  <a:extLst>
                    <a:ext uri="{9D8B030D-6E8A-4147-A177-3AD203B41FA5}">
                      <a16:colId xmlns:a16="http://schemas.microsoft.com/office/drawing/2014/main" val="1810269809"/>
                    </a:ext>
                  </a:extLst>
                </a:gridCol>
                <a:gridCol w="564981">
                  <a:extLst>
                    <a:ext uri="{9D8B030D-6E8A-4147-A177-3AD203B41FA5}">
                      <a16:colId xmlns:a16="http://schemas.microsoft.com/office/drawing/2014/main" val="91003653"/>
                    </a:ext>
                  </a:extLst>
                </a:gridCol>
                <a:gridCol w="564981">
                  <a:extLst>
                    <a:ext uri="{9D8B030D-6E8A-4147-A177-3AD203B41FA5}">
                      <a16:colId xmlns:a16="http://schemas.microsoft.com/office/drawing/2014/main" val="3824943857"/>
                    </a:ext>
                  </a:extLst>
                </a:gridCol>
                <a:gridCol w="641711">
                  <a:extLst>
                    <a:ext uri="{9D8B030D-6E8A-4147-A177-3AD203B41FA5}">
                      <a16:colId xmlns:a16="http://schemas.microsoft.com/office/drawing/2014/main" val="2222852846"/>
                    </a:ext>
                  </a:extLst>
                </a:gridCol>
                <a:gridCol w="476338">
                  <a:extLst>
                    <a:ext uri="{9D8B030D-6E8A-4147-A177-3AD203B41FA5}">
                      <a16:colId xmlns:a16="http://schemas.microsoft.com/office/drawing/2014/main" val="1982789283"/>
                    </a:ext>
                  </a:extLst>
                </a:gridCol>
                <a:gridCol w="576894">
                  <a:extLst>
                    <a:ext uri="{9D8B030D-6E8A-4147-A177-3AD203B41FA5}">
                      <a16:colId xmlns:a16="http://schemas.microsoft.com/office/drawing/2014/main" val="778966576"/>
                    </a:ext>
                  </a:extLst>
                </a:gridCol>
                <a:gridCol w="564981">
                  <a:extLst>
                    <a:ext uri="{9D8B030D-6E8A-4147-A177-3AD203B41FA5}">
                      <a16:colId xmlns:a16="http://schemas.microsoft.com/office/drawing/2014/main" val="1892561431"/>
                    </a:ext>
                  </a:extLst>
                </a:gridCol>
                <a:gridCol w="564981">
                  <a:extLst>
                    <a:ext uri="{9D8B030D-6E8A-4147-A177-3AD203B41FA5}">
                      <a16:colId xmlns:a16="http://schemas.microsoft.com/office/drawing/2014/main" val="386327214"/>
                    </a:ext>
                  </a:extLst>
                </a:gridCol>
                <a:gridCol w="564981">
                  <a:extLst>
                    <a:ext uri="{9D8B030D-6E8A-4147-A177-3AD203B41FA5}">
                      <a16:colId xmlns:a16="http://schemas.microsoft.com/office/drawing/2014/main" val="3369332233"/>
                    </a:ext>
                  </a:extLst>
                </a:gridCol>
                <a:gridCol w="564981">
                  <a:extLst>
                    <a:ext uri="{9D8B030D-6E8A-4147-A177-3AD203B41FA5}">
                      <a16:colId xmlns:a16="http://schemas.microsoft.com/office/drawing/2014/main" val="439045516"/>
                    </a:ext>
                  </a:extLst>
                </a:gridCol>
                <a:gridCol w="564981">
                  <a:extLst>
                    <a:ext uri="{9D8B030D-6E8A-4147-A177-3AD203B41FA5}">
                      <a16:colId xmlns:a16="http://schemas.microsoft.com/office/drawing/2014/main" val="2095249156"/>
                    </a:ext>
                  </a:extLst>
                </a:gridCol>
                <a:gridCol w="564981">
                  <a:extLst>
                    <a:ext uri="{9D8B030D-6E8A-4147-A177-3AD203B41FA5}">
                      <a16:colId xmlns:a16="http://schemas.microsoft.com/office/drawing/2014/main" val="1567627469"/>
                    </a:ext>
                  </a:extLst>
                </a:gridCol>
                <a:gridCol w="564981">
                  <a:extLst>
                    <a:ext uri="{9D8B030D-6E8A-4147-A177-3AD203B41FA5}">
                      <a16:colId xmlns:a16="http://schemas.microsoft.com/office/drawing/2014/main" val="3748750143"/>
                    </a:ext>
                  </a:extLst>
                </a:gridCol>
                <a:gridCol w="564981">
                  <a:extLst>
                    <a:ext uri="{9D8B030D-6E8A-4147-A177-3AD203B41FA5}">
                      <a16:colId xmlns:a16="http://schemas.microsoft.com/office/drawing/2014/main" val="1321617753"/>
                    </a:ext>
                  </a:extLst>
                </a:gridCol>
                <a:gridCol w="564981">
                  <a:extLst>
                    <a:ext uri="{9D8B030D-6E8A-4147-A177-3AD203B41FA5}">
                      <a16:colId xmlns:a16="http://schemas.microsoft.com/office/drawing/2014/main" val="2246058799"/>
                    </a:ext>
                  </a:extLst>
                </a:gridCol>
                <a:gridCol w="564981">
                  <a:extLst>
                    <a:ext uri="{9D8B030D-6E8A-4147-A177-3AD203B41FA5}">
                      <a16:colId xmlns:a16="http://schemas.microsoft.com/office/drawing/2014/main" val="99945"/>
                    </a:ext>
                  </a:extLst>
                </a:gridCol>
                <a:gridCol w="564981">
                  <a:extLst>
                    <a:ext uri="{9D8B030D-6E8A-4147-A177-3AD203B41FA5}">
                      <a16:colId xmlns:a16="http://schemas.microsoft.com/office/drawing/2014/main" val="1288683826"/>
                    </a:ext>
                  </a:extLst>
                </a:gridCol>
                <a:gridCol w="564981">
                  <a:extLst>
                    <a:ext uri="{9D8B030D-6E8A-4147-A177-3AD203B41FA5}">
                      <a16:colId xmlns:a16="http://schemas.microsoft.com/office/drawing/2014/main" val="2286799172"/>
                    </a:ext>
                  </a:extLst>
                </a:gridCol>
              </a:tblGrid>
              <a:tr h="345428">
                <a:tc>
                  <a:txBody>
                    <a:bodyPr/>
                    <a:lstStyle/>
                    <a:p>
                      <a:pPr algn="ctr" rtl="1" fontAlgn="ctr">
                        <a:buNone/>
                      </a:pP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Requester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طالب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مقدم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Description</a:t>
                      </a:r>
                      <a:br>
                        <a:rPr lang="en-PH"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وصف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chemeClr val="tx1"/>
                          </a:solidFill>
                          <a:effectLst/>
                          <a:latin typeface="Cairo" panose="00000500000000000000" pitchFamily="2" charset="-78"/>
                          <a:cs typeface="Cairo" panose="00000500000000000000" pitchFamily="2" charset="-78"/>
                        </a:rPr>
                        <a:t> </a:t>
                      </a:r>
                      <a:r>
                        <a:rPr lang="ar-SA" sz="800" dirty="0">
                          <a:solidFill>
                            <a:schemeClr val="tx1"/>
                          </a:solidFill>
                          <a:latin typeface="Cairo" panose="00000500000000000000" pitchFamily="2" charset="-78"/>
                          <a:cs typeface="Cairo" panose="00000500000000000000" pitchFamily="2" charset="-78"/>
                        </a:rPr>
                        <a:t>المبلغ الإجمالي لمقدم الخدمة</a:t>
                      </a:r>
                      <a:endParaRPr lang="ar-SA" sz="800" b="1" i="0" u="none" strike="noStrike"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800" dirty="0">
                          <a:solidFill>
                            <a:schemeClr val="tx1"/>
                          </a:solidFill>
                          <a:latin typeface="Cairo" panose="00000500000000000000" pitchFamily="2" charset="-78"/>
                          <a:cs typeface="Cairo" panose="00000500000000000000" pitchFamily="2" charset="-78"/>
                        </a:rPr>
                        <a:t>إجمالي الفاتورة</a:t>
                      </a:r>
                      <a:endParaRPr lang="en-PH" sz="800" b="1"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Uploaded File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الملف المرفوع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File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الملف</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Request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الطلب</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l"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7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700" b="0" dirty="0">
                          <a:solidFill>
                            <a:srgbClr val="2B2B2B"/>
                          </a:solidFill>
                          <a:effectLst/>
                          <a:latin typeface="Cairo" panose="00000500000000000000" pitchFamily="2" charset="-78"/>
                          <a:cs typeface="Cairo" panose="00000500000000000000" pitchFamily="2" charset="-78"/>
                        </a:rPr>
                        <a:t>Reham </a:t>
                      </a:r>
                      <a:r>
                        <a:rPr lang="en-PH" sz="700" b="0" dirty="0" err="1">
                          <a:solidFill>
                            <a:srgbClr val="2B2B2B"/>
                          </a:solidFill>
                          <a:effectLst/>
                          <a:latin typeface="Cairo" panose="00000500000000000000" pitchFamily="2" charset="-78"/>
                          <a:cs typeface="Cairo" panose="00000500000000000000" pitchFamily="2" charset="-78"/>
                        </a:rPr>
                        <a:t>Alsubaie</a:t>
                      </a:r>
                      <a:endParaRPr lang="en-PH" sz="700" b="0" dirty="0">
                        <a:solidFill>
                          <a:srgbClr val="2B2B2B"/>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700" dirty="0">
                          <a:solidFill>
                            <a:schemeClr val="bg2">
                              <a:lumMod val="25000"/>
                            </a:schemeClr>
                          </a:solidFill>
                          <a:effectLst/>
                          <a:latin typeface="Cairo" panose="00000500000000000000" pitchFamily="2" charset="-78"/>
                          <a:cs typeface="Cairo" panose="00000500000000000000" pitchFamily="2" charset="-78"/>
                        </a:rPr>
                        <a:t>جلسة تشاور حول عقد محاماه</a:t>
                      </a:r>
                      <a:endParaRPr lang="en-US" sz="700" dirty="0">
                        <a:solidFill>
                          <a:schemeClr val="bg2">
                            <a:lumMod val="25000"/>
                          </a:schemeClr>
                        </a:solidFill>
                        <a:effectLst/>
                        <a:latin typeface="Cairo" panose="00000500000000000000" pitchFamily="2" charset="-78"/>
                        <a:cs typeface="Cairo" panose="00000500000000000000" pitchFamily="2" charset="-78"/>
                      </a:endParaRPr>
                    </a:p>
                    <a:p>
                      <a:pPr algn="ctr" rtl="1" fontAlgn="ctr">
                        <a:buNone/>
                      </a:pPr>
                      <a:r>
                        <a:rPr lang="en-PH" sz="700" dirty="0">
                          <a:solidFill>
                            <a:schemeClr val="bg2">
                              <a:lumMod val="25000"/>
                            </a:schemeClr>
                          </a:solidFill>
                          <a:effectLst/>
                          <a:latin typeface="Cairo" panose="00000500000000000000" pitchFamily="2" charset="-78"/>
                          <a:cs typeface="Cairo" panose="00000500000000000000" pitchFamily="2" charset="-78"/>
                        </a:rPr>
                        <a:t>Attorney contract consultation session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dirty="0">
                          <a:solidFill>
                            <a:srgbClr val="3B3838"/>
                          </a:solidFill>
                          <a:effectLst/>
                          <a:latin typeface="Arial Narrow" panose="020B0606020202030204" pitchFamily="34" charset="0"/>
                        </a:rPr>
                        <a:t>108.40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US" sz="700" b="0" i="0" u="none" strike="noStrike" dirty="0">
                          <a:solidFill>
                            <a:srgbClr val="C00000"/>
                          </a:solidFill>
                          <a:effectLst/>
                          <a:latin typeface="Cairo" panose="00000500000000000000" pitchFamily="2" charset="-78"/>
                          <a:cs typeface="Cairo" panose="00000500000000000000" pitchFamily="2" charset="-78"/>
                        </a:rPr>
                        <a:t>On-Hold</a:t>
                      </a:r>
                      <a:endParaRPr lang="en-PH" sz="700" b="0" i="0" u="none" strike="noStrike" dirty="0">
                        <a:solidFill>
                          <a:srgbClr val="C00000"/>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bl>
          </a:graphicData>
        </a:graphic>
      </p:graphicFrame>
      <p:pic>
        <p:nvPicPr>
          <p:cNvPr id="28" name="Picture 27">
            <a:extLst>
              <a:ext uri="{FF2B5EF4-FFF2-40B4-BE49-F238E27FC236}">
                <a16:creationId xmlns:a16="http://schemas.microsoft.com/office/drawing/2014/main" id="{2138FBEA-9D3A-8F69-97B2-249F0E37BDCE}"/>
              </a:ext>
            </a:extLst>
          </p:cNvPr>
          <p:cNvPicPr>
            <a:picLocks noChangeAspect="1"/>
          </p:cNvPicPr>
          <p:nvPr/>
        </p:nvPicPr>
        <p:blipFill>
          <a:blip r:embed="rId3"/>
          <a:srcRect l="90908" t="20032" r="3506" b="76049"/>
          <a:stretch>
            <a:fillRect/>
          </a:stretch>
        </p:blipFill>
        <p:spPr>
          <a:xfrm>
            <a:off x="10627824" y="709740"/>
            <a:ext cx="635667" cy="256858"/>
          </a:xfrm>
          <a:prstGeom prst="rect">
            <a:avLst/>
          </a:prstGeom>
        </p:spPr>
      </p:pic>
      <p:sp>
        <p:nvSpPr>
          <p:cNvPr id="38" name="Rectangle: Rounded Corners 37">
            <a:extLst>
              <a:ext uri="{FF2B5EF4-FFF2-40B4-BE49-F238E27FC236}">
                <a16:creationId xmlns:a16="http://schemas.microsoft.com/office/drawing/2014/main" id="{D58FFB4D-8803-BBAC-4C50-682ED08FD4A6}"/>
              </a:ext>
            </a:extLst>
          </p:cNvPr>
          <p:cNvSpPr/>
          <p:nvPr/>
        </p:nvSpPr>
        <p:spPr>
          <a:xfrm>
            <a:off x="11406784" y="722479"/>
            <a:ext cx="569805" cy="26188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arrow" panose="020B0606020202030204" pitchFamily="34" charset="0"/>
              </a:rPr>
              <a:t>Send</a:t>
            </a:r>
            <a:endParaRPr lang="en-PH" sz="1200" dirty="0">
              <a:latin typeface="Arial Narrow" panose="020B0606020202030204" pitchFamily="34" charset="0"/>
            </a:endParaRPr>
          </a:p>
        </p:txBody>
      </p:sp>
      <p:sp>
        <p:nvSpPr>
          <p:cNvPr id="51" name="Callout: Line with Border and Accent Bar 50">
            <a:extLst>
              <a:ext uri="{FF2B5EF4-FFF2-40B4-BE49-F238E27FC236}">
                <a16:creationId xmlns:a16="http://schemas.microsoft.com/office/drawing/2014/main" id="{4BCEB264-700A-B9C8-1862-42F92D0EE2C8}"/>
              </a:ext>
            </a:extLst>
          </p:cNvPr>
          <p:cNvSpPr/>
          <p:nvPr/>
        </p:nvSpPr>
        <p:spPr>
          <a:xfrm>
            <a:off x="8495799" y="31215"/>
            <a:ext cx="1864196" cy="871219"/>
          </a:xfrm>
          <a:prstGeom prst="accentBorderCallout1">
            <a:avLst>
              <a:gd name="adj1" fmla="val 18750"/>
              <a:gd name="adj2" fmla="val -8333"/>
              <a:gd name="adj3" fmla="val 253794"/>
              <a:gd name="adj4" fmla="val 1746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sp>
        <p:nvSpPr>
          <p:cNvPr id="54" name="Isosceles Triangle 53">
            <a:extLst>
              <a:ext uri="{FF2B5EF4-FFF2-40B4-BE49-F238E27FC236}">
                <a16:creationId xmlns:a16="http://schemas.microsoft.com/office/drawing/2014/main" id="{18DE1416-0D96-B9DD-5D33-49E194CEDBFD}"/>
              </a:ext>
            </a:extLst>
          </p:cNvPr>
          <p:cNvSpPr/>
          <p:nvPr/>
        </p:nvSpPr>
        <p:spPr>
          <a:xfrm flipV="1">
            <a:off x="11511500" y="199560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Top Corners Rounded 1">
            <a:extLst>
              <a:ext uri="{FF2B5EF4-FFF2-40B4-BE49-F238E27FC236}">
                <a16:creationId xmlns:a16="http://schemas.microsoft.com/office/drawing/2014/main" id="{A5AF2F6A-6031-816F-FF5E-0B20C24D5717}"/>
              </a:ext>
            </a:extLst>
          </p:cNvPr>
          <p:cNvSpPr/>
          <p:nvPr/>
        </p:nvSpPr>
        <p:spPr>
          <a:xfrm>
            <a:off x="159229" y="2803471"/>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bg2">
                    <a:lumMod val="25000"/>
                  </a:schemeClr>
                </a:solidFill>
                <a:latin typeface="Arial Narrow" panose="020B0606020202030204" pitchFamily="34" charset="0"/>
              </a:rPr>
              <a:t>File Status</a:t>
            </a:r>
            <a:endParaRPr lang="en-PH" sz="1000" b="1" dirty="0">
              <a:solidFill>
                <a:schemeClr val="bg2">
                  <a:lumMod val="25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EB385E0D-70B5-E700-F63F-BBBE4E165744}"/>
              </a:ext>
            </a:extLst>
          </p:cNvPr>
          <p:cNvPicPr>
            <a:picLocks noChangeAspect="1"/>
          </p:cNvPicPr>
          <p:nvPr/>
        </p:nvPicPr>
        <p:blipFill>
          <a:blip r:embed="rId4"/>
          <a:stretch>
            <a:fillRect/>
          </a:stretch>
        </p:blipFill>
        <p:spPr>
          <a:xfrm>
            <a:off x="10416665" y="1980115"/>
            <a:ext cx="294594" cy="294594"/>
          </a:xfrm>
          <a:prstGeom prst="rect">
            <a:avLst/>
          </a:prstGeom>
        </p:spPr>
      </p:pic>
      <p:sp>
        <p:nvSpPr>
          <p:cNvPr id="4" name="Rectangle: Rounded Corners 3">
            <a:extLst>
              <a:ext uri="{FF2B5EF4-FFF2-40B4-BE49-F238E27FC236}">
                <a16:creationId xmlns:a16="http://schemas.microsoft.com/office/drawing/2014/main" id="{D8F9182A-12B1-BF59-1CFE-13A7FBEB59D5}"/>
              </a:ext>
            </a:extLst>
          </p:cNvPr>
          <p:cNvSpPr/>
          <p:nvPr/>
        </p:nvSpPr>
        <p:spPr>
          <a:xfrm>
            <a:off x="10912432" y="2056930"/>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C986A256-7E42-44C5-305C-2FD0AFB39D99}"/>
              </a:ext>
            </a:extLst>
          </p:cNvPr>
          <p:cNvSpPr/>
          <p:nvPr/>
        </p:nvSpPr>
        <p:spPr>
          <a:xfrm>
            <a:off x="173130" y="2717074"/>
            <a:ext cx="11800105" cy="46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Rectangle: Top Corners Rounded 51">
            <a:extLst>
              <a:ext uri="{FF2B5EF4-FFF2-40B4-BE49-F238E27FC236}">
                <a16:creationId xmlns:a16="http://schemas.microsoft.com/office/drawing/2014/main" id="{48E27086-D04C-046F-A4C4-8CAD753F1005}"/>
              </a:ext>
            </a:extLst>
          </p:cNvPr>
          <p:cNvSpPr/>
          <p:nvPr/>
        </p:nvSpPr>
        <p:spPr>
          <a:xfrm flipV="1">
            <a:off x="159229" y="3117969"/>
            <a:ext cx="2756808" cy="3145477"/>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0" name="Rectangle: Rounded Corners 69">
            <a:extLst>
              <a:ext uri="{FF2B5EF4-FFF2-40B4-BE49-F238E27FC236}">
                <a16:creationId xmlns:a16="http://schemas.microsoft.com/office/drawing/2014/main" id="{5CCF3885-D320-D458-8173-D8E7D2CDCA19}"/>
              </a:ext>
            </a:extLst>
          </p:cNvPr>
          <p:cNvSpPr/>
          <p:nvPr/>
        </p:nvSpPr>
        <p:spPr>
          <a:xfrm>
            <a:off x="1077128" y="2847948"/>
            <a:ext cx="603169" cy="20215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1" name="TextBox 70">
            <a:extLst>
              <a:ext uri="{FF2B5EF4-FFF2-40B4-BE49-F238E27FC236}">
                <a16:creationId xmlns:a16="http://schemas.microsoft.com/office/drawing/2014/main" id="{F11F0C81-7DD2-DAB0-EFD4-D0A47CA75017}"/>
              </a:ext>
            </a:extLst>
          </p:cNvPr>
          <p:cNvSpPr txBox="1"/>
          <p:nvPr/>
        </p:nvSpPr>
        <p:spPr>
          <a:xfrm>
            <a:off x="1077128" y="2827475"/>
            <a:ext cx="603170"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Approved</a:t>
            </a:r>
            <a:endParaRPr lang="en-PH" sz="900" dirty="0">
              <a:solidFill>
                <a:schemeClr val="bg1"/>
              </a:solidFill>
              <a:latin typeface="Arial Narrow" panose="020B0606020202030204" pitchFamily="34" charset="0"/>
            </a:endParaRPr>
          </a:p>
        </p:txBody>
      </p:sp>
      <p:sp>
        <p:nvSpPr>
          <p:cNvPr id="72" name="Rectangle: Rounded Corners 71">
            <a:extLst>
              <a:ext uri="{FF2B5EF4-FFF2-40B4-BE49-F238E27FC236}">
                <a16:creationId xmlns:a16="http://schemas.microsoft.com/office/drawing/2014/main" id="{68255FEF-3A94-7B1F-18EC-92E67F6CBB72}"/>
              </a:ext>
            </a:extLst>
          </p:cNvPr>
          <p:cNvSpPr/>
          <p:nvPr/>
        </p:nvSpPr>
        <p:spPr>
          <a:xfrm>
            <a:off x="1975387" y="2847948"/>
            <a:ext cx="603169" cy="20215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3" name="Rectangle: Top Corners Rounded 82">
            <a:extLst>
              <a:ext uri="{FF2B5EF4-FFF2-40B4-BE49-F238E27FC236}">
                <a16:creationId xmlns:a16="http://schemas.microsoft.com/office/drawing/2014/main" id="{56EF5B4C-2EA9-A7AC-474C-868BECB37DE7}"/>
              </a:ext>
            </a:extLst>
          </p:cNvPr>
          <p:cNvSpPr/>
          <p:nvPr/>
        </p:nvSpPr>
        <p:spPr>
          <a:xfrm flipV="1">
            <a:off x="152425" y="4552392"/>
            <a:ext cx="2756808" cy="3285144"/>
          </a:xfrm>
          <a:prstGeom prst="round2SameRect">
            <a:avLst>
              <a:gd name="adj1" fmla="val 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3" name="TextBox 72">
            <a:extLst>
              <a:ext uri="{FF2B5EF4-FFF2-40B4-BE49-F238E27FC236}">
                <a16:creationId xmlns:a16="http://schemas.microsoft.com/office/drawing/2014/main" id="{C03BBE0B-2508-A4C3-EF4F-6602F4802D87}"/>
              </a:ext>
            </a:extLst>
          </p:cNvPr>
          <p:cNvSpPr txBox="1"/>
          <p:nvPr/>
        </p:nvSpPr>
        <p:spPr>
          <a:xfrm>
            <a:off x="1970589" y="2835310"/>
            <a:ext cx="607967"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Reject</a:t>
            </a:r>
            <a:endParaRPr lang="en-PH" sz="900" dirty="0">
              <a:solidFill>
                <a:schemeClr val="bg1"/>
              </a:solidFill>
              <a:latin typeface="Arial Narrow" panose="020B0606020202030204" pitchFamily="34" charset="0"/>
            </a:endParaRPr>
          </a:p>
        </p:txBody>
      </p:sp>
      <p:sp>
        <p:nvSpPr>
          <p:cNvPr id="84" name="Rectangle: Rounded Corners 83">
            <a:extLst>
              <a:ext uri="{FF2B5EF4-FFF2-40B4-BE49-F238E27FC236}">
                <a16:creationId xmlns:a16="http://schemas.microsoft.com/office/drawing/2014/main" id="{C38BD844-52DD-9BD1-0A3A-6485091245E4}"/>
              </a:ext>
            </a:extLst>
          </p:cNvPr>
          <p:cNvSpPr/>
          <p:nvPr/>
        </p:nvSpPr>
        <p:spPr>
          <a:xfrm>
            <a:off x="891007" y="4215174"/>
            <a:ext cx="2025030" cy="404813"/>
          </a:xfrm>
          <a:prstGeom prst="roundRect">
            <a:avLst>
              <a:gd name="adj" fmla="val 0"/>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Rectangle: Rounded Corners 84">
            <a:extLst>
              <a:ext uri="{FF2B5EF4-FFF2-40B4-BE49-F238E27FC236}">
                <a16:creationId xmlns:a16="http://schemas.microsoft.com/office/drawing/2014/main" id="{56EFE94B-BE86-EE71-08FB-3BB808F3E749}"/>
              </a:ext>
            </a:extLst>
          </p:cNvPr>
          <p:cNvSpPr/>
          <p:nvPr/>
        </p:nvSpPr>
        <p:spPr>
          <a:xfrm>
            <a:off x="150383" y="4208803"/>
            <a:ext cx="733819" cy="415947"/>
          </a:xfrm>
          <a:prstGeom prst="roundRect">
            <a:avLst>
              <a:gd name="adj" fmla="val 0"/>
            </a:avLst>
          </a:prstGeom>
          <a:solidFill>
            <a:srgbClr val="FFF9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00" b="1" dirty="0">
              <a:solidFill>
                <a:schemeClr val="bg1"/>
              </a:solidFill>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2060071B-F9B8-A4E6-C8CC-18290DD404C5}"/>
              </a:ext>
            </a:extLst>
          </p:cNvPr>
          <p:cNvSpPr/>
          <p:nvPr/>
        </p:nvSpPr>
        <p:spPr>
          <a:xfrm>
            <a:off x="195360" y="4266787"/>
            <a:ext cx="647339" cy="286118"/>
          </a:xfrm>
          <a:prstGeom prst="roundRect">
            <a:avLst>
              <a:gd name="adj" fmla="val 0"/>
            </a:avLst>
          </a:prstGeom>
          <a:solidFill>
            <a:schemeClr val="bg1">
              <a:lumMod val="75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Narrow" panose="020B0606020202030204" pitchFamily="34" charset="0"/>
              </a:rPr>
              <a:t>Add Note</a:t>
            </a:r>
            <a:endParaRPr lang="en-PH" sz="800" b="1" dirty="0">
              <a:solidFill>
                <a:schemeClr val="bg1"/>
              </a:solidFill>
              <a:latin typeface="Arial Narrow" panose="020B0606020202030204" pitchFamily="34" charset="0"/>
            </a:endParaRPr>
          </a:p>
        </p:txBody>
      </p:sp>
      <p:graphicFrame>
        <p:nvGraphicFramePr>
          <p:cNvPr id="88" name="Table 87">
            <a:extLst>
              <a:ext uri="{FF2B5EF4-FFF2-40B4-BE49-F238E27FC236}">
                <a16:creationId xmlns:a16="http://schemas.microsoft.com/office/drawing/2014/main" id="{25356121-178F-344D-3D70-C25084E7A313}"/>
              </a:ext>
            </a:extLst>
          </p:cNvPr>
          <p:cNvGraphicFramePr>
            <a:graphicFrameLocks noGrp="1"/>
          </p:cNvGraphicFramePr>
          <p:nvPr/>
        </p:nvGraphicFramePr>
        <p:xfrm>
          <a:off x="152423" y="4710486"/>
          <a:ext cx="2756809" cy="418130"/>
        </p:xfrm>
        <a:graphic>
          <a:graphicData uri="http://schemas.openxmlformats.org/drawingml/2006/table">
            <a:tbl>
              <a:tblPr firstRow="1" bandRow="1">
                <a:tableStyleId>{5C22544A-7EE6-4342-B048-85BDC9FD1C3A}</a:tableStyleId>
              </a:tblPr>
              <a:tblGrid>
                <a:gridCol w="948420">
                  <a:extLst>
                    <a:ext uri="{9D8B030D-6E8A-4147-A177-3AD203B41FA5}">
                      <a16:colId xmlns:a16="http://schemas.microsoft.com/office/drawing/2014/main" val="1157631994"/>
                    </a:ext>
                  </a:extLst>
                </a:gridCol>
                <a:gridCol w="1808389">
                  <a:extLst>
                    <a:ext uri="{9D8B030D-6E8A-4147-A177-3AD203B41FA5}">
                      <a16:colId xmlns:a16="http://schemas.microsoft.com/office/drawing/2014/main" val="2598428639"/>
                    </a:ext>
                  </a:extLst>
                </a:gridCol>
              </a:tblGrid>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b="0" dirty="0">
                          <a:solidFill>
                            <a:schemeClr val="bg2">
                              <a:lumMod val="25000"/>
                            </a:schemeClr>
                          </a:solidFill>
                          <a:effectLst/>
                          <a:latin typeface="Arial Narrow" panose="020B0606020202030204" pitchFamily="34" charset="0"/>
                        </a:rPr>
                        <a:t>7:24:2025_10:00:00</a:t>
                      </a: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tc>
                  <a:txBody>
                    <a:bodyPr/>
                    <a:lstStyle/>
                    <a:p>
                      <a:r>
                        <a:rPr lang="en-US" sz="800" b="0" dirty="0">
                          <a:solidFill>
                            <a:schemeClr val="bg2">
                              <a:lumMod val="25000"/>
                            </a:schemeClr>
                          </a:solidFill>
                          <a:latin typeface="Arial Narrow" panose="020B0606020202030204" pitchFamily="34" charset="0"/>
                        </a:rPr>
                        <a:t>Under Jadeer mitigation 7-23-2025.</a:t>
                      </a: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extLst>
                  <a:ext uri="{0D108BD9-81ED-4DB2-BD59-A6C34878D82A}">
                    <a16:rowId xmlns:a16="http://schemas.microsoft.com/office/drawing/2014/main" val="999472411"/>
                  </a:ext>
                </a:extLst>
              </a:tr>
            </a:tbl>
          </a:graphicData>
        </a:graphic>
      </p:graphicFrame>
      <p:sp>
        <p:nvSpPr>
          <p:cNvPr id="89" name="Rectangle: Top Corners Rounded 88">
            <a:extLst>
              <a:ext uri="{FF2B5EF4-FFF2-40B4-BE49-F238E27FC236}">
                <a16:creationId xmlns:a16="http://schemas.microsoft.com/office/drawing/2014/main" id="{C8969CC3-363D-B03D-8C34-C9B054898B19}"/>
              </a:ext>
            </a:extLst>
          </p:cNvPr>
          <p:cNvSpPr/>
          <p:nvPr/>
        </p:nvSpPr>
        <p:spPr>
          <a:xfrm>
            <a:off x="2985360" y="2812996"/>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Add Refund</a:t>
            </a:r>
            <a:endParaRPr lang="en-PH" sz="1000" b="1" dirty="0">
              <a:solidFill>
                <a:schemeClr val="bg2">
                  <a:lumMod val="25000"/>
                </a:schemeClr>
              </a:solidFill>
              <a:latin typeface="Arial Narrow" panose="020B0606020202030204" pitchFamily="34" charset="0"/>
            </a:endParaRPr>
          </a:p>
        </p:txBody>
      </p:sp>
      <p:sp>
        <p:nvSpPr>
          <p:cNvPr id="90" name="Rectangle: Top Corners Rounded 89">
            <a:extLst>
              <a:ext uri="{FF2B5EF4-FFF2-40B4-BE49-F238E27FC236}">
                <a16:creationId xmlns:a16="http://schemas.microsoft.com/office/drawing/2014/main" id="{932E0347-6450-732D-A040-2A743236C2D2}"/>
              </a:ext>
            </a:extLst>
          </p:cNvPr>
          <p:cNvSpPr/>
          <p:nvPr/>
        </p:nvSpPr>
        <p:spPr>
          <a:xfrm>
            <a:off x="2985360" y="3132064"/>
            <a:ext cx="2756808" cy="4049632"/>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bg2">
                    <a:lumMod val="25000"/>
                  </a:schemeClr>
                </a:solidFill>
                <a:latin typeface="Arial Narrow" panose="020B0606020202030204" pitchFamily="34" charset="0"/>
              </a:rPr>
              <a:t>Enter the Amount:</a:t>
            </a: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r>
              <a:rPr lang="en-US" sz="1000" b="1" dirty="0">
                <a:solidFill>
                  <a:schemeClr val="bg2">
                    <a:lumMod val="25000"/>
                  </a:schemeClr>
                </a:solidFill>
                <a:latin typeface="Arial Narrow" panose="020B0606020202030204" pitchFamily="34" charset="0"/>
              </a:rPr>
              <a:t>Enter the Reason of Refund:</a:t>
            </a:r>
          </a:p>
        </p:txBody>
      </p:sp>
      <p:sp>
        <p:nvSpPr>
          <p:cNvPr id="91" name="Rectangle: Top Corners Rounded 90">
            <a:extLst>
              <a:ext uri="{FF2B5EF4-FFF2-40B4-BE49-F238E27FC236}">
                <a16:creationId xmlns:a16="http://schemas.microsoft.com/office/drawing/2014/main" id="{C99D2BFB-AF06-79C1-0BA3-AF62E040211D}"/>
              </a:ext>
            </a:extLst>
          </p:cNvPr>
          <p:cNvSpPr/>
          <p:nvPr/>
        </p:nvSpPr>
        <p:spPr>
          <a:xfrm>
            <a:off x="3179393" y="3433221"/>
            <a:ext cx="2398199" cy="423040"/>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0.00</a:t>
            </a:r>
            <a:endParaRPr lang="en-PH" sz="1000" b="1" dirty="0">
              <a:solidFill>
                <a:schemeClr val="bg2">
                  <a:lumMod val="25000"/>
                </a:schemeClr>
              </a:solidFill>
              <a:latin typeface="Arial Narrow" panose="020B0606020202030204" pitchFamily="34" charset="0"/>
            </a:endParaRPr>
          </a:p>
        </p:txBody>
      </p:sp>
      <p:sp>
        <p:nvSpPr>
          <p:cNvPr id="92" name="Rectangle: Top Corners Rounded 91">
            <a:extLst>
              <a:ext uri="{FF2B5EF4-FFF2-40B4-BE49-F238E27FC236}">
                <a16:creationId xmlns:a16="http://schemas.microsoft.com/office/drawing/2014/main" id="{CA11C937-8A8F-FB35-CFDA-D464312BFBD4}"/>
              </a:ext>
            </a:extLst>
          </p:cNvPr>
          <p:cNvSpPr/>
          <p:nvPr/>
        </p:nvSpPr>
        <p:spPr>
          <a:xfrm>
            <a:off x="3157860" y="4479186"/>
            <a:ext cx="2398199" cy="1503521"/>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93" name="Rectangle: Rounded Corners 92">
            <a:extLst>
              <a:ext uri="{FF2B5EF4-FFF2-40B4-BE49-F238E27FC236}">
                <a16:creationId xmlns:a16="http://schemas.microsoft.com/office/drawing/2014/main" id="{832E2A1C-3891-828F-DF52-A7EA33569569}"/>
              </a:ext>
            </a:extLst>
          </p:cNvPr>
          <p:cNvSpPr/>
          <p:nvPr/>
        </p:nvSpPr>
        <p:spPr>
          <a:xfrm>
            <a:off x="3754646" y="6069951"/>
            <a:ext cx="1204625" cy="335995"/>
          </a:xfrm>
          <a:prstGeom prst="round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latin typeface="Arial Narrow" panose="020B0606020202030204" pitchFamily="34" charset="0"/>
              </a:rPr>
              <a:t>Enter</a:t>
            </a:r>
            <a:endParaRPr lang="en-PH" sz="1400" dirty="0">
              <a:solidFill>
                <a:schemeClr val="bg2">
                  <a:lumMod val="25000"/>
                </a:schemeClr>
              </a:solidFill>
              <a:latin typeface="Arial Narrow" panose="020B0606020202030204" pitchFamily="34" charset="0"/>
            </a:endParaRPr>
          </a:p>
        </p:txBody>
      </p:sp>
      <p:graphicFrame>
        <p:nvGraphicFramePr>
          <p:cNvPr id="95" name="Table 94">
            <a:extLst>
              <a:ext uri="{FF2B5EF4-FFF2-40B4-BE49-F238E27FC236}">
                <a16:creationId xmlns:a16="http://schemas.microsoft.com/office/drawing/2014/main" id="{8C2BC9EF-28ED-C2D6-0FE0-4AF0A77048FE}"/>
              </a:ext>
            </a:extLst>
          </p:cNvPr>
          <p:cNvGraphicFramePr>
            <a:graphicFrameLocks noGrp="1"/>
          </p:cNvGraphicFramePr>
          <p:nvPr/>
        </p:nvGraphicFramePr>
        <p:xfrm>
          <a:off x="5833658" y="2827475"/>
          <a:ext cx="6167858" cy="1254390"/>
        </p:xfrm>
        <a:graphic>
          <a:graphicData uri="http://schemas.openxmlformats.org/drawingml/2006/table">
            <a:tbl>
              <a:tblPr firstRow="1" bandRow="1">
                <a:tableStyleId>{5C22544A-7EE6-4342-B048-85BDC9FD1C3A}</a:tableStyleId>
              </a:tblPr>
              <a:tblGrid>
                <a:gridCol w="1201553">
                  <a:extLst>
                    <a:ext uri="{9D8B030D-6E8A-4147-A177-3AD203B41FA5}">
                      <a16:colId xmlns:a16="http://schemas.microsoft.com/office/drawing/2014/main" val="1157631994"/>
                    </a:ext>
                  </a:extLst>
                </a:gridCol>
                <a:gridCol w="1507702">
                  <a:extLst>
                    <a:ext uri="{9D8B030D-6E8A-4147-A177-3AD203B41FA5}">
                      <a16:colId xmlns:a16="http://schemas.microsoft.com/office/drawing/2014/main" val="2598428639"/>
                    </a:ext>
                  </a:extLst>
                </a:gridCol>
                <a:gridCol w="3458603">
                  <a:extLst>
                    <a:ext uri="{9D8B030D-6E8A-4147-A177-3AD203B41FA5}">
                      <a16:colId xmlns:a16="http://schemas.microsoft.com/office/drawing/2014/main" val="2606616812"/>
                    </a:ext>
                  </a:extLst>
                </a:gridCol>
              </a:tblGrid>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Time stamp</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bg2">
                              <a:lumMod val="25000"/>
                            </a:schemeClr>
                          </a:solidFill>
                        </a:rPr>
                        <a:t>Amount</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Reason for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4966975"/>
                  </a:ext>
                </a:extLst>
              </a:tr>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b="0" dirty="0">
                          <a:solidFill>
                            <a:schemeClr val="bg2">
                              <a:lumMod val="25000"/>
                            </a:schemeClr>
                          </a:solidFill>
                          <a:effectLst/>
                          <a:latin typeface="Arial Narrow" panose="020B0606020202030204" pitchFamily="34" charset="0"/>
                        </a:rPr>
                        <a:t>7:24:2025_10:00:00</a:t>
                      </a: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algn="ctr"/>
                      <a:r>
                        <a:rPr lang="en-US" sz="800" b="0" dirty="0">
                          <a:solidFill>
                            <a:schemeClr val="bg2">
                              <a:lumMod val="25000"/>
                            </a:schemeClr>
                          </a:solidFill>
                        </a:rPr>
                        <a:t>50.00</a:t>
                      </a: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dirty="0">
                          <a:solidFill>
                            <a:schemeClr val="bg2">
                              <a:lumMod val="25000"/>
                            </a:schemeClr>
                          </a:solidFill>
                          <a:effectLst/>
                          <a:latin typeface="Arial Narrow" panose="020B0606020202030204" pitchFamily="34" charset="0"/>
                        </a:rPr>
                        <a:t>5 hours late in the meeting</a:t>
                      </a: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extLst>
                  <a:ext uri="{0D108BD9-81ED-4DB2-BD59-A6C34878D82A}">
                    <a16:rowId xmlns:a16="http://schemas.microsoft.com/office/drawing/2014/main" val="999472411"/>
                  </a:ext>
                </a:extLst>
              </a:tr>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Total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r>
                        <a:rPr lang="en-US" sz="800" b="1" dirty="0">
                          <a:solidFill>
                            <a:schemeClr val="bg2">
                              <a:lumMod val="25000"/>
                            </a:schemeClr>
                          </a:solidFill>
                        </a:rPr>
                        <a:t>50.00</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8378659"/>
                  </a:ext>
                </a:extLst>
              </a:tr>
            </a:tbl>
          </a:graphicData>
        </a:graphic>
      </p:graphicFrame>
      <p:cxnSp>
        <p:nvCxnSpPr>
          <p:cNvPr id="98" name="Straight Arrow Connector 97">
            <a:extLst>
              <a:ext uri="{FF2B5EF4-FFF2-40B4-BE49-F238E27FC236}">
                <a16:creationId xmlns:a16="http://schemas.microsoft.com/office/drawing/2014/main" id="{35C620F4-0D03-07BE-6A03-CEF227936D8E}"/>
              </a:ext>
            </a:extLst>
          </p:cNvPr>
          <p:cNvCxnSpPr/>
          <p:nvPr/>
        </p:nvCxnSpPr>
        <p:spPr>
          <a:xfrm>
            <a:off x="11601450" y="390525"/>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Top Corners Rounded 100">
            <a:extLst>
              <a:ext uri="{FF2B5EF4-FFF2-40B4-BE49-F238E27FC236}">
                <a16:creationId xmlns:a16="http://schemas.microsoft.com/office/drawing/2014/main" id="{EB8683D5-DA77-7A33-AD17-BFC0D4495BA2}"/>
              </a:ext>
            </a:extLst>
          </p:cNvPr>
          <p:cNvSpPr/>
          <p:nvPr/>
        </p:nvSpPr>
        <p:spPr>
          <a:xfrm>
            <a:off x="172837" y="3179618"/>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Overall Status</a:t>
            </a:r>
            <a:endParaRPr lang="en-PH" sz="1000" b="1" dirty="0">
              <a:solidFill>
                <a:schemeClr val="bg2">
                  <a:lumMod val="25000"/>
                </a:schemeClr>
              </a:solidFill>
              <a:latin typeface="Arial Narrow" panose="020B0606020202030204" pitchFamily="34" charset="0"/>
            </a:endParaRPr>
          </a:p>
        </p:txBody>
      </p:sp>
      <p:sp>
        <p:nvSpPr>
          <p:cNvPr id="102" name="Rectangle: Rounded Corners 101">
            <a:extLst>
              <a:ext uri="{FF2B5EF4-FFF2-40B4-BE49-F238E27FC236}">
                <a16:creationId xmlns:a16="http://schemas.microsoft.com/office/drawing/2014/main" id="{615C9596-2C60-06FA-528B-6FFC81A843B6}"/>
              </a:ext>
            </a:extLst>
          </p:cNvPr>
          <p:cNvSpPr/>
          <p:nvPr/>
        </p:nvSpPr>
        <p:spPr>
          <a:xfrm>
            <a:off x="248965" y="3673462"/>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3" name="Rectangle: Rounded Corners 102">
            <a:extLst>
              <a:ext uri="{FF2B5EF4-FFF2-40B4-BE49-F238E27FC236}">
                <a16:creationId xmlns:a16="http://schemas.microsoft.com/office/drawing/2014/main" id="{2FD9C5EC-9587-F0A2-45A2-8401E56127E1}"/>
              </a:ext>
            </a:extLst>
          </p:cNvPr>
          <p:cNvSpPr/>
          <p:nvPr/>
        </p:nvSpPr>
        <p:spPr>
          <a:xfrm>
            <a:off x="1570596" y="3673462"/>
            <a:ext cx="122193" cy="122803"/>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4" name="Rectangle: Rounded Corners 103">
            <a:extLst>
              <a:ext uri="{FF2B5EF4-FFF2-40B4-BE49-F238E27FC236}">
                <a16:creationId xmlns:a16="http://schemas.microsoft.com/office/drawing/2014/main" id="{7740AA18-D509-B776-7FF4-6577F8034925}"/>
              </a:ext>
            </a:extLst>
          </p:cNvPr>
          <p:cNvSpPr/>
          <p:nvPr/>
        </p:nvSpPr>
        <p:spPr>
          <a:xfrm>
            <a:off x="240116" y="3956814"/>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5" name="TextBox 104">
            <a:extLst>
              <a:ext uri="{FF2B5EF4-FFF2-40B4-BE49-F238E27FC236}">
                <a16:creationId xmlns:a16="http://schemas.microsoft.com/office/drawing/2014/main" id="{C2C1D866-AA54-B894-5E83-9FB628B3714A}"/>
              </a:ext>
            </a:extLst>
          </p:cNvPr>
          <p:cNvSpPr txBox="1"/>
          <p:nvPr/>
        </p:nvSpPr>
        <p:spPr>
          <a:xfrm>
            <a:off x="382308" y="3619447"/>
            <a:ext cx="694820" cy="230832"/>
          </a:xfrm>
          <a:prstGeom prst="rect">
            <a:avLst/>
          </a:prstGeom>
          <a:noFill/>
        </p:spPr>
        <p:txBody>
          <a:bodyPr wrap="square" rtlCol="0">
            <a:spAutoFit/>
          </a:bodyPr>
          <a:lstStyle/>
          <a:p>
            <a:r>
              <a:rPr lang="en-US" sz="900" dirty="0">
                <a:latin typeface="Arial Narrow" panose="020B0606020202030204" pitchFamily="34" charset="0"/>
              </a:rPr>
              <a:t>Transferred</a:t>
            </a:r>
            <a:endParaRPr lang="en-PH" sz="900" dirty="0">
              <a:latin typeface="Arial Narrow" panose="020B0606020202030204" pitchFamily="34" charset="0"/>
            </a:endParaRPr>
          </a:p>
        </p:txBody>
      </p:sp>
      <p:sp>
        <p:nvSpPr>
          <p:cNvPr id="106" name="TextBox 105">
            <a:extLst>
              <a:ext uri="{FF2B5EF4-FFF2-40B4-BE49-F238E27FC236}">
                <a16:creationId xmlns:a16="http://schemas.microsoft.com/office/drawing/2014/main" id="{9D2D0E54-D93E-C0D4-69E4-D7AB7261DC92}"/>
              </a:ext>
            </a:extLst>
          </p:cNvPr>
          <p:cNvSpPr txBox="1"/>
          <p:nvPr/>
        </p:nvSpPr>
        <p:spPr>
          <a:xfrm>
            <a:off x="1699178" y="3619447"/>
            <a:ext cx="603646" cy="230832"/>
          </a:xfrm>
          <a:prstGeom prst="rect">
            <a:avLst/>
          </a:prstGeom>
          <a:noFill/>
        </p:spPr>
        <p:txBody>
          <a:bodyPr wrap="square" rtlCol="0">
            <a:spAutoFit/>
          </a:bodyPr>
          <a:lstStyle/>
          <a:p>
            <a:r>
              <a:rPr lang="en-US" sz="900" dirty="0">
                <a:latin typeface="Arial Narrow" panose="020B0606020202030204" pitchFamily="34" charset="0"/>
              </a:rPr>
              <a:t>On-Hold</a:t>
            </a:r>
            <a:endParaRPr lang="en-PH" sz="900" dirty="0">
              <a:latin typeface="Arial Narrow" panose="020B0606020202030204" pitchFamily="34" charset="0"/>
            </a:endParaRPr>
          </a:p>
        </p:txBody>
      </p:sp>
      <p:sp>
        <p:nvSpPr>
          <p:cNvPr id="107" name="TextBox 106">
            <a:extLst>
              <a:ext uri="{FF2B5EF4-FFF2-40B4-BE49-F238E27FC236}">
                <a16:creationId xmlns:a16="http://schemas.microsoft.com/office/drawing/2014/main" id="{1D9857B1-C7B8-BE4F-1253-2C58D11DB410}"/>
              </a:ext>
            </a:extLst>
          </p:cNvPr>
          <p:cNvSpPr txBox="1"/>
          <p:nvPr/>
        </p:nvSpPr>
        <p:spPr>
          <a:xfrm>
            <a:off x="368699" y="3902799"/>
            <a:ext cx="974219" cy="230832"/>
          </a:xfrm>
          <a:prstGeom prst="rect">
            <a:avLst/>
          </a:prstGeom>
          <a:noFill/>
        </p:spPr>
        <p:txBody>
          <a:bodyPr wrap="square" rtlCol="0">
            <a:spAutoFit/>
          </a:bodyPr>
          <a:lstStyle/>
          <a:p>
            <a:r>
              <a:rPr lang="en-US" sz="900" dirty="0"/>
              <a:t>Activate</a:t>
            </a:r>
            <a:endParaRPr lang="en-PH" sz="900" dirty="0">
              <a:latin typeface="Arial Narrow" panose="020B0606020202030204" pitchFamily="34" charset="0"/>
            </a:endParaRPr>
          </a:p>
        </p:txBody>
      </p:sp>
      <p:sp>
        <p:nvSpPr>
          <p:cNvPr id="108" name="Rectangle: Rounded Corners 107">
            <a:extLst>
              <a:ext uri="{FF2B5EF4-FFF2-40B4-BE49-F238E27FC236}">
                <a16:creationId xmlns:a16="http://schemas.microsoft.com/office/drawing/2014/main" id="{2CB429A4-E806-9B18-9647-F3F15C08345E}"/>
              </a:ext>
            </a:extLst>
          </p:cNvPr>
          <p:cNvSpPr/>
          <p:nvPr/>
        </p:nvSpPr>
        <p:spPr>
          <a:xfrm>
            <a:off x="1570596" y="3947493"/>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9" name="TextBox 108">
            <a:extLst>
              <a:ext uri="{FF2B5EF4-FFF2-40B4-BE49-F238E27FC236}">
                <a16:creationId xmlns:a16="http://schemas.microsoft.com/office/drawing/2014/main" id="{658C9246-E880-4089-CD69-C5D094CE4543}"/>
              </a:ext>
            </a:extLst>
          </p:cNvPr>
          <p:cNvSpPr txBox="1"/>
          <p:nvPr/>
        </p:nvSpPr>
        <p:spPr>
          <a:xfrm>
            <a:off x="1699177" y="3893478"/>
            <a:ext cx="974219" cy="230832"/>
          </a:xfrm>
          <a:prstGeom prst="rect">
            <a:avLst/>
          </a:prstGeom>
          <a:noFill/>
        </p:spPr>
        <p:txBody>
          <a:bodyPr wrap="square" rtlCol="0">
            <a:spAutoFit/>
          </a:bodyPr>
          <a:lstStyle/>
          <a:p>
            <a:r>
              <a:rPr lang="en-US" sz="900" dirty="0">
                <a:latin typeface="Arial Narrow" panose="020B0606020202030204" pitchFamily="34" charset="0"/>
              </a:rPr>
              <a:t>Cancel</a:t>
            </a:r>
            <a:endParaRPr lang="en-PH" sz="900" dirty="0">
              <a:latin typeface="Arial Narrow" panose="020B0606020202030204" pitchFamily="34" charset="0"/>
            </a:endParaRPr>
          </a:p>
        </p:txBody>
      </p:sp>
      <p:sp>
        <p:nvSpPr>
          <p:cNvPr id="16" name="Callout: Bent Line with Accent Bar 15">
            <a:extLst>
              <a:ext uri="{FF2B5EF4-FFF2-40B4-BE49-F238E27FC236}">
                <a16:creationId xmlns:a16="http://schemas.microsoft.com/office/drawing/2014/main" id="{4119CF01-C926-13FB-E639-67CBE9047C3A}"/>
              </a:ext>
            </a:extLst>
          </p:cNvPr>
          <p:cNvSpPr/>
          <p:nvPr/>
        </p:nvSpPr>
        <p:spPr>
          <a:xfrm>
            <a:off x="5302328" y="87857"/>
            <a:ext cx="2581461" cy="769575"/>
          </a:xfrm>
          <a:prstGeom prst="accentCallout2">
            <a:avLst>
              <a:gd name="adj1" fmla="val 18750"/>
              <a:gd name="adj2" fmla="val -8333"/>
              <a:gd name="adj3" fmla="val 18750"/>
              <a:gd name="adj4" fmla="val -16667"/>
              <a:gd name="adj5" fmla="val 354458"/>
              <a:gd name="adj6" fmla="val -114769"/>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The system will automatically send a notification to the service provider to upload a correct copy of the invoice.</a:t>
            </a:r>
          </a:p>
          <a:p>
            <a:pPr algn="ctr"/>
            <a:r>
              <a:rPr lang="ar-SA" sz="1000" dirty="0"/>
              <a:t>سيقوم النظام تلقائيًا بإرسال إشعار إلى مزود الخدمة لتحميل نسخة صحيحة من الفاتورة.</a:t>
            </a:r>
            <a:endParaRPr lang="en-PH" sz="1000" dirty="0"/>
          </a:p>
        </p:txBody>
      </p:sp>
      <p:sp>
        <p:nvSpPr>
          <p:cNvPr id="17" name="Callout: Bent Line with Accent Bar 16">
            <a:extLst>
              <a:ext uri="{FF2B5EF4-FFF2-40B4-BE49-F238E27FC236}">
                <a16:creationId xmlns:a16="http://schemas.microsoft.com/office/drawing/2014/main" id="{CF700E06-85D5-8119-51A2-C01F0A145FCD}"/>
              </a:ext>
            </a:extLst>
          </p:cNvPr>
          <p:cNvSpPr/>
          <p:nvPr/>
        </p:nvSpPr>
        <p:spPr>
          <a:xfrm>
            <a:off x="1570596" y="101088"/>
            <a:ext cx="2770995" cy="769575"/>
          </a:xfrm>
          <a:prstGeom prst="accentCallout2">
            <a:avLst>
              <a:gd name="adj1" fmla="val 18750"/>
              <a:gd name="adj2" fmla="val -8333"/>
              <a:gd name="adj3" fmla="val 18750"/>
              <a:gd name="adj4" fmla="val -16667"/>
              <a:gd name="adj5" fmla="val 357849"/>
              <a:gd name="adj6" fmla="val -6720"/>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If approved, the system will automatically include this invoice for disbursement/transfer</a:t>
            </a:r>
          </a:p>
          <a:p>
            <a:pPr algn="ctr"/>
            <a:r>
              <a:rPr lang="ar-SA" sz="1050" dirty="0"/>
              <a:t>في حالة الموافقة، سيقوم النظام تلقائيًا بإدراج هذه الفاتورة للصرف/التحويل</a:t>
            </a:r>
            <a:endParaRPr lang="en-PH" sz="1050" dirty="0"/>
          </a:p>
        </p:txBody>
      </p:sp>
      <p:pic>
        <p:nvPicPr>
          <p:cNvPr id="18" name="Picture 17">
            <a:extLst>
              <a:ext uri="{FF2B5EF4-FFF2-40B4-BE49-F238E27FC236}">
                <a16:creationId xmlns:a16="http://schemas.microsoft.com/office/drawing/2014/main" id="{9255027C-46A8-1FF1-2D79-5672FC9F2097}"/>
              </a:ext>
            </a:extLst>
          </p:cNvPr>
          <p:cNvPicPr>
            <a:picLocks noChangeAspect="1"/>
          </p:cNvPicPr>
          <p:nvPr/>
        </p:nvPicPr>
        <p:blipFill>
          <a:blip r:embed="rId5"/>
          <a:stretch>
            <a:fillRect/>
          </a:stretch>
        </p:blipFill>
        <p:spPr>
          <a:xfrm>
            <a:off x="78663" y="6658857"/>
            <a:ext cx="12022987" cy="195425"/>
          </a:xfrm>
          <a:prstGeom prst="rect">
            <a:avLst/>
          </a:prstGeom>
        </p:spPr>
      </p:pic>
      <p:sp>
        <p:nvSpPr>
          <p:cNvPr id="27" name="Rectangle: Rounded Corners 26">
            <a:extLst>
              <a:ext uri="{FF2B5EF4-FFF2-40B4-BE49-F238E27FC236}">
                <a16:creationId xmlns:a16="http://schemas.microsoft.com/office/drawing/2014/main" id="{53CEE5AB-11F2-7B1F-62C8-49A13D0B6E84}"/>
              </a:ext>
            </a:extLst>
          </p:cNvPr>
          <p:cNvSpPr/>
          <p:nvPr/>
        </p:nvSpPr>
        <p:spPr>
          <a:xfrm>
            <a:off x="385435" y="2094667"/>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Tree>
    <p:extLst>
      <p:ext uri="{BB962C8B-B14F-4D97-AF65-F5344CB8AC3E}">
        <p14:creationId xmlns:p14="http://schemas.microsoft.com/office/powerpoint/2010/main" val="190433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BC937-B1DB-733E-5DF4-BB5B5114AEB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4E703C9-F460-7A6B-1882-D56FD498616D}"/>
              </a:ext>
            </a:extLst>
          </p:cNvPr>
          <p:cNvPicPr>
            <a:picLocks noChangeAspect="1"/>
          </p:cNvPicPr>
          <p:nvPr/>
        </p:nvPicPr>
        <p:blipFill>
          <a:blip r:embed="rId3"/>
          <a:stretch>
            <a:fillRect/>
          </a:stretch>
        </p:blipFill>
        <p:spPr>
          <a:xfrm>
            <a:off x="1010759" y="0"/>
            <a:ext cx="10170482" cy="6858000"/>
          </a:xfrm>
          <a:prstGeom prst="rect">
            <a:avLst/>
          </a:prstGeom>
        </p:spPr>
      </p:pic>
      <p:sp>
        <p:nvSpPr>
          <p:cNvPr id="5" name="Rectangle: Rounded Corners 4">
            <a:hlinkClick r:id="rId4"/>
            <a:extLst>
              <a:ext uri="{FF2B5EF4-FFF2-40B4-BE49-F238E27FC236}">
                <a16:creationId xmlns:a16="http://schemas.microsoft.com/office/drawing/2014/main" id="{4460997E-9BCD-3BB3-03FF-50C4D5D24004}"/>
              </a:ext>
            </a:extLst>
          </p:cNvPr>
          <p:cNvSpPr/>
          <p:nvPr/>
        </p:nvSpPr>
        <p:spPr>
          <a:xfrm>
            <a:off x="11114651" y="6352447"/>
            <a:ext cx="1024172" cy="312199"/>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a:t>
            </a:r>
            <a:endParaRPr lang="en-PH" dirty="0"/>
          </a:p>
        </p:txBody>
      </p:sp>
    </p:spTree>
    <p:extLst>
      <p:ext uri="{BB962C8B-B14F-4D97-AF65-F5344CB8AC3E}">
        <p14:creationId xmlns:p14="http://schemas.microsoft.com/office/powerpoint/2010/main" val="285260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D5345-66F9-28CD-A2E3-422D2AA47958}"/>
              </a:ext>
            </a:extLst>
          </p:cNvPr>
          <p:cNvSpPr txBox="1"/>
          <p:nvPr/>
        </p:nvSpPr>
        <p:spPr>
          <a:xfrm>
            <a:off x="-64009" y="133350"/>
            <a:ext cx="5625084" cy="369460"/>
          </a:xfrm>
          <a:prstGeom prst="rect">
            <a:avLst/>
          </a:prstGeom>
          <a:noFill/>
        </p:spPr>
        <p:txBody>
          <a:bodyPr wrap="square" rtlCol="0">
            <a:spAutoFit/>
          </a:bodyPr>
          <a:lstStyle/>
          <a:p>
            <a:r>
              <a:rPr lang="en-PH" sz="1801" dirty="0">
                <a:solidFill>
                  <a:srgbClr val="C00000"/>
                </a:solidFill>
              </a:rPr>
              <a:t>🧩 </a:t>
            </a:r>
            <a:r>
              <a:rPr lang="en-PH" sz="1801" b="1" dirty="0">
                <a:solidFill>
                  <a:srgbClr val="C00000"/>
                </a:solidFill>
                <a:latin typeface="Poppins" panose="00000500000000000000" pitchFamily="2" charset="0"/>
                <a:cs typeface="Poppins" panose="00000500000000000000" pitchFamily="2" charset="0"/>
              </a:rPr>
              <a:t>Key Steps </a:t>
            </a:r>
            <a:r>
              <a:rPr lang="en-PH" sz="1801" b="1" dirty="0">
                <a:solidFill>
                  <a:srgbClr val="C00000"/>
                </a:solidFill>
              </a:rPr>
              <a:t>| </a:t>
            </a:r>
            <a:r>
              <a:rPr lang="ar-SA" sz="1801" b="1" dirty="0">
                <a:solidFill>
                  <a:srgbClr val="C00000"/>
                </a:solidFill>
                <a:latin typeface="Cairo" panose="00000500000000000000" pitchFamily="2" charset="-78"/>
                <a:cs typeface="Cairo" panose="00000500000000000000" pitchFamily="2" charset="-78"/>
              </a:rPr>
              <a:t>الخطوات الرئيسية</a:t>
            </a:r>
            <a:r>
              <a:rPr lang="en-US" sz="1801" b="1" dirty="0">
                <a:solidFill>
                  <a:srgbClr val="C00000"/>
                </a:solidFill>
                <a:latin typeface="Cairo" panose="00000500000000000000" pitchFamily="2" charset="-78"/>
                <a:cs typeface="Cairo" panose="00000500000000000000" pitchFamily="2" charset="-78"/>
              </a:rPr>
              <a:t>:</a:t>
            </a:r>
            <a:endParaRPr lang="ar-SA" sz="1801" dirty="0">
              <a:solidFill>
                <a:srgbClr val="C00000"/>
              </a:solidFill>
              <a:latin typeface="Cairo" panose="00000500000000000000" pitchFamily="2" charset="-78"/>
              <a:cs typeface="Cairo" panose="00000500000000000000" pitchFamily="2" charset="-78"/>
            </a:endParaRPr>
          </a:p>
        </p:txBody>
      </p:sp>
      <p:sp>
        <p:nvSpPr>
          <p:cNvPr id="9" name="Rectangle 3">
            <a:extLst>
              <a:ext uri="{FF2B5EF4-FFF2-40B4-BE49-F238E27FC236}">
                <a16:creationId xmlns:a16="http://schemas.microsoft.com/office/drawing/2014/main" id="{16BF14DC-7DE6-0CC2-CB6F-7C24A46CB6A1}"/>
              </a:ext>
            </a:extLst>
          </p:cNvPr>
          <p:cNvSpPr>
            <a:spLocks noChangeArrowheads="1"/>
          </p:cNvSpPr>
          <p:nvPr/>
        </p:nvSpPr>
        <p:spPr bwMode="auto">
          <a:xfrm>
            <a:off x="679132" y="403515"/>
            <a:ext cx="24800379" cy="317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eaLnBrk="0" fontAlgn="base" hangingPunct="0">
              <a:spcBef>
                <a:spcPct val="0"/>
              </a:spcBef>
              <a:spcAft>
                <a:spcPct val="0"/>
              </a:spcAft>
            </a:pPr>
            <a:r>
              <a:rPr lang="en-US" altLang="en-US" sz="2000" b="1" dirty="0">
                <a:solidFill>
                  <a:srgbClr val="0C53B7"/>
                </a:solidFill>
                <a:latin typeface="Cairo Light" panose="00000400000000000000" pitchFamily="2" charset="-78"/>
                <a:cs typeface="Cairo Light" panose="00000400000000000000" pitchFamily="2" charset="-78"/>
              </a:rPr>
              <a:t>Step 1</a:t>
            </a:r>
            <a:endParaRPr lang="en-US" altLang="en-US" sz="2000" b="1" dirty="0">
              <a:solidFill>
                <a:schemeClr val="accent4">
                  <a:lumMod val="50000"/>
                </a:schemeClr>
              </a:solidFill>
              <a:latin typeface="Cairo Light" panose="00000400000000000000" pitchFamily="2" charset="-78"/>
              <a:cs typeface="Cairo Light" panose="00000400000000000000" pitchFamily="2" charset="-78"/>
            </a:endParaRPr>
          </a:p>
          <a:p>
            <a:pPr eaLnBrk="0" fontAlgn="base" hangingPunct="0">
              <a:spcBef>
                <a:spcPct val="0"/>
              </a:spcBef>
              <a:spcAft>
                <a:spcPct val="0"/>
              </a:spcAft>
            </a:pPr>
            <a:r>
              <a:rPr lang="en-US" altLang="en-US" sz="2000" b="1" dirty="0">
                <a:latin typeface="Cairo Light" panose="00000400000000000000" pitchFamily="2" charset="-78"/>
                <a:cs typeface="Cairo Light" panose="00000400000000000000" pitchFamily="2" charset="-78"/>
              </a:rPr>
              <a:t>Client initiates payment</a:t>
            </a:r>
          </a:p>
          <a:p>
            <a:pPr lvl="0" eaLnBrk="0" fontAlgn="base" hangingPunct="0">
              <a:spcBef>
                <a:spcPct val="0"/>
              </a:spcBef>
              <a:spcAft>
                <a:spcPct val="0"/>
              </a:spcAft>
            </a:pPr>
            <a:r>
              <a:rPr lang="ar-SA" sz="2000" b="1" dirty="0">
                <a:solidFill>
                  <a:schemeClr val="accent4">
                    <a:lumMod val="75000"/>
                  </a:schemeClr>
                </a:solidFill>
                <a:latin typeface="Cairo Light" panose="00000400000000000000" pitchFamily="2" charset="-78"/>
                <a:cs typeface="Cairo Light" panose="00000400000000000000" pitchFamily="2" charset="-78"/>
              </a:rPr>
              <a:t>العميل يبدأ عملية الدفع</a:t>
            </a:r>
            <a:r>
              <a:rPr lang="en-US" sz="2000" b="1" dirty="0">
                <a:solidFill>
                  <a:schemeClr val="accent4">
                    <a:lumMod val="75000"/>
                  </a:schemeClr>
                </a:solidFill>
                <a:latin typeface="Cairo Light" panose="00000400000000000000" pitchFamily="2" charset="-78"/>
                <a:cs typeface="Cairo Light" panose="00000400000000000000" pitchFamily="2" charset="-78"/>
              </a:rPr>
              <a:t> </a:t>
            </a:r>
            <a:r>
              <a:rPr lang="en-US" sz="2000" b="1" dirty="0">
                <a:solidFill>
                  <a:schemeClr val="accent4">
                    <a:lumMod val="50000"/>
                  </a:schemeClr>
                </a:solidFill>
                <a:latin typeface="Cairo Light" panose="00000400000000000000" pitchFamily="2" charset="-78"/>
                <a:cs typeface="Cairo Light" panose="00000400000000000000" pitchFamily="2" charset="-78"/>
              </a:rPr>
              <a:t> 	 </a:t>
            </a:r>
          </a:p>
          <a:p>
            <a:pPr lvl="0" eaLnBrk="0" fontAlgn="base" hangingPunct="0">
              <a:spcBef>
                <a:spcPct val="0"/>
              </a:spcBef>
              <a:spcAft>
                <a:spcPct val="0"/>
              </a:spcAft>
            </a:pPr>
            <a:r>
              <a:rPr lang="en-US" altLang="en-US" sz="2000" dirty="0">
                <a:latin typeface="Cairo Light" panose="00000400000000000000" pitchFamily="2" charset="-78"/>
                <a:cs typeface="Cairo Light" panose="00000400000000000000" pitchFamily="2" charset="-78"/>
              </a:rPr>
              <a:t>The service fee and tax are (always) paid into the Jadeer platform </a:t>
            </a:r>
          </a:p>
          <a:p>
            <a:pPr lvl="0" eaLnBrk="0" fontAlgn="base" hangingPunct="0">
              <a:spcBef>
                <a:spcPct val="0"/>
              </a:spcBef>
              <a:spcAft>
                <a:spcPct val="0"/>
              </a:spcAft>
            </a:pPr>
            <a:r>
              <a:rPr lang="en-US" altLang="en-US" sz="2000" dirty="0">
                <a:latin typeface="Cairo Light" panose="00000400000000000000" pitchFamily="2" charset="-78"/>
                <a:cs typeface="Cairo Light" panose="00000400000000000000" pitchFamily="2" charset="-78"/>
              </a:rPr>
              <a:t>account, regardless of whether the service provider (the lawyer) is</a:t>
            </a:r>
          </a:p>
          <a:p>
            <a:pPr lvl="0" eaLnBrk="0" fontAlgn="base" hangingPunct="0">
              <a:spcBef>
                <a:spcPct val="0"/>
              </a:spcBef>
              <a:spcAft>
                <a:spcPct val="0"/>
              </a:spcAft>
            </a:pPr>
            <a:r>
              <a:rPr lang="en-US" altLang="en-US" sz="2000" dirty="0">
                <a:latin typeface="Cairo Light" panose="00000400000000000000" pitchFamily="2" charset="-78"/>
                <a:cs typeface="Cairo Light" panose="00000400000000000000" pitchFamily="2" charset="-78"/>
              </a:rPr>
              <a:t> registered for tax purposes.</a:t>
            </a:r>
          </a:p>
          <a:p>
            <a:pPr lvl="0" eaLnBrk="0" fontAlgn="base" hangingPunct="0">
              <a:spcBef>
                <a:spcPct val="0"/>
              </a:spcBef>
              <a:spcAft>
                <a:spcPct val="0"/>
              </a:spcAft>
            </a:pPr>
            <a:r>
              <a:rPr lang="ar-SA" sz="2000" dirty="0">
                <a:latin typeface="Cairo Light" panose="00000400000000000000" pitchFamily="2" charset="-78"/>
                <a:cs typeface="Cairo Light" panose="00000400000000000000" pitchFamily="2" charset="-78"/>
              </a:rPr>
              <a:t>يدفع مبلغ الخدمة + </a:t>
            </a:r>
            <a:r>
              <a:rPr lang="ar-SA" sz="2000" dirty="0">
                <a:solidFill>
                  <a:srgbClr val="FF0000"/>
                </a:solidFill>
                <a:latin typeface="Cairo Light" panose="00000400000000000000" pitchFamily="2" charset="-78"/>
                <a:cs typeface="Cairo Light" panose="00000400000000000000" pitchFamily="2" charset="-78"/>
              </a:rPr>
              <a:t>ضريبته</a:t>
            </a:r>
            <a:r>
              <a:rPr lang="ar-SA" sz="2000" dirty="0">
                <a:latin typeface="Cairo Light" panose="00000400000000000000" pitchFamily="2" charset="-78"/>
                <a:cs typeface="Cairo Light" panose="00000400000000000000" pitchFamily="2" charset="-78"/>
              </a:rPr>
              <a:t> (</a:t>
            </a:r>
            <a:r>
              <a:rPr lang="ar-SA" sz="2000" b="1" dirty="0">
                <a:solidFill>
                  <a:schemeClr val="tx2">
                    <a:lumMod val="60000"/>
                    <a:lumOff val="40000"/>
                  </a:schemeClr>
                </a:solidFill>
                <a:latin typeface="Cairo Light" panose="00000400000000000000" pitchFamily="2" charset="-78"/>
                <a:cs typeface="Cairo Light" panose="00000400000000000000" pitchFamily="2" charset="-78"/>
              </a:rPr>
              <a:t>دائما</a:t>
            </a:r>
            <a:r>
              <a:rPr lang="ar-SA" sz="2000" dirty="0">
                <a:latin typeface="Cairo Light" panose="00000400000000000000" pitchFamily="2" charset="-78"/>
                <a:cs typeface="Cairo Light" panose="00000400000000000000" pitchFamily="2" charset="-78"/>
              </a:rPr>
              <a:t>) إلى حساب منصة جدير دون النظر</a:t>
            </a:r>
          </a:p>
          <a:p>
            <a:pPr lvl="0" eaLnBrk="0" fontAlgn="base" hangingPunct="0">
              <a:spcBef>
                <a:spcPct val="0"/>
              </a:spcBef>
              <a:spcAft>
                <a:spcPct val="0"/>
              </a:spcAft>
            </a:pPr>
            <a:r>
              <a:rPr lang="ar-SA" sz="2000" dirty="0">
                <a:latin typeface="Cairo Light" panose="00000400000000000000" pitchFamily="2" charset="-78"/>
                <a:cs typeface="Cairo Light" panose="00000400000000000000" pitchFamily="2" charset="-78"/>
              </a:rPr>
              <a:t>عما إذا كان مقدم الخدمة (المحامي) مسجلاً لأغراض ضريبية أم لا.</a:t>
            </a:r>
          </a:p>
          <a:p>
            <a:pPr lvl="0" algn="r" eaLnBrk="0" fontAlgn="base" hangingPunct="0">
              <a:spcBef>
                <a:spcPct val="0"/>
              </a:spcBef>
              <a:spcAft>
                <a:spcPct val="0"/>
              </a:spcAft>
            </a:pPr>
            <a:r>
              <a:rPr lang="ar-SA" sz="2000" dirty="0">
                <a:latin typeface="Cairo Light" panose="00000400000000000000" pitchFamily="2" charset="-78"/>
                <a:cs typeface="Cairo Light" panose="00000400000000000000" pitchFamily="2" charset="-78"/>
              </a:rPr>
              <a:t> الى وضع مقدم الخدمة "المحامي" هل هو مسجل في الضريبة أم لا.</a:t>
            </a:r>
            <a:r>
              <a:rPr lang="en-US" altLang="en-US" sz="2000" dirty="0">
                <a:latin typeface="Cairo Light" panose="00000400000000000000" pitchFamily="2" charset="-78"/>
                <a:cs typeface="Cairo Light" panose="00000400000000000000" pitchFamily="2" charset="-78"/>
              </a:rPr>
              <a:t> </a:t>
            </a:r>
          </a:p>
          <a:p>
            <a:pPr eaLnBrk="0" fontAlgn="base" hangingPunct="0">
              <a:spcBef>
                <a:spcPct val="0"/>
              </a:spcBef>
              <a:spcAft>
                <a:spcPct val="0"/>
              </a:spcAft>
            </a:pPr>
            <a:endParaRPr lang="en-US" altLang="en-US" sz="2000" dirty="0">
              <a:latin typeface="Cairo Light" panose="00000400000000000000" pitchFamily="2" charset="-78"/>
              <a:cs typeface="Cairo Light" panose="00000400000000000000" pitchFamily="2" charset="-78"/>
            </a:endParaRPr>
          </a:p>
        </p:txBody>
      </p:sp>
      <p:pic>
        <p:nvPicPr>
          <p:cNvPr id="33" name="Picture 32">
            <a:extLst>
              <a:ext uri="{FF2B5EF4-FFF2-40B4-BE49-F238E27FC236}">
                <a16:creationId xmlns:a16="http://schemas.microsoft.com/office/drawing/2014/main" id="{3C3A8AC8-D45E-7129-5008-AE8F29879CF0}"/>
              </a:ext>
            </a:extLst>
          </p:cNvPr>
          <p:cNvPicPr>
            <a:picLocks noChangeAspect="1"/>
          </p:cNvPicPr>
          <p:nvPr/>
        </p:nvPicPr>
        <p:blipFill>
          <a:blip r:embed="rId2"/>
          <a:stretch>
            <a:fillRect/>
          </a:stretch>
        </p:blipFill>
        <p:spPr>
          <a:xfrm>
            <a:off x="8704237" y="660506"/>
            <a:ext cx="2982814" cy="4815115"/>
          </a:xfrm>
          <a:prstGeom prst="rect">
            <a:avLst/>
          </a:prstGeom>
        </p:spPr>
      </p:pic>
      <p:sp>
        <p:nvSpPr>
          <p:cNvPr id="36" name="Arrow: Right 35">
            <a:extLst>
              <a:ext uri="{FF2B5EF4-FFF2-40B4-BE49-F238E27FC236}">
                <a16:creationId xmlns:a16="http://schemas.microsoft.com/office/drawing/2014/main" id="{0CF5F17C-CB1C-3A41-02D2-8A62EBBE6060}"/>
              </a:ext>
            </a:extLst>
          </p:cNvPr>
          <p:cNvSpPr/>
          <p:nvPr/>
        </p:nvSpPr>
        <p:spPr>
          <a:xfrm>
            <a:off x="7624298" y="2075688"/>
            <a:ext cx="334429" cy="8778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Rectangle 3">
            <a:extLst>
              <a:ext uri="{FF2B5EF4-FFF2-40B4-BE49-F238E27FC236}">
                <a16:creationId xmlns:a16="http://schemas.microsoft.com/office/drawing/2014/main" id="{D57FA630-4AD6-D201-2DB7-8BEC34C8AFDE}"/>
              </a:ext>
            </a:extLst>
          </p:cNvPr>
          <p:cNvSpPr>
            <a:spLocks noChangeArrowheads="1"/>
          </p:cNvSpPr>
          <p:nvPr/>
        </p:nvSpPr>
        <p:spPr bwMode="auto">
          <a:xfrm>
            <a:off x="764090" y="4613845"/>
            <a:ext cx="5447347" cy="70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lvl="0"/>
            <a:r>
              <a:rPr lang="en-US" altLang="en-US" sz="2000" b="1" dirty="0">
                <a:solidFill>
                  <a:srgbClr val="0C53B7"/>
                </a:solidFill>
                <a:latin typeface="Cairo Light" panose="00000400000000000000" pitchFamily="2" charset="-78"/>
                <a:cs typeface="Cairo" panose="00000500000000000000"/>
              </a:rPr>
              <a:t>Step 2</a:t>
            </a:r>
            <a:r>
              <a:rPr lang="en-US" altLang="en-US" sz="2000" b="1" dirty="0">
                <a:solidFill>
                  <a:schemeClr val="accent4">
                    <a:lumMod val="50000"/>
                  </a:schemeClr>
                </a:solidFill>
                <a:latin typeface="Cairo Light" panose="00000400000000000000" pitchFamily="2" charset="-78"/>
                <a:cs typeface="Cairo" panose="00000500000000000000"/>
              </a:rPr>
              <a:t>: </a:t>
            </a:r>
            <a:r>
              <a:rPr lang="en-US" sz="2000" dirty="0">
                <a:cs typeface="Cairo" panose="00000500000000000000"/>
              </a:rPr>
              <a:t>The platform always issues a </a:t>
            </a:r>
            <a:r>
              <a:rPr lang="en-US" sz="2000" b="1" dirty="0">
                <a:solidFill>
                  <a:srgbClr val="FF0000"/>
                </a:solidFill>
                <a:cs typeface="Cairo" panose="00000500000000000000"/>
              </a:rPr>
              <a:t>tax invoice </a:t>
            </a:r>
            <a:r>
              <a:rPr lang="en-US" sz="2000" dirty="0">
                <a:cs typeface="Cairo" panose="00000500000000000000"/>
              </a:rPr>
              <a:t>to the customer for the value of the service.</a:t>
            </a:r>
            <a:r>
              <a:rPr lang="ar-SA" sz="2000" dirty="0">
                <a:cs typeface="Cairo" panose="00000500000000000000"/>
              </a:rPr>
              <a:t>.</a:t>
            </a:r>
            <a:endParaRPr lang="en-US" sz="2000" dirty="0">
              <a:cs typeface="Cairo" panose="00000500000000000000"/>
            </a:endParaRPr>
          </a:p>
        </p:txBody>
      </p:sp>
      <p:sp>
        <p:nvSpPr>
          <p:cNvPr id="2" name="TextBox 1">
            <a:extLst>
              <a:ext uri="{FF2B5EF4-FFF2-40B4-BE49-F238E27FC236}">
                <a16:creationId xmlns:a16="http://schemas.microsoft.com/office/drawing/2014/main" id="{B1A7FE18-1121-7C9D-96A7-7225AE76708C}"/>
              </a:ext>
            </a:extLst>
          </p:cNvPr>
          <p:cNvSpPr txBox="1"/>
          <p:nvPr/>
        </p:nvSpPr>
        <p:spPr>
          <a:xfrm>
            <a:off x="764089" y="5321733"/>
            <a:ext cx="4796985" cy="400110"/>
          </a:xfrm>
          <a:prstGeom prst="rect">
            <a:avLst/>
          </a:prstGeom>
          <a:noFill/>
        </p:spPr>
        <p:txBody>
          <a:bodyPr wrap="square" rtlCol="0">
            <a:spAutoFit/>
          </a:bodyPr>
          <a:lstStyle/>
          <a:p>
            <a:pPr algn="r" rtl="1"/>
            <a:r>
              <a:rPr lang="ar-SA" sz="2000" dirty="0">
                <a:latin typeface="Cairo Light" panose="00000400000000000000" pitchFamily="2" charset="-78"/>
                <a:cs typeface="Cairo Light" panose="00000400000000000000" pitchFamily="2" charset="-78"/>
              </a:rPr>
              <a:t>تصدر المنصة </a:t>
            </a:r>
            <a:r>
              <a:rPr lang="ar-SA" sz="2000" b="1" dirty="0">
                <a:solidFill>
                  <a:srgbClr val="FF0000"/>
                </a:solidFill>
                <a:latin typeface="Cairo Light" panose="00000400000000000000" pitchFamily="2" charset="-78"/>
                <a:cs typeface="Cairo Light" panose="00000400000000000000" pitchFamily="2" charset="-78"/>
              </a:rPr>
              <a:t>فاتورة ضريبية </a:t>
            </a:r>
            <a:r>
              <a:rPr lang="ar-SA" sz="2000" dirty="0">
                <a:latin typeface="Cairo Light" panose="00000400000000000000" pitchFamily="2" charset="-78"/>
                <a:cs typeface="Cairo Light" panose="00000400000000000000" pitchFamily="2" charset="-78"/>
              </a:rPr>
              <a:t>دائما للعميل بقيمة الخدمة</a:t>
            </a:r>
            <a:r>
              <a:rPr lang="en-US" sz="2000" dirty="0">
                <a:latin typeface="Cairo Light" panose="00000400000000000000" pitchFamily="2" charset="-78"/>
                <a:cs typeface="Cairo Light" panose="00000400000000000000" pitchFamily="2" charset="-78"/>
              </a:rPr>
              <a:t>.</a:t>
            </a:r>
            <a:endParaRPr lang="en-PH" sz="2000" dirty="0">
              <a:latin typeface="Cairo Light" panose="00000400000000000000" pitchFamily="2" charset="-78"/>
              <a:cs typeface="Cairo Light" panose="00000400000000000000" pitchFamily="2" charset="-78"/>
            </a:endParaRPr>
          </a:p>
        </p:txBody>
      </p:sp>
      <p:sp>
        <p:nvSpPr>
          <p:cNvPr id="3" name="سهم: لأسفل 2">
            <a:extLst>
              <a:ext uri="{FF2B5EF4-FFF2-40B4-BE49-F238E27FC236}">
                <a16:creationId xmlns:a16="http://schemas.microsoft.com/office/drawing/2014/main" id="{13878F0E-67A4-9ABC-A091-8C4F651BA92E}"/>
              </a:ext>
            </a:extLst>
          </p:cNvPr>
          <p:cNvSpPr/>
          <p:nvPr/>
        </p:nvSpPr>
        <p:spPr>
          <a:xfrm>
            <a:off x="11217058" y="2242159"/>
            <a:ext cx="106471" cy="5448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4870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73CD0-A317-3558-9945-D2C73D8C97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BC39B8-3295-46D8-7955-710973ADA6E7}"/>
              </a:ext>
            </a:extLst>
          </p:cNvPr>
          <p:cNvPicPr>
            <a:picLocks noChangeAspect="1"/>
          </p:cNvPicPr>
          <p:nvPr/>
        </p:nvPicPr>
        <p:blipFill>
          <a:blip r:embed="rId3"/>
          <a:stretch>
            <a:fillRect/>
          </a:stretch>
        </p:blipFill>
        <p:spPr>
          <a:xfrm>
            <a:off x="1043629" y="0"/>
            <a:ext cx="10104741" cy="6858000"/>
          </a:xfrm>
          <a:prstGeom prst="rect">
            <a:avLst/>
          </a:prstGeom>
        </p:spPr>
      </p:pic>
      <p:sp>
        <p:nvSpPr>
          <p:cNvPr id="5" name="Rectangle: Rounded Corners 4">
            <a:hlinkClick r:id="rId4"/>
            <a:extLst>
              <a:ext uri="{FF2B5EF4-FFF2-40B4-BE49-F238E27FC236}">
                <a16:creationId xmlns:a16="http://schemas.microsoft.com/office/drawing/2014/main" id="{647A8E29-23AE-64BB-8DBE-590B979DCA93}"/>
              </a:ext>
            </a:extLst>
          </p:cNvPr>
          <p:cNvSpPr/>
          <p:nvPr/>
        </p:nvSpPr>
        <p:spPr>
          <a:xfrm>
            <a:off x="11114651" y="6352447"/>
            <a:ext cx="1024172" cy="312199"/>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a:t>
            </a:r>
            <a:endParaRPr lang="en-PH" dirty="0"/>
          </a:p>
        </p:txBody>
      </p:sp>
    </p:spTree>
    <p:extLst>
      <p:ext uri="{BB962C8B-B14F-4D97-AF65-F5344CB8AC3E}">
        <p14:creationId xmlns:p14="http://schemas.microsoft.com/office/powerpoint/2010/main" val="346692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A9083-EF34-3A36-05DF-B11A96180B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0077EDA-D583-8560-8426-8444B1AD6A89}"/>
              </a:ext>
            </a:extLst>
          </p:cNvPr>
          <p:cNvPicPr>
            <a:picLocks noChangeAspect="1"/>
          </p:cNvPicPr>
          <p:nvPr/>
        </p:nvPicPr>
        <p:blipFill>
          <a:blip r:embed="rId3"/>
          <a:stretch>
            <a:fillRect/>
          </a:stretch>
        </p:blipFill>
        <p:spPr>
          <a:xfrm>
            <a:off x="-1503802" y="-517361"/>
            <a:ext cx="13444647" cy="6966998"/>
          </a:xfrm>
          <a:prstGeom prst="rect">
            <a:avLst/>
          </a:prstGeom>
        </p:spPr>
      </p:pic>
      <p:sp>
        <p:nvSpPr>
          <p:cNvPr id="20" name="Rectangle 19">
            <a:extLst>
              <a:ext uri="{FF2B5EF4-FFF2-40B4-BE49-F238E27FC236}">
                <a16:creationId xmlns:a16="http://schemas.microsoft.com/office/drawing/2014/main" id="{77E0B5F2-307D-E5EF-678C-821EAB1E22BC}"/>
              </a:ext>
            </a:extLst>
          </p:cNvPr>
          <p:cNvSpPr/>
          <p:nvPr/>
        </p:nvSpPr>
        <p:spPr>
          <a:xfrm>
            <a:off x="1827966" y="501910"/>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9" name="Picture 18">
            <a:extLst>
              <a:ext uri="{FF2B5EF4-FFF2-40B4-BE49-F238E27FC236}">
                <a16:creationId xmlns:a16="http://schemas.microsoft.com/office/drawing/2014/main" id="{7FA44B90-974B-A8C9-57BE-A36BD177F59C}"/>
              </a:ext>
            </a:extLst>
          </p:cNvPr>
          <p:cNvPicPr>
            <a:picLocks noChangeAspect="1"/>
          </p:cNvPicPr>
          <p:nvPr/>
        </p:nvPicPr>
        <p:blipFill>
          <a:blip r:embed="rId4"/>
          <a:stretch>
            <a:fillRect/>
          </a:stretch>
        </p:blipFill>
        <p:spPr>
          <a:xfrm>
            <a:off x="1814286" y="521695"/>
            <a:ext cx="9941233" cy="468510"/>
          </a:xfrm>
          <a:prstGeom prst="rect">
            <a:avLst/>
          </a:prstGeom>
        </p:spPr>
      </p:pic>
      <p:sp>
        <p:nvSpPr>
          <p:cNvPr id="21" name="Rectangle: Rounded Corners 20">
            <a:extLst>
              <a:ext uri="{FF2B5EF4-FFF2-40B4-BE49-F238E27FC236}">
                <a16:creationId xmlns:a16="http://schemas.microsoft.com/office/drawing/2014/main" id="{30C88B35-AD8F-AFDE-A0B0-11E8CCF7F121}"/>
              </a:ext>
            </a:extLst>
          </p:cNvPr>
          <p:cNvSpPr/>
          <p:nvPr/>
        </p:nvSpPr>
        <p:spPr>
          <a:xfrm>
            <a:off x="13076920" y="891732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23" name="Rectangle: Rounded Corners 22">
            <a:extLst>
              <a:ext uri="{FF2B5EF4-FFF2-40B4-BE49-F238E27FC236}">
                <a16:creationId xmlns:a16="http://schemas.microsoft.com/office/drawing/2014/main" id="{8E65DDD0-BB91-B0A2-112E-563F3D0EF85F}"/>
              </a:ext>
            </a:extLst>
          </p:cNvPr>
          <p:cNvSpPr/>
          <p:nvPr/>
        </p:nvSpPr>
        <p:spPr>
          <a:xfrm>
            <a:off x="13076920" y="930592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8" name="Rectangle: Rounded Corners 37">
            <a:extLst>
              <a:ext uri="{FF2B5EF4-FFF2-40B4-BE49-F238E27FC236}">
                <a16:creationId xmlns:a16="http://schemas.microsoft.com/office/drawing/2014/main" id="{37ACDCE3-FEF4-696B-1260-A0951AD17650}"/>
              </a:ext>
            </a:extLst>
          </p:cNvPr>
          <p:cNvSpPr/>
          <p:nvPr/>
        </p:nvSpPr>
        <p:spPr>
          <a:xfrm>
            <a:off x="13076920" y="966868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9" name="Rectangle: Rounded Corners 38">
            <a:extLst>
              <a:ext uri="{FF2B5EF4-FFF2-40B4-BE49-F238E27FC236}">
                <a16:creationId xmlns:a16="http://schemas.microsoft.com/office/drawing/2014/main" id="{E2C7A2DC-FECE-0B1A-0A73-725DC274BA6D}"/>
              </a:ext>
            </a:extLst>
          </p:cNvPr>
          <p:cNvSpPr/>
          <p:nvPr/>
        </p:nvSpPr>
        <p:spPr>
          <a:xfrm>
            <a:off x="13076920" y="1006870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01550F90-0276-8B80-FDB1-81B103D5A3F1}"/>
              </a:ext>
            </a:extLst>
          </p:cNvPr>
          <p:cNvSpPr/>
          <p:nvPr/>
        </p:nvSpPr>
        <p:spPr>
          <a:xfrm>
            <a:off x="13076920" y="1045656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0F2CB836-DE51-895C-D337-E6C9BDCA2655}"/>
              </a:ext>
            </a:extLst>
          </p:cNvPr>
          <p:cNvSpPr/>
          <p:nvPr/>
        </p:nvSpPr>
        <p:spPr>
          <a:xfrm>
            <a:off x="13076920" y="1084516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1" name="Rectangle: Rounded Corners 50">
            <a:extLst>
              <a:ext uri="{FF2B5EF4-FFF2-40B4-BE49-F238E27FC236}">
                <a16:creationId xmlns:a16="http://schemas.microsoft.com/office/drawing/2014/main" id="{017E381B-97FC-4444-BE6C-6232C5163207}"/>
              </a:ext>
            </a:extLst>
          </p:cNvPr>
          <p:cNvSpPr/>
          <p:nvPr/>
        </p:nvSpPr>
        <p:spPr>
          <a:xfrm>
            <a:off x="13076920" y="1120792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2" name="Rectangle: Rounded Corners 51">
            <a:extLst>
              <a:ext uri="{FF2B5EF4-FFF2-40B4-BE49-F238E27FC236}">
                <a16:creationId xmlns:a16="http://schemas.microsoft.com/office/drawing/2014/main" id="{DB2DAC82-9176-C3E7-60AF-1DC6B007C049}"/>
              </a:ext>
            </a:extLst>
          </p:cNvPr>
          <p:cNvSpPr/>
          <p:nvPr/>
        </p:nvSpPr>
        <p:spPr>
          <a:xfrm>
            <a:off x="13076920" y="1160794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3" name="Rectangle: Rounded Corners 52">
            <a:extLst>
              <a:ext uri="{FF2B5EF4-FFF2-40B4-BE49-F238E27FC236}">
                <a16:creationId xmlns:a16="http://schemas.microsoft.com/office/drawing/2014/main" id="{C61EF9A1-B5DC-F349-C9D1-CD129E972543}"/>
              </a:ext>
            </a:extLst>
          </p:cNvPr>
          <p:cNvSpPr/>
          <p:nvPr/>
        </p:nvSpPr>
        <p:spPr>
          <a:xfrm>
            <a:off x="13076920" y="1201434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4" name="Rectangle: Rounded Corners 53">
            <a:extLst>
              <a:ext uri="{FF2B5EF4-FFF2-40B4-BE49-F238E27FC236}">
                <a16:creationId xmlns:a16="http://schemas.microsoft.com/office/drawing/2014/main" id="{1091DAFD-9F51-830F-AF59-EFCE944E2AD5}"/>
              </a:ext>
            </a:extLst>
          </p:cNvPr>
          <p:cNvSpPr/>
          <p:nvPr/>
        </p:nvSpPr>
        <p:spPr>
          <a:xfrm>
            <a:off x="13076920" y="8129923"/>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60" name="Isosceles Triangle 59">
            <a:extLst>
              <a:ext uri="{FF2B5EF4-FFF2-40B4-BE49-F238E27FC236}">
                <a16:creationId xmlns:a16="http://schemas.microsoft.com/office/drawing/2014/main" id="{BC3BE50E-08F7-60BF-1DEF-9581DE9E5C29}"/>
              </a:ext>
            </a:extLst>
          </p:cNvPr>
          <p:cNvSpPr/>
          <p:nvPr/>
        </p:nvSpPr>
        <p:spPr>
          <a:xfrm flipV="1">
            <a:off x="22063040" y="841392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a:extLst>
              <a:ext uri="{FF2B5EF4-FFF2-40B4-BE49-F238E27FC236}">
                <a16:creationId xmlns:a16="http://schemas.microsoft.com/office/drawing/2014/main" id="{27F9BB9D-1942-B3AC-8668-F01CFED54284}"/>
              </a:ext>
            </a:extLst>
          </p:cNvPr>
          <p:cNvSpPr/>
          <p:nvPr/>
        </p:nvSpPr>
        <p:spPr>
          <a:xfrm flipV="1">
            <a:off x="22060616" y="884336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Isosceles Triangle 62">
            <a:extLst>
              <a:ext uri="{FF2B5EF4-FFF2-40B4-BE49-F238E27FC236}">
                <a16:creationId xmlns:a16="http://schemas.microsoft.com/office/drawing/2014/main" id="{5408947F-B136-4319-A004-96C3DC23DCFC}"/>
              </a:ext>
            </a:extLst>
          </p:cNvPr>
          <p:cNvSpPr/>
          <p:nvPr/>
        </p:nvSpPr>
        <p:spPr>
          <a:xfrm flipV="1">
            <a:off x="22060616" y="922708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a:extLst>
              <a:ext uri="{FF2B5EF4-FFF2-40B4-BE49-F238E27FC236}">
                <a16:creationId xmlns:a16="http://schemas.microsoft.com/office/drawing/2014/main" id="{3B269D47-4BBB-59F0-E48F-597FCC67C9F3}"/>
              </a:ext>
            </a:extLst>
          </p:cNvPr>
          <p:cNvSpPr/>
          <p:nvPr/>
        </p:nvSpPr>
        <p:spPr>
          <a:xfrm flipV="1">
            <a:off x="22058192" y="962160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Isosceles Triangle 64">
            <a:extLst>
              <a:ext uri="{FF2B5EF4-FFF2-40B4-BE49-F238E27FC236}">
                <a16:creationId xmlns:a16="http://schemas.microsoft.com/office/drawing/2014/main" id="{A2651760-5B09-66CD-DCC5-F86D915853EB}"/>
              </a:ext>
            </a:extLst>
          </p:cNvPr>
          <p:cNvSpPr/>
          <p:nvPr/>
        </p:nvSpPr>
        <p:spPr>
          <a:xfrm flipV="1">
            <a:off x="22058192" y="1001351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Isosceles Triangle 65">
            <a:extLst>
              <a:ext uri="{FF2B5EF4-FFF2-40B4-BE49-F238E27FC236}">
                <a16:creationId xmlns:a16="http://schemas.microsoft.com/office/drawing/2014/main" id="{30F32655-2006-1502-2C80-C795883DE07F}"/>
              </a:ext>
            </a:extLst>
          </p:cNvPr>
          <p:cNvSpPr/>
          <p:nvPr/>
        </p:nvSpPr>
        <p:spPr>
          <a:xfrm flipV="1">
            <a:off x="22055768" y="1040485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Isosceles Triangle 66">
            <a:extLst>
              <a:ext uri="{FF2B5EF4-FFF2-40B4-BE49-F238E27FC236}">
                <a16:creationId xmlns:a16="http://schemas.microsoft.com/office/drawing/2014/main" id="{E0046111-52E6-56DD-100B-A958A0330FAA}"/>
              </a:ext>
            </a:extLst>
          </p:cNvPr>
          <p:cNvSpPr/>
          <p:nvPr/>
        </p:nvSpPr>
        <p:spPr>
          <a:xfrm flipV="1">
            <a:off x="22055768" y="1078858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Isosceles Triangle 67">
            <a:extLst>
              <a:ext uri="{FF2B5EF4-FFF2-40B4-BE49-F238E27FC236}">
                <a16:creationId xmlns:a16="http://schemas.microsoft.com/office/drawing/2014/main" id="{47C112AD-FAB5-9859-7EAB-3281280FC2E7}"/>
              </a:ext>
            </a:extLst>
          </p:cNvPr>
          <p:cNvSpPr/>
          <p:nvPr/>
        </p:nvSpPr>
        <p:spPr>
          <a:xfrm flipV="1">
            <a:off x="22053344" y="1118310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Isosceles Triangle 68">
            <a:extLst>
              <a:ext uri="{FF2B5EF4-FFF2-40B4-BE49-F238E27FC236}">
                <a16:creationId xmlns:a16="http://schemas.microsoft.com/office/drawing/2014/main" id="{03E3205D-1AFD-08B3-9265-CD6BCA7E1FBC}"/>
              </a:ext>
            </a:extLst>
          </p:cNvPr>
          <p:cNvSpPr/>
          <p:nvPr/>
        </p:nvSpPr>
        <p:spPr>
          <a:xfrm flipV="1">
            <a:off x="22055768" y="1157444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Isosceles Triangle 69">
            <a:extLst>
              <a:ext uri="{FF2B5EF4-FFF2-40B4-BE49-F238E27FC236}">
                <a16:creationId xmlns:a16="http://schemas.microsoft.com/office/drawing/2014/main" id="{07515442-BD0F-769C-3796-129401D933F2}"/>
              </a:ext>
            </a:extLst>
          </p:cNvPr>
          <p:cNvSpPr/>
          <p:nvPr/>
        </p:nvSpPr>
        <p:spPr>
          <a:xfrm flipV="1">
            <a:off x="22053344" y="1195626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2" name="Rectangle 81">
            <a:extLst>
              <a:ext uri="{FF2B5EF4-FFF2-40B4-BE49-F238E27FC236}">
                <a16:creationId xmlns:a16="http://schemas.microsoft.com/office/drawing/2014/main" id="{73A9648D-BDEC-1D81-4F8E-003DB573CDD1}"/>
              </a:ext>
            </a:extLst>
          </p:cNvPr>
          <p:cNvSpPr/>
          <p:nvPr/>
        </p:nvSpPr>
        <p:spPr>
          <a:xfrm>
            <a:off x="1814286" y="231616"/>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2B7D482E-2603-832D-1207-02F336638221}"/>
              </a:ext>
            </a:extLst>
          </p:cNvPr>
          <p:cNvSpPr txBox="1"/>
          <p:nvPr/>
        </p:nvSpPr>
        <p:spPr>
          <a:xfrm>
            <a:off x="1737360" y="125307"/>
            <a:ext cx="3589020" cy="553998"/>
          </a:xfrm>
          <a:prstGeom prst="rect">
            <a:avLst/>
          </a:prstGeom>
          <a:noFill/>
        </p:spPr>
        <p:txBody>
          <a:bodyPr wrap="square" rtlCol="0">
            <a:spAutoFit/>
          </a:bodyPr>
          <a:lstStyle/>
          <a:p>
            <a:pPr>
              <a:lnSpc>
                <a:spcPct val="150000"/>
              </a:lnSpc>
            </a:pPr>
            <a:r>
              <a:rPr lang="en-US" sz="1200" b="1" dirty="0">
                <a:latin typeface="Arial Narrow" panose="020B0606020202030204" pitchFamily="34" charset="0"/>
              </a:rPr>
              <a:t>Clients Refund Statement</a:t>
            </a:r>
          </a:p>
          <a:p>
            <a:pPr rtl="1"/>
            <a:r>
              <a:rPr lang="ar-SA" sz="1200" b="1" dirty="0">
                <a:latin typeface="Cairo" panose="00000500000000000000" pitchFamily="2" charset="-78"/>
                <a:cs typeface="Cairo" panose="00000500000000000000" pitchFamily="2" charset="-78"/>
              </a:rPr>
              <a:t>بيان استرداد الأموال للعملاء</a:t>
            </a:r>
            <a:endParaRPr lang="en-PH" sz="1200" b="1" dirty="0">
              <a:latin typeface="Arial Narrow" panose="020B0606020202030204" pitchFamily="34" charset="0"/>
            </a:endParaRPr>
          </a:p>
        </p:txBody>
      </p:sp>
      <p:sp>
        <p:nvSpPr>
          <p:cNvPr id="2" name="Rectangle 1">
            <a:extLst>
              <a:ext uri="{FF2B5EF4-FFF2-40B4-BE49-F238E27FC236}">
                <a16:creationId xmlns:a16="http://schemas.microsoft.com/office/drawing/2014/main" id="{962388C3-EBD4-D411-77C8-ABC7097734A6}"/>
              </a:ext>
            </a:extLst>
          </p:cNvPr>
          <p:cNvSpPr/>
          <p:nvPr/>
        </p:nvSpPr>
        <p:spPr>
          <a:xfrm>
            <a:off x="10232133" y="740569"/>
            <a:ext cx="445014" cy="1310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ysClr val="windowText" lastClr="000000"/>
                </a:solidFill>
                <a:latin typeface="Arial Narrow" panose="020B0606020202030204" pitchFamily="34" charset="0"/>
              </a:rPr>
              <a:t>July</a:t>
            </a:r>
            <a:endParaRPr lang="en-PH" sz="700" dirty="0">
              <a:solidFill>
                <a:sysClr val="windowText" lastClr="000000"/>
              </a:solidFill>
              <a:latin typeface="Arial Narrow" panose="020B0606020202030204" pitchFamily="34" charset="0"/>
            </a:endParaRPr>
          </a:p>
        </p:txBody>
      </p:sp>
      <p:sp>
        <p:nvSpPr>
          <p:cNvPr id="128" name="Rectangle 127">
            <a:extLst>
              <a:ext uri="{FF2B5EF4-FFF2-40B4-BE49-F238E27FC236}">
                <a16:creationId xmlns:a16="http://schemas.microsoft.com/office/drawing/2014/main" id="{553A3E33-555F-137C-2F8D-6EE94A2214AC}"/>
              </a:ext>
            </a:extLst>
          </p:cNvPr>
          <p:cNvSpPr/>
          <p:nvPr/>
        </p:nvSpPr>
        <p:spPr>
          <a:xfrm>
            <a:off x="4541520" y="605889"/>
            <a:ext cx="4419600" cy="320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43" name="Picture 142">
            <a:extLst>
              <a:ext uri="{FF2B5EF4-FFF2-40B4-BE49-F238E27FC236}">
                <a16:creationId xmlns:a16="http://schemas.microsoft.com/office/drawing/2014/main" id="{CEC2071D-85EC-A261-A448-9732F500776F}"/>
              </a:ext>
            </a:extLst>
          </p:cNvPr>
          <p:cNvPicPr>
            <a:picLocks noChangeAspect="1"/>
          </p:cNvPicPr>
          <p:nvPr/>
        </p:nvPicPr>
        <p:blipFill>
          <a:blip r:embed="rId4"/>
          <a:srcRect l="29657" r="54431"/>
          <a:stretch>
            <a:fillRect/>
          </a:stretch>
        </p:blipFill>
        <p:spPr>
          <a:xfrm>
            <a:off x="7345680" y="521695"/>
            <a:ext cx="1581917" cy="468510"/>
          </a:xfrm>
          <a:prstGeom prst="rect">
            <a:avLst/>
          </a:prstGeom>
        </p:spPr>
      </p:pic>
      <p:sp>
        <p:nvSpPr>
          <p:cNvPr id="144" name="Rectangle: Rounded Corners 143">
            <a:extLst>
              <a:ext uri="{FF2B5EF4-FFF2-40B4-BE49-F238E27FC236}">
                <a16:creationId xmlns:a16="http://schemas.microsoft.com/office/drawing/2014/main" id="{3D7A1371-255A-4DE5-11DA-5CB64215B247}"/>
              </a:ext>
            </a:extLst>
          </p:cNvPr>
          <p:cNvSpPr/>
          <p:nvPr/>
        </p:nvSpPr>
        <p:spPr>
          <a:xfrm>
            <a:off x="5151120" y="626410"/>
            <a:ext cx="1974447" cy="274320"/>
          </a:xfrm>
          <a:prstGeom prst="roundRect">
            <a:avLst/>
          </a:prstGeom>
          <a:solidFill>
            <a:srgbClr val="FFF9E7"/>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rPr>
              <a:t>80.00</a:t>
            </a:r>
            <a:endParaRPr lang="en-PH" sz="1200" dirty="0">
              <a:solidFill>
                <a:schemeClr val="bg2">
                  <a:lumMod val="25000"/>
                </a:schemeClr>
              </a:solidFill>
            </a:endParaRPr>
          </a:p>
        </p:txBody>
      </p:sp>
      <p:sp>
        <p:nvSpPr>
          <p:cNvPr id="145" name="TextBox 144">
            <a:extLst>
              <a:ext uri="{FF2B5EF4-FFF2-40B4-BE49-F238E27FC236}">
                <a16:creationId xmlns:a16="http://schemas.microsoft.com/office/drawing/2014/main" id="{47B0F086-2174-72DF-2E5B-3A9376BFE31F}"/>
              </a:ext>
            </a:extLst>
          </p:cNvPr>
          <p:cNvSpPr txBox="1"/>
          <p:nvPr/>
        </p:nvSpPr>
        <p:spPr>
          <a:xfrm>
            <a:off x="4715079" y="620379"/>
            <a:ext cx="721771" cy="261610"/>
          </a:xfrm>
          <a:prstGeom prst="rect">
            <a:avLst/>
          </a:prstGeom>
          <a:noFill/>
        </p:spPr>
        <p:txBody>
          <a:bodyPr wrap="square" rtlCol="0">
            <a:spAutoFit/>
          </a:bodyPr>
          <a:lstStyle/>
          <a:p>
            <a:r>
              <a:rPr lang="en-US" sz="1100" dirty="0">
                <a:latin typeface="Arial Narrow" panose="020B0606020202030204" pitchFamily="34" charset="0"/>
              </a:rPr>
              <a:t>Total:</a:t>
            </a:r>
            <a:endParaRPr lang="en-PH" sz="1100" dirty="0">
              <a:latin typeface="Arial Narrow" panose="020B0606020202030204" pitchFamily="34" charset="0"/>
            </a:endParaRPr>
          </a:p>
        </p:txBody>
      </p:sp>
      <p:graphicFrame>
        <p:nvGraphicFramePr>
          <p:cNvPr id="80" name="Table 79">
            <a:extLst>
              <a:ext uri="{FF2B5EF4-FFF2-40B4-BE49-F238E27FC236}">
                <a16:creationId xmlns:a16="http://schemas.microsoft.com/office/drawing/2014/main" id="{1311D66E-521C-A39C-28F5-F62FC53A8C96}"/>
              </a:ext>
            </a:extLst>
          </p:cNvPr>
          <p:cNvGraphicFramePr>
            <a:graphicFrameLocks noGrp="1"/>
          </p:cNvGraphicFramePr>
          <p:nvPr>
            <p:extLst>
              <p:ext uri="{D42A27DB-BD31-4B8C-83A1-F6EECF244321}">
                <p14:modId xmlns:p14="http://schemas.microsoft.com/office/powerpoint/2010/main" val="3706415181"/>
              </p:ext>
            </p:extLst>
          </p:nvPr>
        </p:nvGraphicFramePr>
        <p:xfrm>
          <a:off x="1827966" y="952019"/>
          <a:ext cx="10086880" cy="3393656"/>
        </p:xfrm>
        <a:graphic>
          <a:graphicData uri="http://schemas.openxmlformats.org/drawingml/2006/table">
            <a:tbl>
              <a:tblPr firstRow="1" bandRow="1">
                <a:tableStyleId>{5C22544A-7EE6-4342-B048-85BDC9FD1C3A}</a:tableStyleId>
              </a:tblPr>
              <a:tblGrid>
                <a:gridCol w="240309">
                  <a:extLst>
                    <a:ext uri="{9D8B030D-6E8A-4147-A177-3AD203B41FA5}">
                      <a16:colId xmlns:a16="http://schemas.microsoft.com/office/drawing/2014/main" val="3099832474"/>
                    </a:ext>
                  </a:extLst>
                </a:gridCol>
                <a:gridCol w="445838">
                  <a:extLst>
                    <a:ext uri="{9D8B030D-6E8A-4147-A177-3AD203B41FA5}">
                      <a16:colId xmlns:a16="http://schemas.microsoft.com/office/drawing/2014/main" val="4230336558"/>
                    </a:ext>
                  </a:extLst>
                </a:gridCol>
                <a:gridCol w="447654">
                  <a:extLst>
                    <a:ext uri="{9D8B030D-6E8A-4147-A177-3AD203B41FA5}">
                      <a16:colId xmlns:a16="http://schemas.microsoft.com/office/drawing/2014/main" val="12136744"/>
                    </a:ext>
                  </a:extLst>
                </a:gridCol>
                <a:gridCol w="286412">
                  <a:extLst>
                    <a:ext uri="{9D8B030D-6E8A-4147-A177-3AD203B41FA5}">
                      <a16:colId xmlns:a16="http://schemas.microsoft.com/office/drawing/2014/main" val="1810269809"/>
                    </a:ext>
                  </a:extLst>
                </a:gridCol>
                <a:gridCol w="474884">
                  <a:extLst>
                    <a:ext uri="{9D8B030D-6E8A-4147-A177-3AD203B41FA5}">
                      <a16:colId xmlns:a16="http://schemas.microsoft.com/office/drawing/2014/main" val="91003653"/>
                    </a:ext>
                  </a:extLst>
                </a:gridCol>
                <a:gridCol w="518020">
                  <a:extLst>
                    <a:ext uri="{9D8B030D-6E8A-4147-A177-3AD203B41FA5}">
                      <a16:colId xmlns:a16="http://schemas.microsoft.com/office/drawing/2014/main" val="573508274"/>
                    </a:ext>
                  </a:extLst>
                </a:gridCol>
                <a:gridCol w="511300">
                  <a:extLst>
                    <a:ext uri="{9D8B030D-6E8A-4147-A177-3AD203B41FA5}">
                      <a16:colId xmlns:a16="http://schemas.microsoft.com/office/drawing/2014/main" val="2222852846"/>
                    </a:ext>
                  </a:extLst>
                </a:gridCol>
                <a:gridCol w="447654">
                  <a:extLst>
                    <a:ext uri="{9D8B030D-6E8A-4147-A177-3AD203B41FA5}">
                      <a16:colId xmlns:a16="http://schemas.microsoft.com/office/drawing/2014/main" val="1982789283"/>
                    </a:ext>
                  </a:extLst>
                </a:gridCol>
                <a:gridCol w="447654">
                  <a:extLst>
                    <a:ext uri="{9D8B030D-6E8A-4147-A177-3AD203B41FA5}">
                      <a16:colId xmlns:a16="http://schemas.microsoft.com/office/drawing/2014/main" val="778966576"/>
                    </a:ext>
                  </a:extLst>
                </a:gridCol>
                <a:gridCol w="447654">
                  <a:extLst>
                    <a:ext uri="{9D8B030D-6E8A-4147-A177-3AD203B41FA5}">
                      <a16:colId xmlns:a16="http://schemas.microsoft.com/office/drawing/2014/main" val="1892561431"/>
                    </a:ext>
                  </a:extLst>
                </a:gridCol>
                <a:gridCol w="465230">
                  <a:extLst>
                    <a:ext uri="{9D8B030D-6E8A-4147-A177-3AD203B41FA5}">
                      <a16:colId xmlns:a16="http://schemas.microsoft.com/office/drawing/2014/main" val="386327214"/>
                    </a:ext>
                  </a:extLst>
                </a:gridCol>
                <a:gridCol w="430077">
                  <a:extLst>
                    <a:ext uri="{9D8B030D-6E8A-4147-A177-3AD203B41FA5}">
                      <a16:colId xmlns:a16="http://schemas.microsoft.com/office/drawing/2014/main" val="3369332233"/>
                    </a:ext>
                  </a:extLst>
                </a:gridCol>
                <a:gridCol w="447654">
                  <a:extLst>
                    <a:ext uri="{9D8B030D-6E8A-4147-A177-3AD203B41FA5}">
                      <a16:colId xmlns:a16="http://schemas.microsoft.com/office/drawing/2014/main" val="439045516"/>
                    </a:ext>
                  </a:extLst>
                </a:gridCol>
                <a:gridCol w="447654">
                  <a:extLst>
                    <a:ext uri="{9D8B030D-6E8A-4147-A177-3AD203B41FA5}">
                      <a16:colId xmlns:a16="http://schemas.microsoft.com/office/drawing/2014/main" val="2095249156"/>
                    </a:ext>
                  </a:extLst>
                </a:gridCol>
                <a:gridCol w="447654">
                  <a:extLst>
                    <a:ext uri="{9D8B030D-6E8A-4147-A177-3AD203B41FA5}">
                      <a16:colId xmlns:a16="http://schemas.microsoft.com/office/drawing/2014/main" val="1567627469"/>
                    </a:ext>
                  </a:extLst>
                </a:gridCol>
                <a:gridCol w="447654">
                  <a:extLst>
                    <a:ext uri="{9D8B030D-6E8A-4147-A177-3AD203B41FA5}">
                      <a16:colId xmlns:a16="http://schemas.microsoft.com/office/drawing/2014/main" val="3748750143"/>
                    </a:ext>
                  </a:extLst>
                </a:gridCol>
                <a:gridCol w="447654">
                  <a:extLst>
                    <a:ext uri="{9D8B030D-6E8A-4147-A177-3AD203B41FA5}">
                      <a16:colId xmlns:a16="http://schemas.microsoft.com/office/drawing/2014/main" val="1321617753"/>
                    </a:ext>
                  </a:extLst>
                </a:gridCol>
                <a:gridCol w="447654">
                  <a:extLst>
                    <a:ext uri="{9D8B030D-6E8A-4147-A177-3AD203B41FA5}">
                      <a16:colId xmlns:a16="http://schemas.microsoft.com/office/drawing/2014/main" val="2246058799"/>
                    </a:ext>
                  </a:extLst>
                </a:gridCol>
                <a:gridCol w="447654">
                  <a:extLst>
                    <a:ext uri="{9D8B030D-6E8A-4147-A177-3AD203B41FA5}">
                      <a16:colId xmlns:a16="http://schemas.microsoft.com/office/drawing/2014/main" val="4257457324"/>
                    </a:ext>
                  </a:extLst>
                </a:gridCol>
                <a:gridCol w="447654">
                  <a:extLst>
                    <a:ext uri="{9D8B030D-6E8A-4147-A177-3AD203B41FA5}">
                      <a16:colId xmlns:a16="http://schemas.microsoft.com/office/drawing/2014/main" val="46451751"/>
                    </a:ext>
                  </a:extLst>
                </a:gridCol>
                <a:gridCol w="447654">
                  <a:extLst>
                    <a:ext uri="{9D8B030D-6E8A-4147-A177-3AD203B41FA5}">
                      <a16:colId xmlns:a16="http://schemas.microsoft.com/office/drawing/2014/main" val="3205162253"/>
                    </a:ext>
                  </a:extLst>
                </a:gridCol>
                <a:gridCol w="447654">
                  <a:extLst>
                    <a:ext uri="{9D8B030D-6E8A-4147-A177-3AD203B41FA5}">
                      <a16:colId xmlns:a16="http://schemas.microsoft.com/office/drawing/2014/main" val="33937303"/>
                    </a:ext>
                  </a:extLst>
                </a:gridCol>
                <a:gridCol w="447654">
                  <a:extLst>
                    <a:ext uri="{9D8B030D-6E8A-4147-A177-3AD203B41FA5}">
                      <a16:colId xmlns:a16="http://schemas.microsoft.com/office/drawing/2014/main" val="3338081615"/>
                    </a:ext>
                  </a:extLst>
                </a:gridCol>
              </a:tblGrid>
              <a:tr h="1178669">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رقم الطلب</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700" b="0"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700" b="0"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700" b="0" dirty="0">
                          <a:solidFill>
                            <a:schemeClr val="bg2">
                              <a:lumMod val="25000"/>
                            </a:schemeClr>
                          </a:solidFill>
                          <a:latin typeface="Cairo" panose="00000500000000000000" pitchFamily="2" charset="-78"/>
                          <a:cs typeface="Cairo" panose="00000500000000000000" pitchFamily="2" charset="-78"/>
                        </a:rPr>
                        <a:t>Service Seeker</a:t>
                      </a:r>
                    </a:p>
                    <a:p>
                      <a:pPr algn="ctr" rtl="1"/>
                      <a:r>
                        <a:rPr lang="ar-SA" sz="700" b="0" dirty="0">
                          <a:solidFill>
                            <a:schemeClr val="bg2">
                              <a:lumMod val="25000"/>
                            </a:schemeClr>
                          </a:solidFill>
                          <a:latin typeface="Cairo" panose="00000500000000000000" pitchFamily="2" charset="-78"/>
                          <a:cs typeface="Cairo" panose="00000500000000000000" pitchFamily="2" charset="-78"/>
                        </a:rPr>
                        <a:t>طالب الخدمة</a:t>
                      </a:r>
                      <a:endParaRPr lang="en-PH" sz="700" b="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700" b="0" dirty="0">
                          <a:solidFill>
                            <a:schemeClr val="bg2">
                              <a:lumMod val="25000"/>
                            </a:schemeClr>
                          </a:solidFill>
                          <a:latin typeface="Cairo" panose="00000500000000000000" pitchFamily="2" charset="-78"/>
                          <a:cs typeface="Cairo" panose="000005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700" b="0" dirty="0">
                          <a:solidFill>
                            <a:schemeClr val="bg2">
                              <a:lumMod val="25000"/>
                            </a:schemeClr>
                          </a:solidFill>
                          <a:latin typeface="Cairo" panose="00000500000000000000" pitchFamily="2" charset="-78"/>
                          <a:cs typeface="Cairo" panose="00000500000000000000" pitchFamily="2" charset="-78"/>
                        </a:rPr>
                        <a:t>مقدم الخدمة</a:t>
                      </a:r>
                      <a:endParaRPr lang="en-PH" sz="700" b="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Service Description</a:t>
                      </a:r>
                      <a:br>
                        <a:rPr lang="en-PH"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Taxable Amount (SAR)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a:t>
                      </a:r>
                      <a:br>
                        <a:rPr lang="ar-SA" sz="700" b="0" i="0" u="none" strike="noStrike" dirty="0">
                          <a:solidFill>
                            <a:srgbClr val="000000"/>
                          </a:solidFill>
                          <a:effectLst/>
                          <a:latin typeface="Cairo" panose="00000500000000000000" pitchFamily="2" charset="-78"/>
                          <a:cs typeface="Cairo" panose="00000500000000000000" pitchFamily="2" charset="-78"/>
                        </a:rPr>
                      </a:br>
                      <a:r>
                        <a:rPr lang="ar-SA" sz="700" b="0"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Refund Amount</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0"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0" i="0" u="none" strike="noStrike" dirty="0">
                          <a:solidFill>
                            <a:srgbClr val="000000"/>
                          </a:solidFill>
                          <a:effectLst/>
                          <a:latin typeface="Cairo" panose="00000500000000000000" pitchFamily="2" charset="-78"/>
                          <a:cs typeface="Cairo" panose="00000500000000000000" pitchFamily="2" charset="-78"/>
                        </a:rPr>
                      </a:br>
                      <a:r>
                        <a:rPr lang="en-PH" sz="700" b="0" i="0" u="none" strike="noStrike" dirty="0">
                          <a:solidFill>
                            <a:srgbClr val="000000"/>
                          </a:solidFill>
                          <a:effectLst/>
                          <a:latin typeface="Cairo" panose="00000500000000000000" pitchFamily="2" charset="-78"/>
                          <a:cs typeface="Cairo" panose="00000500000000000000" pitchFamily="2" charset="-78"/>
                        </a:rPr>
                        <a:t> </a:t>
                      </a:r>
                      <a:r>
                        <a:rPr lang="ar-SA" sz="700" b="0"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dirty="0">
                          <a:solidFill>
                            <a:schemeClr val="bg2">
                              <a:lumMod val="25000"/>
                            </a:schemeClr>
                          </a:solidFill>
                          <a:effectLst/>
                          <a:latin typeface="Cairo" panose="00000500000000000000" pitchFamily="2" charset="-78"/>
                          <a:cs typeface="Cairo" panose="00000500000000000000" pitchFamily="2" charset="-78"/>
                        </a:rPr>
                        <a:t>Total Invoice</a:t>
                      </a:r>
                    </a:p>
                    <a:p>
                      <a:pPr algn="ctr" rtl="1" fontAlgn="ctr">
                        <a:buNone/>
                      </a:pPr>
                      <a:r>
                        <a:rPr lang="ar-SA" sz="700" b="0" dirty="0">
                          <a:solidFill>
                            <a:schemeClr val="tx1"/>
                          </a:solidFill>
                          <a:latin typeface="Cairo" panose="00000500000000000000" pitchFamily="2" charset="-78"/>
                          <a:cs typeface="Cairo" panose="00000500000000000000" pitchFamily="2" charset="-78"/>
                        </a:rPr>
                        <a:t>إجمالي الفاتورة</a:t>
                      </a:r>
                      <a:endParaRPr lang="en-PH" sz="700" b="0" dirty="0">
                        <a:solidFill>
                          <a:schemeClr val="tx1"/>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Collected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Providers/Entities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VAT Paid to Payment Gateway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Net VAT Due</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700" b="0" dirty="0">
                          <a:solidFill>
                            <a:schemeClr val="bg2">
                              <a:lumMod val="25000"/>
                            </a:schemeClr>
                          </a:solidFill>
                          <a:effectLst/>
                          <a:latin typeface="Cairo" panose="00000500000000000000" pitchFamily="2" charset="-78"/>
                          <a:cs typeface="Cairo" panose="00000500000000000000" pitchFamily="2" charset="-78"/>
                        </a:rPr>
                        <a:t>Request Status</a:t>
                      </a:r>
                    </a:p>
                    <a:p>
                      <a:pPr algn="ctr" rtl="0" fontAlgn="ctr">
                        <a:buNone/>
                      </a:pPr>
                      <a:r>
                        <a:rPr lang="ar-SA" sz="700" b="0" dirty="0">
                          <a:solidFill>
                            <a:schemeClr val="bg2">
                              <a:lumMod val="25000"/>
                            </a:schemeClr>
                          </a:solidFill>
                          <a:effectLst/>
                          <a:latin typeface="Cairo" panose="00000500000000000000" pitchFamily="2" charset="-78"/>
                          <a:cs typeface="Cairo" panose="00000500000000000000" pitchFamily="2" charset="-78"/>
                        </a:rPr>
                        <a:t> حالة الطلب</a:t>
                      </a:r>
                      <a:endParaRPr lang="en-PH" sz="700" b="0"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73832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dirty="0">
                          <a:solidFill>
                            <a:schemeClr val="bg2">
                              <a:lumMod val="25000"/>
                            </a:schemeClr>
                          </a:solidFill>
                          <a:effectLst/>
                          <a:latin typeface="Arial Narrow" panose="020B0606020202030204" pitchFamily="34" charset="0"/>
                        </a:rPr>
                        <a:t>JON-5680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Sultan </a:t>
                      </a:r>
                      <a:r>
                        <a:rPr lang="en-PH" sz="800" b="0" i="0" u="none" strike="noStrike" dirty="0" err="1">
                          <a:solidFill>
                            <a:srgbClr val="000000"/>
                          </a:solidFill>
                          <a:effectLst/>
                          <a:latin typeface="Arial Narrow" panose="020B0606020202030204" pitchFamily="34" charset="0"/>
                        </a:rPr>
                        <a:t>AlKathiri</a:t>
                      </a: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Reham </a:t>
                      </a:r>
                      <a:r>
                        <a:rPr lang="en-PH" sz="800" b="0" dirty="0" err="1">
                          <a:solidFill>
                            <a:srgbClr val="2B2B2B"/>
                          </a:solidFill>
                          <a:effectLst/>
                          <a:latin typeface="Arial Narrow" panose="020B0606020202030204" pitchFamily="34" charset="0"/>
                        </a:rPr>
                        <a:t>Alsubaie</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dirty="0">
                          <a:solidFill>
                            <a:srgbClr val="3B3838"/>
                          </a:solidFill>
                          <a:effectLst/>
                          <a:latin typeface="Arial Narrow" panose="020B0606020202030204" pitchFamily="34" charset="0"/>
                        </a:rPr>
                        <a:t>طلب استشارة قانونية | </a:t>
                      </a:r>
                      <a:r>
                        <a:rPr lang="en-PH" sz="800" b="0" i="0" u="none" strike="noStrike" dirty="0">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3B3838"/>
                          </a:solidFill>
                          <a:effectLst/>
                          <a:latin typeface="Arial Narrow" panose="020B0606020202030204" pitchFamily="34" charset="0"/>
                        </a:rPr>
                        <a:t>5.6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US" sz="800" b="0" i="0" u="none" strike="noStrike" dirty="0">
                          <a:solidFill>
                            <a:srgbClr val="000000"/>
                          </a:solidFill>
                          <a:effectLst/>
                          <a:latin typeface="Arial Narrow" panose="020B0606020202030204" pitchFamily="34" charset="0"/>
                        </a:rPr>
                        <a:t>On-Hold</a:t>
                      </a: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73832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Hayat Khan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Abdalaziz Mohamed Abdallah </a:t>
                      </a:r>
                      <a:r>
                        <a:rPr lang="en-PH" sz="800" b="0" dirty="0" err="1">
                          <a:solidFill>
                            <a:srgbClr val="2B2B2B"/>
                          </a:solidFill>
                          <a:effectLst/>
                          <a:latin typeface="Arial Narrow" panose="020B0606020202030204" pitchFamily="34" charset="0"/>
                        </a:rPr>
                        <a:t>ALhamed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5.6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20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138.4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a:rPr>
                        <a:t>20.76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159.16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Narrow" panose="020B0606020202030204" pitchFamily="34" charset="0"/>
                        </a:rPr>
                        <a:t>On-Hold</a:t>
                      </a: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73832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Haythem Alsayed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Ufuq</a:t>
                      </a:r>
                      <a:r>
                        <a:rPr lang="en-PH" sz="800" b="0" dirty="0">
                          <a:solidFill>
                            <a:srgbClr val="2B2B2B"/>
                          </a:solidFill>
                          <a:effectLst/>
                          <a:latin typeface="Arial Narrow" panose="020B0606020202030204" pitchFamily="34" charset="0"/>
                        </a:rPr>
                        <a:t> Al-Hikma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b="0" i="0" u="none" strike="noStrike">
                          <a:solidFill>
                            <a:srgbClr val="3B3838"/>
                          </a:solidFill>
                          <a:effectLst/>
                          <a:latin typeface="Arial Narrow" panose="020B0606020202030204" pitchFamily="34" charset="0"/>
                        </a:rPr>
                        <a:t>طلب استشارة قانونية | </a:t>
                      </a:r>
                      <a:r>
                        <a:rPr lang="en-PH" sz="800" b="0" i="0" u="none" strike="noStrike">
                          <a:solidFill>
                            <a:srgbClr val="3B3838"/>
                          </a:solidFill>
                          <a:effectLst/>
                          <a:latin typeface="Arial Narrow" panose="020B0606020202030204" pitchFamily="34" charset="0"/>
                        </a:rPr>
                        <a:t>Request for Legal Consultation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5.4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dirty="0">
                          <a:solidFill>
                            <a:srgbClr val="3B3838"/>
                          </a:solidFill>
                          <a:effectLst/>
                          <a:latin typeface="Arial Narrow" panose="020B0606020202030204" pitchFamily="34" charset="0"/>
                        </a:rPr>
                        <a:t>5.6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
                        </a:rPr>
                        <a:t>22.26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1" i="0" u="none" strike="noStrike">
                          <a:solidFill>
                            <a:srgbClr val="3B3838"/>
                          </a:solidFill>
                          <a:effectLst/>
                          <a:latin typeface="Arial Narrow" panose="020B0606020202030204" pitchFamily="34" charset="0"/>
                        </a:rPr>
                        <a:t>170.66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30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22.26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a:solidFill>
                            <a:srgbClr val="000000"/>
                          </a:solidFill>
                          <a:effectLst/>
                          <a:latin typeface="Arial Narrow" panose="020B0606020202030204" pitchFamily="34" charset="0"/>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n-PH" sz="800" b="0" i="0" u="none" strike="noStrike" dirty="0">
                          <a:solidFill>
                            <a:srgbClr val="000000"/>
                          </a:solidFill>
                          <a:effectLst/>
                          <a:latin typeface="Arial Narrow" panose="020B0606020202030204" pitchFamily="34" charset="0"/>
                        </a:rPr>
                        <a:t>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Narrow" panose="020B0606020202030204" pitchFamily="34" charset="0"/>
                        </a:rPr>
                        <a:t>On-Hold</a:t>
                      </a:r>
                      <a:endParaRPr lang="en-PH" sz="800" b="0" i="0" u="none" strike="noStrike" dirty="0">
                        <a:solidFill>
                          <a:srgbClr val="000000"/>
                        </a:solidFill>
                        <a:effectLst/>
                        <a:latin typeface="Arial Narrow" panose="020B0606020202030204" pitchFamily="34" charset="0"/>
                      </a:endParaRPr>
                    </a:p>
                    <a:p>
                      <a:pPr algn="ctr" rtl="0" fontAlgn="ctr">
                        <a:buNone/>
                      </a:pPr>
                      <a:endParaRPr lang="en-PH" sz="800" b="0" i="0" u="none" strike="noStrike" dirty="0">
                        <a:solidFill>
                          <a:srgbClr val="000000"/>
                        </a:solidFill>
                        <a:effectLst/>
                        <a:latin typeface="Arial Narrow" panose="020B0606020202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bl>
          </a:graphicData>
        </a:graphic>
      </p:graphicFrame>
      <p:sp>
        <p:nvSpPr>
          <p:cNvPr id="81" name="Rectangle: Rounded Corners 80">
            <a:extLst>
              <a:ext uri="{FF2B5EF4-FFF2-40B4-BE49-F238E27FC236}">
                <a16:creationId xmlns:a16="http://schemas.microsoft.com/office/drawing/2014/main" id="{27610A1B-DA2D-4887-46AB-5777B6070476}"/>
              </a:ext>
            </a:extLst>
          </p:cNvPr>
          <p:cNvSpPr/>
          <p:nvPr/>
        </p:nvSpPr>
        <p:spPr>
          <a:xfrm>
            <a:off x="1928860" y="320415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5" name="Rectangle: Rounded Corners 84">
            <a:extLst>
              <a:ext uri="{FF2B5EF4-FFF2-40B4-BE49-F238E27FC236}">
                <a16:creationId xmlns:a16="http://schemas.microsoft.com/office/drawing/2014/main" id="{98E04510-63A1-0EA6-AEB2-F7A6396A327B}"/>
              </a:ext>
            </a:extLst>
          </p:cNvPr>
          <p:cNvSpPr/>
          <p:nvPr/>
        </p:nvSpPr>
        <p:spPr>
          <a:xfrm>
            <a:off x="1928860" y="3882320"/>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6" name="Rectangle: Rounded Corners 85">
            <a:extLst>
              <a:ext uri="{FF2B5EF4-FFF2-40B4-BE49-F238E27FC236}">
                <a16:creationId xmlns:a16="http://schemas.microsoft.com/office/drawing/2014/main" id="{8E9C56FC-8CEF-157E-AF63-1E46D671FA95}"/>
              </a:ext>
            </a:extLst>
          </p:cNvPr>
          <p:cNvSpPr/>
          <p:nvPr/>
        </p:nvSpPr>
        <p:spPr>
          <a:xfrm>
            <a:off x="1928860" y="2561538"/>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7" name="Isosceles Triangle 86">
            <a:extLst>
              <a:ext uri="{FF2B5EF4-FFF2-40B4-BE49-F238E27FC236}">
                <a16:creationId xmlns:a16="http://schemas.microsoft.com/office/drawing/2014/main" id="{85F92F3A-8EE1-251C-95FD-E563F6E52B3F}"/>
              </a:ext>
            </a:extLst>
          </p:cNvPr>
          <p:cNvSpPr/>
          <p:nvPr/>
        </p:nvSpPr>
        <p:spPr>
          <a:xfrm flipV="1">
            <a:off x="11464471" y="237044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8" name="Isosceles Triangle 87">
            <a:extLst>
              <a:ext uri="{FF2B5EF4-FFF2-40B4-BE49-F238E27FC236}">
                <a16:creationId xmlns:a16="http://schemas.microsoft.com/office/drawing/2014/main" id="{94EC735A-C938-EE52-9983-510932A6FF92}"/>
              </a:ext>
            </a:extLst>
          </p:cNvPr>
          <p:cNvSpPr/>
          <p:nvPr/>
        </p:nvSpPr>
        <p:spPr>
          <a:xfrm flipV="1">
            <a:off x="11462047" y="303611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9" name="Isosceles Triangle 88">
            <a:extLst>
              <a:ext uri="{FF2B5EF4-FFF2-40B4-BE49-F238E27FC236}">
                <a16:creationId xmlns:a16="http://schemas.microsoft.com/office/drawing/2014/main" id="{A7CE28D2-6C33-5C52-BFFF-6BDE4A523FA9}"/>
              </a:ext>
            </a:extLst>
          </p:cNvPr>
          <p:cNvSpPr/>
          <p:nvPr/>
        </p:nvSpPr>
        <p:spPr>
          <a:xfrm flipV="1">
            <a:off x="11469667" y="372953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0" name="Picture 89">
            <a:extLst>
              <a:ext uri="{FF2B5EF4-FFF2-40B4-BE49-F238E27FC236}">
                <a16:creationId xmlns:a16="http://schemas.microsoft.com/office/drawing/2014/main" id="{4EEAFDE8-6604-6AF3-0960-E442CBCC063B}"/>
              </a:ext>
            </a:extLst>
          </p:cNvPr>
          <p:cNvPicPr>
            <a:picLocks noChangeAspect="1"/>
          </p:cNvPicPr>
          <p:nvPr/>
        </p:nvPicPr>
        <p:blipFill>
          <a:blip r:embed="rId5"/>
          <a:stretch>
            <a:fillRect/>
          </a:stretch>
        </p:blipFill>
        <p:spPr>
          <a:xfrm>
            <a:off x="-1503802" y="3853427"/>
            <a:ext cx="3256083" cy="2431652"/>
          </a:xfrm>
          <a:prstGeom prst="rect">
            <a:avLst/>
          </a:prstGeom>
        </p:spPr>
      </p:pic>
      <p:sp>
        <p:nvSpPr>
          <p:cNvPr id="91" name="Rectangle: Rounded Corners 90">
            <a:extLst>
              <a:ext uri="{FF2B5EF4-FFF2-40B4-BE49-F238E27FC236}">
                <a16:creationId xmlns:a16="http://schemas.microsoft.com/office/drawing/2014/main" id="{CF369038-6008-B391-F3B2-2D8E5E409EDE}"/>
              </a:ext>
            </a:extLst>
          </p:cNvPr>
          <p:cNvSpPr/>
          <p:nvPr/>
        </p:nvSpPr>
        <p:spPr>
          <a:xfrm>
            <a:off x="86603" y="387646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92" name="Rectangle: Rounded Corners 91">
            <a:extLst>
              <a:ext uri="{FF2B5EF4-FFF2-40B4-BE49-F238E27FC236}">
                <a16:creationId xmlns:a16="http://schemas.microsoft.com/office/drawing/2014/main" id="{1697A4A1-E6A8-6ED3-935C-A7247AC1B474}"/>
              </a:ext>
            </a:extLst>
          </p:cNvPr>
          <p:cNvSpPr/>
          <p:nvPr/>
        </p:nvSpPr>
        <p:spPr>
          <a:xfrm>
            <a:off x="166484" y="387329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93" name="Rectangle: Rounded Corners 92">
            <a:extLst>
              <a:ext uri="{FF2B5EF4-FFF2-40B4-BE49-F238E27FC236}">
                <a16:creationId xmlns:a16="http://schemas.microsoft.com/office/drawing/2014/main" id="{0FD20881-34EE-DBFC-EB17-B0C9D02CEFDD}"/>
              </a:ext>
            </a:extLst>
          </p:cNvPr>
          <p:cNvSpPr/>
          <p:nvPr/>
        </p:nvSpPr>
        <p:spPr>
          <a:xfrm>
            <a:off x="233371" y="392182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94" name="Picture 93">
            <a:extLst>
              <a:ext uri="{FF2B5EF4-FFF2-40B4-BE49-F238E27FC236}">
                <a16:creationId xmlns:a16="http://schemas.microsoft.com/office/drawing/2014/main" id="{BC548FC3-426E-96F3-88F0-43802202DAAB}"/>
              </a:ext>
            </a:extLst>
          </p:cNvPr>
          <p:cNvPicPr>
            <a:picLocks noChangeAspect="1"/>
          </p:cNvPicPr>
          <p:nvPr/>
        </p:nvPicPr>
        <p:blipFill>
          <a:blip r:embed="rId6"/>
          <a:srcRect l="45751" t="26139" r="11935" b="33719"/>
          <a:stretch>
            <a:fillRect/>
          </a:stretch>
        </p:blipFill>
        <p:spPr>
          <a:xfrm rot="5400000">
            <a:off x="1452662" y="3962656"/>
            <a:ext cx="58971" cy="97529"/>
          </a:xfrm>
          <a:prstGeom prst="rect">
            <a:avLst/>
          </a:prstGeom>
        </p:spPr>
      </p:pic>
      <p:sp>
        <p:nvSpPr>
          <p:cNvPr id="95" name="Rectangle 94">
            <a:extLst>
              <a:ext uri="{FF2B5EF4-FFF2-40B4-BE49-F238E27FC236}">
                <a16:creationId xmlns:a16="http://schemas.microsoft.com/office/drawing/2014/main" id="{87E7B533-2008-0A01-2734-41615C96C420}"/>
              </a:ext>
            </a:extLst>
          </p:cNvPr>
          <p:cNvSpPr/>
          <p:nvPr/>
        </p:nvSpPr>
        <p:spPr>
          <a:xfrm>
            <a:off x="277161" y="399880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1570EF"/>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96" name="Rectangle: Rounded Corners 95">
            <a:extLst>
              <a:ext uri="{FF2B5EF4-FFF2-40B4-BE49-F238E27FC236}">
                <a16:creationId xmlns:a16="http://schemas.microsoft.com/office/drawing/2014/main" id="{A5CBA6AA-BC7F-B359-E4A3-89E4640BAC43}"/>
              </a:ext>
            </a:extLst>
          </p:cNvPr>
          <p:cNvSpPr/>
          <p:nvPr/>
        </p:nvSpPr>
        <p:spPr>
          <a:xfrm>
            <a:off x="233372" y="4404180"/>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97" name="Picture 96">
            <a:extLst>
              <a:ext uri="{FF2B5EF4-FFF2-40B4-BE49-F238E27FC236}">
                <a16:creationId xmlns:a16="http://schemas.microsoft.com/office/drawing/2014/main" id="{323C3FA6-1BD8-BAFF-AAC4-A4B472DA2626}"/>
              </a:ext>
            </a:extLst>
          </p:cNvPr>
          <p:cNvPicPr>
            <a:picLocks noChangeAspect="1"/>
          </p:cNvPicPr>
          <p:nvPr/>
        </p:nvPicPr>
        <p:blipFill>
          <a:blip r:embed="rId6"/>
          <a:srcRect l="45751" t="26139" r="11935" b="33719"/>
          <a:stretch>
            <a:fillRect/>
          </a:stretch>
        </p:blipFill>
        <p:spPr>
          <a:xfrm rot="5400000">
            <a:off x="1452663" y="4445015"/>
            <a:ext cx="58971" cy="97529"/>
          </a:xfrm>
          <a:prstGeom prst="rect">
            <a:avLst/>
          </a:prstGeom>
        </p:spPr>
      </p:pic>
      <p:sp>
        <p:nvSpPr>
          <p:cNvPr id="98" name="Rectangle: Rounded Corners 97">
            <a:extLst>
              <a:ext uri="{FF2B5EF4-FFF2-40B4-BE49-F238E27FC236}">
                <a16:creationId xmlns:a16="http://schemas.microsoft.com/office/drawing/2014/main" id="{CB5DE4A4-3634-94EE-1E3F-A016CE2C5DFF}"/>
              </a:ext>
            </a:extLst>
          </p:cNvPr>
          <p:cNvSpPr/>
          <p:nvPr/>
        </p:nvSpPr>
        <p:spPr>
          <a:xfrm>
            <a:off x="251155" y="486287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99" name="Picture 98">
            <a:extLst>
              <a:ext uri="{FF2B5EF4-FFF2-40B4-BE49-F238E27FC236}">
                <a16:creationId xmlns:a16="http://schemas.microsoft.com/office/drawing/2014/main" id="{B4065AF3-D24C-3E3B-AECB-4CC81AE245DD}"/>
              </a:ext>
            </a:extLst>
          </p:cNvPr>
          <p:cNvPicPr>
            <a:picLocks noChangeAspect="1"/>
          </p:cNvPicPr>
          <p:nvPr/>
        </p:nvPicPr>
        <p:blipFill>
          <a:blip r:embed="rId6"/>
          <a:srcRect l="45751" t="26139" r="11935" b="33719"/>
          <a:stretch>
            <a:fillRect/>
          </a:stretch>
        </p:blipFill>
        <p:spPr>
          <a:xfrm rot="5400000">
            <a:off x="1470446" y="4903713"/>
            <a:ext cx="58971" cy="97529"/>
          </a:xfrm>
          <a:prstGeom prst="rect">
            <a:avLst/>
          </a:prstGeom>
        </p:spPr>
      </p:pic>
      <p:sp>
        <p:nvSpPr>
          <p:cNvPr id="100" name="Rectangle 99">
            <a:extLst>
              <a:ext uri="{FF2B5EF4-FFF2-40B4-BE49-F238E27FC236}">
                <a16:creationId xmlns:a16="http://schemas.microsoft.com/office/drawing/2014/main" id="{76FEE4D1-5248-74EA-A942-24EC2393B127}"/>
              </a:ext>
            </a:extLst>
          </p:cNvPr>
          <p:cNvSpPr/>
          <p:nvPr/>
        </p:nvSpPr>
        <p:spPr>
          <a:xfrm>
            <a:off x="294945" y="493986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01" name="Rectangle: Rounded Corners 100">
            <a:extLst>
              <a:ext uri="{FF2B5EF4-FFF2-40B4-BE49-F238E27FC236}">
                <a16:creationId xmlns:a16="http://schemas.microsoft.com/office/drawing/2014/main" id="{163BD91A-F211-8FD2-C0AF-7C53A1DA31F9}"/>
              </a:ext>
            </a:extLst>
          </p:cNvPr>
          <p:cNvSpPr/>
          <p:nvPr/>
        </p:nvSpPr>
        <p:spPr>
          <a:xfrm>
            <a:off x="251155" y="549396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02" name="Picture 101">
            <a:extLst>
              <a:ext uri="{FF2B5EF4-FFF2-40B4-BE49-F238E27FC236}">
                <a16:creationId xmlns:a16="http://schemas.microsoft.com/office/drawing/2014/main" id="{CFEF6FB0-567C-DC59-5156-74DC1FB0F5E0}"/>
              </a:ext>
            </a:extLst>
          </p:cNvPr>
          <p:cNvPicPr>
            <a:picLocks noChangeAspect="1"/>
          </p:cNvPicPr>
          <p:nvPr/>
        </p:nvPicPr>
        <p:blipFill>
          <a:blip r:embed="rId6"/>
          <a:srcRect l="45751" t="26139" r="11935" b="33719"/>
          <a:stretch>
            <a:fillRect/>
          </a:stretch>
        </p:blipFill>
        <p:spPr>
          <a:xfrm rot="5400000">
            <a:off x="1470446" y="5534799"/>
            <a:ext cx="58971" cy="97529"/>
          </a:xfrm>
          <a:prstGeom prst="rect">
            <a:avLst/>
          </a:prstGeom>
        </p:spPr>
      </p:pic>
      <p:sp>
        <p:nvSpPr>
          <p:cNvPr id="103" name="Rectangle 102">
            <a:extLst>
              <a:ext uri="{FF2B5EF4-FFF2-40B4-BE49-F238E27FC236}">
                <a16:creationId xmlns:a16="http://schemas.microsoft.com/office/drawing/2014/main" id="{9D3B5B66-F5BF-CE5F-4E81-BD3BEA4FFEB1}"/>
              </a:ext>
            </a:extLst>
          </p:cNvPr>
          <p:cNvSpPr/>
          <p:nvPr/>
        </p:nvSpPr>
        <p:spPr>
          <a:xfrm>
            <a:off x="295848" y="559505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rgbClr val="00B0F0"/>
                </a:solidFill>
                <a:latin typeface="Arial Narrow" panose="020B0606020202030204" pitchFamily="34" charset="0"/>
              </a:rPr>
              <a:t>Clients Refund Statement</a:t>
            </a:r>
          </a:p>
        </p:txBody>
      </p:sp>
      <p:sp>
        <p:nvSpPr>
          <p:cNvPr id="104" name="Rectangle: Rounded Corners 103">
            <a:extLst>
              <a:ext uri="{FF2B5EF4-FFF2-40B4-BE49-F238E27FC236}">
                <a16:creationId xmlns:a16="http://schemas.microsoft.com/office/drawing/2014/main" id="{688EBB0E-D081-90D1-6F80-E9FD97586EEA}"/>
              </a:ext>
            </a:extLst>
          </p:cNvPr>
          <p:cNvSpPr/>
          <p:nvPr/>
        </p:nvSpPr>
        <p:spPr>
          <a:xfrm>
            <a:off x="251155" y="664726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05" name="Rectangle: Rounded Corners 104">
            <a:extLst>
              <a:ext uri="{FF2B5EF4-FFF2-40B4-BE49-F238E27FC236}">
                <a16:creationId xmlns:a16="http://schemas.microsoft.com/office/drawing/2014/main" id="{CAF97CD4-8CCD-A576-5445-E4CBC229BFD5}"/>
              </a:ext>
            </a:extLst>
          </p:cNvPr>
          <p:cNvSpPr/>
          <p:nvPr/>
        </p:nvSpPr>
        <p:spPr>
          <a:xfrm>
            <a:off x="-1568355" y="388393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06" name="Rectangle: Rounded Corners 105">
            <a:extLst>
              <a:ext uri="{FF2B5EF4-FFF2-40B4-BE49-F238E27FC236}">
                <a16:creationId xmlns:a16="http://schemas.microsoft.com/office/drawing/2014/main" id="{BE53B17A-ED9F-8C16-4B1A-85CC0C18B4B6}"/>
              </a:ext>
            </a:extLst>
          </p:cNvPr>
          <p:cNvSpPr/>
          <p:nvPr/>
        </p:nvSpPr>
        <p:spPr>
          <a:xfrm>
            <a:off x="-1501468" y="3932465"/>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07" name="Picture 106">
            <a:extLst>
              <a:ext uri="{FF2B5EF4-FFF2-40B4-BE49-F238E27FC236}">
                <a16:creationId xmlns:a16="http://schemas.microsoft.com/office/drawing/2014/main" id="{3B377D5E-4C3E-88B9-8097-075D66E541C3}"/>
              </a:ext>
            </a:extLst>
          </p:cNvPr>
          <p:cNvPicPr>
            <a:picLocks noChangeAspect="1"/>
          </p:cNvPicPr>
          <p:nvPr/>
        </p:nvPicPr>
        <p:blipFill>
          <a:blip r:embed="rId6"/>
          <a:srcRect l="45751" t="26139" r="11935" b="33719"/>
          <a:stretch>
            <a:fillRect/>
          </a:stretch>
        </p:blipFill>
        <p:spPr>
          <a:xfrm rot="5400000">
            <a:off x="-282177" y="3973300"/>
            <a:ext cx="58971" cy="97529"/>
          </a:xfrm>
          <a:prstGeom prst="rect">
            <a:avLst/>
          </a:prstGeom>
        </p:spPr>
      </p:pic>
      <p:sp>
        <p:nvSpPr>
          <p:cNvPr id="108" name="Rectangle 107">
            <a:extLst>
              <a:ext uri="{FF2B5EF4-FFF2-40B4-BE49-F238E27FC236}">
                <a16:creationId xmlns:a16="http://schemas.microsoft.com/office/drawing/2014/main" id="{A9A2AA91-AB42-B1F0-5971-DAAC50A36A9A}"/>
              </a:ext>
            </a:extLst>
          </p:cNvPr>
          <p:cNvSpPr/>
          <p:nvPr/>
        </p:nvSpPr>
        <p:spPr>
          <a:xfrm>
            <a:off x="-1471967" y="400944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طالبي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09" name="Rectangle: Rounded Corners 108">
            <a:extLst>
              <a:ext uri="{FF2B5EF4-FFF2-40B4-BE49-F238E27FC236}">
                <a16:creationId xmlns:a16="http://schemas.microsoft.com/office/drawing/2014/main" id="{66FACAA3-95BD-ABD1-D615-1400B2EB102A}"/>
              </a:ext>
            </a:extLst>
          </p:cNvPr>
          <p:cNvSpPr/>
          <p:nvPr/>
        </p:nvSpPr>
        <p:spPr>
          <a:xfrm>
            <a:off x="-1501467" y="441482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10" name="Picture 109">
            <a:extLst>
              <a:ext uri="{FF2B5EF4-FFF2-40B4-BE49-F238E27FC236}">
                <a16:creationId xmlns:a16="http://schemas.microsoft.com/office/drawing/2014/main" id="{84F0D3ED-B813-AD6E-540E-069A98C64488}"/>
              </a:ext>
            </a:extLst>
          </p:cNvPr>
          <p:cNvPicPr>
            <a:picLocks noChangeAspect="1"/>
          </p:cNvPicPr>
          <p:nvPr/>
        </p:nvPicPr>
        <p:blipFill>
          <a:blip r:embed="rId6"/>
          <a:srcRect l="45751" t="26139" r="11935" b="33719"/>
          <a:stretch>
            <a:fillRect/>
          </a:stretch>
        </p:blipFill>
        <p:spPr>
          <a:xfrm rot="5400000">
            <a:off x="-282176" y="4455659"/>
            <a:ext cx="58971" cy="97529"/>
          </a:xfrm>
          <a:prstGeom prst="rect">
            <a:avLst/>
          </a:prstGeom>
        </p:spPr>
      </p:pic>
      <p:sp>
        <p:nvSpPr>
          <p:cNvPr id="111" name="Rectangle: Rounded Corners 110">
            <a:extLst>
              <a:ext uri="{FF2B5EF4-FFF2-40B4-BE49-F238E27FC236}">
                <a16:creationId xmlns:a16="http://schemas.microsoft.com/office/drawing/2014/main" id="{34EAF212-9F0B-B326-CFAC-A447A738F60B}"/>
              </a:ext>
            </a:extLst>
          </p:cNvPr>
          <p:cNvSpPr/>
          <p:nvPr/>
        </p:nvSpPr>
        <p:spPr>
          <a:xfrm>
            <a:off x="-1483684" y="487352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12" name="Picture 111">
            <a:extLst>
              <a:ext uri="{FF2B5EF4-FFF2-40B4-BE49-F238E27FC236}">
                <a16:creationId xmlns:a16="http://schemas.microsoft.com/office/drawing/2014/main" id="{843D6416-8B5A-2426-7FBF-4DCB7D30B35D}"/>
              </a:ext>
            </a:extLst>
          </p:cNvPr>
          <p:cNvPicPr>
            <a:picLocks noChangeAspect="1"/>
          </p:cNvPicPr>
          <p:nvPr/>
        </p:nvPicPr>
        <p:blipFill>
          <a:blip r:embed="rId6"/>
          <a:srcRect l="45751" t="26139" r="11935" b="33719"/>
          <a:stretch>
            <a:fillRect/>
          </a:stretch>
        </p:blipFill>
        <p:spPr>
          <a:xfrm rot="5400000">
            <a:off x="-264393" y="4914357"/>
            <a:ext cx="58971" cy="97529"/>
          </a:xfrm>
          <a:prstGeom prst="rect">
            <a:avLst/>
          </a:prstGeom>
        </p:spPr>
      </p:pic>
      <p:sp>
        <p:nvSpPr>
          <p:cNvPr id="147" name="Rectangle 146">
            <a:extLst>
              <a:ext uri="{FF2B5EF4-FFF2-40B4-BE49-F238E27FC236}">
                <a16:creationId xmlns:a16="http://schemas.microsoft.com/office/drawing/2014/main" id="{104E915C-7568-B6E0-94BE-D13822E076E6}"/>
              </a:ext>
            </a:extLst>
          </p:cNvPr>
          <p:cNvSpPr/>
          <p:nvPr/>
        </p:nvSpPr>
        <p:spPr>
          <a:xfrm>
            <a:off x="-1439894" y="496955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48" name="Rectangle: Rounded Corners 147">
            <a:extLst>
              <a:ext uri="{FF2B5EF4-FFF2-40B4-BE49-F238E27FC236}">
                <a16:creationId xmlns:a16="http://schemas.microsoft.com/office/drawing/2014/main" id="{54044B55-1EAF-F491-6306-A93B918DE866}"/>
              </a:ext>
            </a:extLst>
          </p:cNvPr>
          <p:cNvSpPr/>
          <p:nvPr/>
        </p:nvSpPr>
        <p:spPr>
          <a:xfrm>
            <a:off x="-1483684" y="550460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9" name="Picture 148">
            <a:extLst>
              <a:ext uri="{FF2B5EF4-FFF2-40B4-BE49-F238E27FC236}">
                <a16:creationId xmlns:a16="http://schemas.microsoft.com/office/drawing/2014/main" id="{102A78A5-72C8-CBF6-4E6C-4038787DB8A3}"/>
              </a:ext>
            </a:extLst>
          </p:cNvPr>
          <p:cNvPicPr>
            <a:picLocks noChangeAspect="1"/>
          </p:cNvPicPr>
          <p:nvPr/>
        </p:nvPicPr>
        <p:blipFill>
          <a:blip r:embed="rId6"/>
          <a:srcRect l="45751" t="26139" r="11935" b="33719"/>
          <a:stretch>
            <a:fillRect/>
          </a:stretch>
        </p:blipFill>
        <p:spPr>
          <a:xfrm rot="5400000">
            <a:off x="-264393" y="5545443"/>
            <a:ext cx="58971" cy="97529"/>
          </a:xfrm>
          <a:prstGeom prst="rect">
            <a:avLst/>
          </a:prstGeom>
        </p:spPr>
      </p:pic>
      <p:sp>
        <p:nvSpPr>
          <p:cNvPr id="150" name="Rectangle 149">
            <a:extLst>
              <a:ext uri="{FF2B5EF4-FFF2-40B4-BE49-F238E27FC236}">
                <a16:creationId xmlns:a16="http://schemas.microsoft.com/office/drawing/2014/main" id="{A8FCEA70-C6F7-968D-A683-A1EDA05AF6B7}"/>
              </a:ext>
            </a:extLst>
          </p:cNvPr>
          <p:cNvSpPr/>
          <p:nvPr/>
        </p:nvSpPr>
        <p:spPr>
          <a:xfrm>
            <a:off x="-1438991" y="560569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إيرادات المنصة</a:t>
            </a:r>
            <a:endParaRPr lang="en-PH" sz="600" dirty="0">
              <a:solidFill>
                <a:schemeClr val="bg1"/>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بيان استرداد العميل</a:t>
            </a:r>
            <a:endParaRPr lang="en-US" sz="600" dirty="0">
              <a:solidFill>
                <a:srgbClr val="00B0F0"/>
              </a:solidFill>
              <a:latin typeface="Cairo Light" panose="00000400000000000000" pitchFamily="2" charset="-78"/>
              <a:cs typeface="Cairo Light" panose="00000400000000000000" pitchFamily="2" charset="-78"/>
            </a:endParaRPr>
          </a:p>
        </p:txBody>
      </p:sp>
      <p:sp>
        <p:nvSpPr>
          <p:cNvPr id="151" name="Rectangle: Rounded Corners 150">
            <a:extLst>
              <a:ext uri="{FF2B5EF4-FFF2-40B4-BE49-F238E27FC236}">
                <a16:creationId xmlns:a16="http://schemas.microsoft.com/office/drawing/2014/main" id="{049A35F9-59BF-0FA0-F423-7A75C815A114}"/>
              </a:ext>
            </a:extLst>
          </p:cNvPr>
          <p:cNvSpPr/>
          <p:nvPr/>
        </p:nvSpPr>
        <p:spPr>
          <a:xfrm>
            <a:off x="-1483684" y="663886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52" name="Picture 151">
            <a:extLst>
              <a:ext uri="{FF2B5EF4-FFF2-40B4-BE49-F238E27FC236}">
                <a16:creationId xmlns:a16="http://schemas.microsoft.com/office/drawing/2014/main" id="{A8168E64-090F-C8A4-9C59-A1EA73FAD9DA}"/>
              </a:ext>
            </a:extLst>
          </p:cNvPr>
          <p:cNvPicPr>
            <a:picLocks noChangeAspect="1"/>
          </p:cNvPicPr>
          <p:nvPr/>
        </p:nvPicPr>
        <p:blipFill>
          <a:blip r:embed="rId6"/>
          <a:srcRect l="45751" t="26139" r="11935" b="33719"/>
          <a:stretch>
            <a:fillRect/>
          </a:stretch>
        </p:blipFill>
        <p:spPr>
          <a:xfrm rot="5400000">
            <a:off x="1470446" y="5687199"/>
            <a:ext cx="58971" cy="97529"/>
          </a:xfrm>
          <a:prstGeom prst="rect">
            <a:avLst/>
          </a:prstGeom>
        </p:spPr>
      </p:pic>
      <p:sp>
        <p:nvSpPr>
          <p:cNvPr id="153" name="Rectangle 152">
            <a:extLst>
              <a:ext uri="{FF2B5EF4-FFF2-40B4-BE49-F238E27FC236}">
                <a16:creationId xmlns:a16="http://schemas.microsoft.com/office/drawing/2014/main" id="{ABDBB5A9-F4CB-B0E5-84C9-8139C0CE5E70}"/>
              </a:ext>
            </a:extLst>
          </p:cNvPr>
          <p:cNvSpPr/>
          <p:nvPr/>
        </p:nvSpPr>
        <p:spPr>
          <a:xfrm>
            <a:off x="277162" y="448696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54" name="Rectangle 153">
            <a:extLst>
              <a:ext uri="{FF2B5EF4-FFF2-40B4-BE49-F238E27FC236}">
                <a16:creationId xmlns:a16="http://schemas.microsoft.com/office/drawing/2014/main" id="{558E2A1B-8138-32D6-9BED-C1CCAFA4E72C}"/>
              </a:ext>
            </a:extLst>
          </p:cNvPr>
          <p:cNvSpPr/>
          <p:nvPr/>
        </p:nvSpPr>
        <p:spPr>
          <a:xfrm>
            <a:off x="-1457677" y="450713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55" name="Picture 154">
            <a:extLst>
              <a:ext uri="{FF2B5EF4-FFF2-40B4-BE49-F238E27FC236}">
                <a16:creationId xmlns:a16="http://schemas.microsoft.com/office/drawing/2014/main" id="{2EF9568F-2A28-0F0E-511C-AC801DC7A9D1}"/>
              </a:ext>
            </a:extLst>
          </p:cNvPr>
          <p:cNvPicPr>
            <a:picLocks noChangeAspect="1"/>
          </p:cNvPicPr>
          <p:nvPr/>
        </p:nvPicPr>
        <p:blipFill>
          <a:blip r:embed="rId6"/>
          <a:srcRect l="45751" t="26139" r="11935" b="33719"/>
          <a:stretch>
            <a:fillRect/>
          </a:stretch>
        </p:blipFill>
        <p:spPr>
          <a:xfrm rot="5400000">
            <a:off x="-279997" y="5715774"/>
            <a:ext cx="58971" cy="97529"/>
          </a:xfrm>
          <a:prstGeom prst="rect">
            <a:avLst/>
          </a:prstGeom>
        </p:spPr>
      </p:pic>
    </p:spTree>
    <p:extLst>
      <p:ext uri="{BB962C8B-B14F-4D97-AF65-F5344CB8AC3E}">
        <p14:creationId xmlns:p14="http://schemas.microsoft.com/office/powerpoint/2010/main" val="376356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8C4D-80A5-FF41-AE1C-CC1B698B8A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D40BD8-0612-6BF8-2CD7-15602A0F0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5" y="0"/>
            <a:ext cx="4286250" cy="6858000"/>
          </a:xfrm>
          <a:prstGeom prst="rect">
            <a:avLst/>
          </a:prstGeom>
        </p:spPr>
      </p:pic>
      <p:sp>
        <p:nvSpPr>
          <p:cNvPr id="7" name="Rectangle: Rounded Corners 6">
            <a:extLst>
              <a:ext uri="{FF2B5EF4-FFF2-40B4-BE49-F238E27FC236}">
                <a16:creationId xmlns:a16="http://schemas.microsoft.com/office/drawing/2014/main" id="{5CB02074-0CCC-BAB3-515C-16147C2B4405}"/>
              </a:ext>
            </a:extLst>
          </p:cNvPr>
          <p:cNvSpPr/>
          <p:nvPr/>
        </p:nvSpPr>
        <p:spPr>
          <a:xfrm>
            <a:off x="3952875" y="456899"/>
            <a:ext cx="4286250" cy="5904975"/>
          </a:xfrm>
          <a:prstGeom prst="roundRect">
            <a:avLst>
              <a:gd name="adj" fmla="val 1461"/>
            </a:avLst>
          </a:prstGeom>
          <a:solidFill>
            <a:srgbClr val="F2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8" name="Picture 7">
            <a:extLst>
              <a:ext uri="{FF2B5EF4-FFF2-40B4-BE49-F238E27FC236}">
                <a16:creationId xmlns:a16="http://schemas.microsoft.com/office/drawing/2014/main" id="{DF014F86-4E88-16B5-F18F-A81856D23901}"/>
              </a:ext>
            </a:extLst>
          </p:cNvPr>
          <p:cNvPicPr>
            <a:picLocks noChangeAspect="1"/>
          </p:cNvPicPr>
          <p:nvPr/>
        </p:nvPicPr>
        <p:blipFill>
          <a:blip r:embed="rId3">
            <a:extLst>
              <a:ext uri="{28A0092B-C50C-407E-A947-70E740481C1C}">
                <a14:useLocalDpi xmlns:a14="http://schemas.microsoft.com/office/drawing/2010/main" val="0"/>
              </a:ext>
            </a:extLst>
          </a:blip>
          <a:srcRect l="27777" t="2500" r="24667" b="93704"/>
          <a:stretch>
            <a:fillRect/>
          </a:stretch>
        </p:blipFill>
        <p:spPr>
          <a:xfrm>
            <a:off x="3965575" y="168072"/>
            <a:ext cx="2038351" cy="260350"/>
          </a:xfrm>
          <a:prstGeom prst="rect">
            <a:avLst/>
          </a:prstGeom>
        </p:spPr>
      </p:pic>
      <p:sp>
        <p:nvSpPr>
          <p:cNvPr id="63" name="Rectangle: Rounded Corners 62">
            <a:extLst>
              <a:ext uri="{FF2B5EF4-FFF2-40B4-BE49-F238E27FC236}">
                <a16:creationId xmlns:a16="http://schemas.microsoft.com/office/drawing/2014/main" id="{1CC4EA2A-C385-146A-F13C-60CC35C1F052}"/>
              </a:ext>
            </a:extLst>
          </p:cNvPr>
          <p:cNvSpPr/>
          <p:nvPr/>
        </p:nvSpPr>
        <p:spPr>
          <a:xfrm>
            <a:off x="6162819" y="903482"/>
            <a:ext cx="1920240" cy="487611"/>
          </a:xfrm>
          <a:prstGeom prst="roundRect">
            <a:avLst>
              <a:gd name="adj" fmla="val 9766"/>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5" name="Rectangle: Rounded Corners 64">
            <a:extLst>
              <a:ext uri="{FF2B5EF4-FFF2-40B4-BE49-F238E27FC236}">
                <a16:creationId xmlns:a16="http://schemas.microsoft.com/office/drawing/2014/main" id="{7A250990-19E7-70B9-AF1D-403B55E74510}"/>
              </a:ext>
            </a:extLst>
          </p:cNvPr>
          <p:cNvSpPr/>
          <p:nvPr/>
        </p:nvSpPr>
        <p:spPr>
          <a:xfrm>
            <a:off x="4126737" y="1750835"/>
            <a:ext cx="1920240" cy="457919"/>
          </a:xfrm>
          <a:prstGeom prst="roundRect">
            <a:avLst>
              <a:gd name="adj" fmla="val 19614"/>
            </a:avLst>
          </a:prstGeom>
          <a:solidFill>
            <a:srgbClr val="083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9" name="TextBox 8">
            <a:extLst>
              <a:ext uri="{FF2B5EF4-FFF2-40B4-BE49-F238E27FC236}">
                <a16:creationId xmlns:a16="http://schemas.microsoft.com/office/drawing/2014/main" id="{1FD9C949-6902-B5DC-3E99-C70825ED9BA1}"/>
              </a:ext>
            </a:extLst>
          </p:cNvPr>
          <p:cNvSpPr txBox="1"/>
          <p:nvPr/>
        </p:nvSpPr>
        <p:spPr>
          <a:xfrm>
            <a:off x="4057650" y="168072"/>
            <a:ext cx="1473200" cy="276999"/>
          </a:xfrm>
          <a:prstGeom prst="rect">
            <a:avLst/>
          </a:prstGeom>
          <a:noFill/>
        </p:spPr>
        <p:txBody>
          <a:bodyPr wrap="square" rtlCol="0">
            <a:spAutoFit/>
          </a:bodyPr>
          <a:lstStyle/>
          <a:p>
            <a:r>
              <a:rPr lang="en-US" sz="1200" dirty="0">
                <a:solidFill>
                  <a:schemeClr val="bg1"/>
                </a:solidFill>
                <a:latin typeface="Arial Narrow" panose="020B0606020202030204" pitchFamily="34" charset="0"/>
              </a:rPr>
              <a:t>Wallet</a:t>
            </a:r>
            <a:endParaRPr lang="en-PH" sz="1200" dirty="0">
              <a:solidFill>
                <a:schemeClr val="bg1"/>
              </a:solidFill>
              <a:latin typeface="Arial Narrow" panose="020B0606020202030204" pitchFamily="34" charset="0"/>
            </a:endParaRPr>
          </a:p>
        </p:txBody>
      </p:sp>
      <p:sp>
        <p:nvSpPr>
          <p:cNvPr id="10" name="TextBox 9">
            <a:extLst>
              <a:ext uri="{FF2B5EF4-FFF2-40B4-BE49-F238E27FC236}">
                <a16:creationId xmlns:a16="http://schemas.microsoft.com/office/drawing/2014/main" id="{72505DEC-4C70-F514-AF76-82AE2E35C1F5}"/>
              </a:ext>
            </a:extLst>
          </p:cNvPr>
          <p:cNvSpPr txBox="1"/>
          <p:nvPr/>
        </p:nvSpPr>
        <p:spPr>
          <a:xfrm>
            <a:off x="4073602" y="3804770"/>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28" name="Rectangle: Rounded Corners 27">
            <a:extLst>
              <a:ext uri="{FF2B5EF4-FFF2-40B4-BE49-F238E27FC236}">
                <a16:creationId xmlns:a16="http://schemas.microsoft.com/office/drawing/2014/main" id="{F30AAEB7-FF1E-A95A-4C32-5A202AF44853}"/>
              </a:ext>
            </a:extLst>
          </p:cNvPr>
          <p:cNvSpPr/>
          <p:nvPr/>
        </p:nvSpPr>
        <p:spPr>
          <a:xfrm>
            <a:off x="4553027" y="3828553"/>
            <a:ext cx="98600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9" name="TextBox 28">
            <a:extLst>
              <a:ext uri="{FF2B5EF4-FFF2-40B4-BE49-F238E27FC236}">
                <a16:creationId xmlns:a16="http://schemas.microsoft.com/office/drawing/2014/main" id="{2A867C31-E391-F527-265A-CFCEDB9C41AC}"/>
              </a:ext>
            </a:extLst>
          </p:cNvPr>
          <p:cNvSpPr txBox="1"/>
          <p:nvPr/>
        </p:nvSpPr>
        <p:spPr>
          <a:xfrm>
            <a:off x="4638752" y="3839507"/>
            <a:ext cx="688986" cy="246221"/>
          </a:xfrm>
          <a:prstGeom prst="rect">
            <a:avLst/>
          </a:prstGeom>
          <a:noFill/>
        </p:spPr>
        <p:txBody>
          <a:bodyPr wrap="square" rtlCol="0">
            <a:spAutoFit/>
          </a:bodyPr>
          <a:lstStyle/>
          <a:p>
            <a:r>
              <a:rPr lang="en-PH" sz="1000" dirty="0"/>
              <a:t>Full Year</a:t>
            </a:r>
            <a:endParaRPr lang="en-PH" sz="1000" dirty="0">
              <a:latin typeface="Arial Narrow" panose="020B0606020202030204" pitchFamily="34" charset="0"/>
            </a:endParaRPr>
          </a:p>
        </p:txBody>
      </p:sp>
      <p:pic>
        <p:nvPicPr>
          <p:cNvPr id="30" name="Picture 29">
            <a:extLst>
              <a:ext uri="{FF2B5EF4-FFF2-40B4-BE49-F238E27FC236}">
                <a16:creationId xmlns:a16="http://schemas.microsoft.com/office/drawing/2014/main" id="{6784609D-A187-33F5-CBC5-FBDEB935DB03}"/>
              </a:ext>
            </a:extLst>
          </p:cNvPr>
          <p:cNvPicPr>
            <a:picLocks noChangeAspect="1"/>
          </p:cNvPicPr>
          <p:nvPr/>
        </p:nvPicPr>
        <p:blipFill>
          <a:blip r:embed="rId4"/>
          <a:srcRect l="41313" t="33296" r="34424" b="39862"/>
          <a:stretch>
            <a:fillRect/>
          </a:stretch>
        </p:blipFill>
        <p:spPr>
          <a:xfrm>
            <a:off x="5406643" y="3905582"/>
            <a:ext cx="55423" cy="106520"/>
          </a:xfrm>
          <a:prstGeom prst="rect">
            <a:avLst/>
          </a:prstGeom>
        </p:spPr>
      </p:pic>
      <p:sp>
        <p:nvSpPr>
          <p:cNvPr id="31" name="Rectangle: Rounded Corners 30">
            <a:extLst>
              <a:ext uri="{FF2B5EF4-FFF2-40B4-BE49-F238E27FC236}">
                <a16:creationId xmlns:a16="http://schemas.microsoft.com/office/drawing/2014/main" id="{7A28D601-5F22-35B5-30FA-5B4F13EA9360}"/>
              </a:ext>
            </a:extLst>
          </p:cNvPr>
          <p:cNvSpPr/>
          <p:nvPr/>
        </p:nvSpPr>
        <p:spPr>
          <a:xfrm>
            <a:off x="5592788" y="3818187"/>
            <a:ext cx="56515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32" name="TextBox 31">
            <a:extLst>
              <a:ext uri="{FF2B5EF4-FFF2-40B4-BE49-F238E27FC236}">
                <a16:creationId xmlns:a16="http://schemas.microsoft.com/office/drawing/2014/main" id="{E49D9116-4998-9B01-D49D-ECB3CCBCEC50}"/>
              </a:ext>
            </a:extLst>
          </p:cNvPr>
          <p:cNvSpPr txBox="1"/>
          <p:nvPr/>
        </p:nvSpPr>
        <p:spPr>
          <a:xfrm>
            <a:off x="5618456" y="3836331"/>
            <a:ext cx="515728" cy="246221"/>
          </a:xfrm>
          <a:prstGeom prst="rect">
            <a:avLst/>
          </a:prstGeom>
          <a:noFill/>
        </p:spPr>
        <p:txBody>
          <a:bodyPr wrap="square" rtlCol="0">
            <a:spAutoFit/>
          </a:bodyPr>
          <a:lstStyle/>
          <a:p>
            <a:r>
              <a:rPr lang="en-US" sz="1000" dirty="0">
                <a:latin typeface="Arial Narrow" panose="020B0606020202030204" pitchFamily="34" charset="0"/>
              </a:rPr>
              <a:t>2025</a:t>
            </a:r>
            <a:endParaRPr lang="en-PH" sz="1000" dirty="0">
              <a:latin typeface="Arial Narrow" panose="020B0606020202030204" pitchFamily="34" charset="0"/>
            </a:endParaRPr>
          </a:p>
        </p:txBody>
      </p:sp>
      <p:pic>
        <p:nvPicPr>
          <p:cNvPr id="33" name="Picture 32">
            <a:extLst>
              <a:ext uri="{FF2B5EF4-FFF2-40B4-BE49-F238E27FC236}">
                <a16:creationId xmlns:a16="http://schemas.microsoft.com/office/drawing/2014/main" id="{D28EA701-F916-5914-DBF6-AF22FF48DDE3}"/>
              </a:ext>
            </a:extLst>
          </p:cNvPr>
          <p:cNvPicPr>
            <a:picLocks noChangeAspect="1"/>
          </p:cNvPicPr>
          <p:nvPr/>
        </p:nvPicPr>
        <p:blipFill>
          <a:blip r:embed="rId4"/>
          <a:srcRect l="41313" t="33296" r="34424" b="39862"/>
          <a:stretch>
            <a:fillRect/>
          </a:stretch>
        </p:blipFill>
        <p:spPr>
          <a:xfrm>
            <a:off x="6040241" y="3902406"/>
            <a:ext cx="55423" cy="106520"/>
          </a:xfrm>
          <a:prstGeom prst="rect">
            <a:avLst/>
          </a:prstGeom>
        </p:spPr>
      </p:pic>
      <p:sp>
        <p:nvSpPr>
          <p:cNvPr id="35" name="Rectangle: Rounded Corners 34">
            <a:extLst>
              <a:ext uri="{FF2B5EF4-FFF2-40B4-BE49-F238E27FC236}">
                <a16:creationId xmlns:a16="http://schemas.microsoft.com/office/drawing/2014/main" id="{3914FE2B-CCC5-28AA-DFDD-ED3F193786A8}"/>
              </a:ext>
            </a:extLst>
          </p:cNvPr>
          <p:cNvSpPr/>
          <p:nvPr/>
        </p:nvSpPr>
        <p:spPr>
          <a:xfrm>
            <a:off x="4159250" y="917836"/>
            <a:ext cx="1920240" cy="473567"/>
          </a:xfrm>
          <a:prstGeom prst="roundRect">
            <a:avLst>
              <a:gd name="adj" fmla="val 8616"/>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1" name="TextBox 40">
            <a:extLst>
              <a:ext uri="{FF2B5EF4-FFF2-40B4-BE49-F238E27FC236}">
                <a16:creationId xmlns:a16="http://schemas.microsoft.com/office/drawing/2014/main" id="{D13EB5BD-0768-FFE6-47DA-73D3E64B099A}"/>
              </a:ext>
            </a:extLst>
          </p:cNvPr>
          <p:cNvSpPr txBox="1"/>
          <p:nvPr/>
        </p:nvSpPr>
        <p:spPr>
          <a:xfrm>
            <a:off x="4762835" y="994922"/>
            <a:ext cx="847675"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460.00</a:t>
            </a:r>
            <a:endParaRPr lang="en-PH" sz="1600" dirty="0">
              <a:solidFill>
                <a:schemeClr val="bg1"/>
              </a:solidFill>
              <a:latin typeface="Arial Narrow" panose="020B0606020202030204" pitchFamily="34" charset="0"/>
            </a:endParaRPr>
          </a:p>
        </p:txBody>
      </p:sp>
      <p:graphicFrame>
        <p:nvGraphicFramePr>
          <p:cNvPr id="58" name="Table 57">
            <a:extLst>
              <a:ext uri="{FF2B5EF4-FFF2-40B4-BE49-F238E27FC236}">
                <a16:creationId xmlns:a16="http://schemas.microsoft.com/office/drawing/2014/main" id="{FCE3AE99-239E-DE15-A87A-83F379BA057E}"/>
              </a:ext>
            </a:extLst>
          </p:cNvPr>
          <p:cNvGraphicFramePr>
            <a:graphicFrameLocks noGrp="1"/>
          </p:cNvGraphicFramePr>
          <p:nvPr>
            <p:extLst>
              <p:ext uri="{D42A27DB-BD31-4B8C-83A1-F6EECF244321}">
                <p14:modId xmlns:p14="http://schemas.microsoft.com/office/powerpoint/2010/main" val="3257166053"/>
              </p:ext>
            </p:extLst>
          </p:nvPr>
        </p:nvGraphicFramePr>
        <p:xfrm>
          <a:off x="4109690" y="4167701"/>
          <a:ext cx="3964672" cy="2985366"/>
        </p:xfrm>
        <a:graphic>
          <a:graphicData uri="http://schemas.openxmlformats.org/drawingml/2006/table">
            <a:tbl>
              <a:tblPr firstRow="1" bandRow="1">
                <a:tableStyleId>{5C22544A-7EE6-4342-B048-85BDC9FD1C3A}</a:tableStyleId>
              </a:tblPr>
              <a:tblGrid>
                <a:gridCol w="991168">
                  <a:extLst>
                    <a:ext uri="{9D8B030D-6E8A-4147-A177-3AD203B41FA5}">
                      <a16:colId xmlns:a16="http://schemas.microsoft.com/office/drawing/2014/main" val="336396540"/>
                    </a:ext>
                  </a:extLst>
                </a:gridCol>
                <a:gridCol w="991168">
                  <a:extLst>
                    <a:ext uri="{9D8B030D-6E8A-4147-A177-3AD203B41FA5}">
                      <a16:colId xmlns:a16="http://schemas.microsoft.com/office/drawing/2014/main" val="1856591592"/>
                    </a:ext>
                  </a:extLst>
                </a:gridCol>
                <a:gridCol w="991168">
                  <a:extLst>
                    <a:ext uri="{9D8B030D-6E8A-4147-A177-3AD203B41FA5}">
                      <a16:colId xmlns:a16="http://schemas.microsoft.com/office/drawing/2014/main" val="2936074738"/>
                    </a:ext>
                  </a:extLst>
                </a:gridCol>
                <a:gridCol w="991168">
                  <a:extLst>
                    <a:ext uri="{9D8B030D-6E8A-4147-A177-3AD203B41FA5}">
                      <a16:colId xmlns:a16="http://schemas.microsoft.com/office/drawing/2014/main" val="223526148"/>
                    </a:ext>
                  </a:extLst>
                </a:gridCol>
              </a:tblGrid>
              <a:tr h="376301">
                <a:tc>
                  <a:txBody>
                    <a:bodyPr/>
                    <a:lstStyle/>
                    <a:p>
                      <a:pPr algn="ctr"/>
                      <a:r>
                        <a:rPr lang="ar-SA" sz="700" dirty="0">
                          <a:solidFill>
                            <a:schemeClr val="bg2">
                              <a:lumMod val="25000"/>
                            </a:schemeClr>
                          </a:solidFill>
                          <a:latin typeface="Cairo" panose="00000500000000000000" pitchFamily="2" charset="-78"/>
                          <a:cs typeface="Cairo" panose="00000500000000000000" pitchFamily="2" charset="-78"/>
                        </a:rPr>
                        <a:t>فترة التغطية</a:t>
                      </a:r>
                      <a:br>
                        <a:rPr lang="ar-SA" sz="700" dirty="0">
                          <a:solidFill>
                            <a:schemeClr val="bg2">
                              <a:lumMod val="25000"/>
                            </a:schemeClr>
                          </a:solidFill>
                          <a:latin typeface="Cairo" panose="00000500000000000000" pitchFamily="2" charset="-78"/>
                          <a:cs typeface="Cairo" panose="00000500000000000000" pitchFamily="2" charset="-78"/>
                        </a:rPr>
                      </a:br>
                      <a:r>
                        <a:rPr lang="en-PH" sz="700" dirty="0">
                          <a:solidFill>
                            <a:schemeClr val="bg2">
                              <a:lumMod val="25000"/>
                            </a:schemeClr>
                          </a:solidFill>
                          <a:latin typeface="Cairo" panose="00000500000000000000" pitchFamily="2" charset="-78"/>
                          <a:cs typeface="Cairo" panose="00000500000000000000" pitchFamily="2" charset="-78"/>
                        </a:rPr>
                        <a:t>Coverage Period</a:t>
                      </a:r>
                      <a:endParaRPr lang="ar-SA" sz="7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ar-SA" sz="700" dirty="0">
                          <a:solidFill>
                            <a:schemeClr val="bg2">
                              <a:lumMod val="25000"/>
                            </a:schemeClr>
                          </a:solidFill>
                          <a:latin typeface="Cairo" panose="00000500000000000000" pitchFamily="2" charset="-78"/>
                          <a:cs typeface="Cairo" panose="00000500000000000000" pitchFamily="2" charset="-78"/>
                        </a:rPr>
                        <a:t>رقم المرجع</a:t>
                      </a:r>
                      <a:endParaRPr lang="en-US" sz="700" dirty="0">
                        <a:solidFill>
                          <a:schemeClr val="bg2">
                            <a:lumMod val="25000"/>
                          </a:schemeClr>
                        </a:solidFill>
                        <a:latin typeface="Cairo" panose="00000500000000000000" pitchFamily="2" charset="-78"/>
                        <a:cs typeface="Cairo" panose="00000500000000000000" pitchFamily="2" charset="-78"/>
                      </a:endParaRPr>
                    </a:p>
                    <a:p>
                      <a:pPr algn="ctr"/>
                      <a:r>
                        <a:rPr lang="en-PH" sz="700" dirty="0">
                          <a:solidFill>
                            <a:schemeClr val="bg2">
                              <a:lumMod val="25000"/>
                            </a:schemeClr>
                          </a:solidFill>
                          <a:latin typeface="Cairo" panose="00000500000000000000" pitchFamily="2" charset="-78"/>
                          <a:cs typeface="Cairo" panose="00000500000000000000" pitchFamily="2" charset="-78"/>
                        </a:rPr>
                        <a:t>Reference Number</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ar-SA" sz="700" dirty="0">
                          <a:solidFill>
                            <a:schemeClr val="bg2">
                              <a:lumMod val="25000"/>
                            </a:schemeClr>
                          </a:solidFill>
                          <a:latin typeface="Cairo" panose="00000500000000000000" pitchFamily="2" charset="-78"/>
                          <a:cs typeface="Cairo" panose="00000500000000000000" pitchFamily="2" charset="-78"/>
                        </a:rPr>
                        <a:t>المبلغ المحول </a:t>
                      </a:r>
                      <a:r>
                        <a:rPr lang="en-PH" sz="700" dirty="0">
                          <a:solidFill>
                            <a:schemeClr val="bg2">
                              <a:lumMod val="25000"/>
                            </a:schemeClr>
                          </a:solidFill>
                          <a:latin typeface="Cairo" panose="00000500000000000000" pitchFamily="2" charset="-78"/>
                          <a:cs typeface="Cairo" panose="00000500000000000000" pitchFamily="2" charset="-78"/>
                        </a:rPr>
                        <a:t>Net Amount Transferred</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ar-SA" sz="700" dirty="0">
                          <a:solidFill>
                            <a:schemeClr val="bg2">
                              <a:lumMod val="25000"/>
                            </a:schemeClr>
                          </a:solidFill>
                          <a:latin typeface="Cairo" panose="00000500000000000000" pitchFamily="2" charset="-78"/>
                          <a:cs typeface="Cairo" panose="00000500000000000000" pitchFamily="2" charset="-78"/>
                        </a:rPr>
                        <a:t>تاريخ الصرف</a:t>
                      </a:r>
                      <a:r>
                        <a:rPr lang="en-PH" sz="700" dirty="0">
                          <a:solidFill>
                            <a:schemeClr val="bg2">
                              <a:lumMod val="25000"/>
                            </a:schemeClr>
                          </a:solidFill>
                          <a:latin typeface="Cairo" panose="00000500000000000000" pitchFamily="2" charset="-78"/>
                          <a:cs typeface="Cairo" panose="00000500000000000000" pitchFamily="2" charset="-78"/>
                        </a:rPr>
                        <a:t>Date of Disbursement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595882"/>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July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PA-2025-008</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3213.86</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08/01/2025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5320433"/>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June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PA-2025-007</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5215.00</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07/01/2025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4117926"/>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May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PA-2025-006</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908.60</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06/01/2025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4229595"/>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April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200.76</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05/01/2025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60561179"/>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March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PA-2025-004</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8234.00</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04/01/2025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9445839"/>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February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PA-2025-003</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1213.20</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03/01/2025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0938187"/>
                  </a:ext>
                </a:extLst>
              </a:tr>
              <a:tr h="362941">
                <a:tc>
                  <a:txBody>
                    <a:bodyPr/>
                    <a:lstStyle/>
                    <a:p>
                      <a:pPr algn="ctr"/>
                      <a:r>
                        <a:rPr lang="en-US" sz="1000" dirty="0">
                          <a:solidFill>
                            <a:schemeClr val="bg2">
                              <a:lumMod val="25000"/>
                            </a:schemeClr>
                          </a:solidFill>
                          <a:latin typeface="Cairo" panose="00000500000000000000" pitchFamily="2" charset="-78"/>
                          <a:cs typeface="Cairo" panose="00000500000000000000" pitchFamily="2" charset="-78"/>
                        </a:rPr>
                        <a:t>January 2025</a:t>
                      </a:r>
                      <a:endParaRPr lang="en-PH" sz="1000"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solidFill>
                            <a:srgbClr val="0070C0"/>
                          </a:solidFill>
                          <a:latin typeface="Cairo" panose="00000500000000000000" pitchFamily="2" charset="-78"/>
                          <a:cs typeface="Cairo" panose="00000500000000000000" pitchFamily="2" charset="-78"/>
                        </a:rPr>
                        <a:t>PA-2025-002</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dirty="0">
                          <a:latin typeface="Cairo" panose="00000500000000000000" pitchFamily="2" charset="-78"/>
                          <a:cs typeface="Cairo" panose="00000500000000000000" pitchFamily="2" charset="-78"/>
                        </a:rPr>
                        <a:t>3014.00</a:t>
                      </a:r>
                      <a:endParaRPr lang="en-PH" sz="1000" dirty="0">
                        <a:latin typeface="Cairo" panose="00000500000000000000" pitchFamily="2" charset="-78"/>
                        <a:cs typeface="Cairo" panose="00000500000000000000" pitchFamily="2" charset="-78"/>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PH" sz="1000" dirty="0">
                          <a:latin typeface="Cairo" panose="00000500000000000000" pitchFamily="2" charset="-78"/>
                          <a:cs typeface="Cairo" panose="00000500000000000000" pitchFamily="2" charset="-78"/>
                        </a:rPr>
                        <a:t>02/01/2025</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8497070"/>
                  </a:ext>
                </a:extLst>
              </a:tr>
            </a:tbl>
          </a:graphicData>
        </a:graphic>
      </p:graphicFrame>
      <p:sp>
        <p:nvSpPr>
          <p:cNvPr id="60" name="TextBox 59">
            <a:extLst>
              <a:ext uri="{FF2B5EF4-FFF2-40B4-BE49-F238E27FC236}">
                <a16:creationId xmlns:a16="http://schemas.microsoft.com/office/drawing/2014/main" id="{9E658623-6BA9-56B8-DB77-3E6FB3B4E864}"/>
              </a:ext>
            </a:extLst>
          </p:cNvPr>
          <p:cNvSpPr txBox="1"/>
          <p:nvPr/>
        </p:nvSpPr>
        <p:spPr>
          <a:xfrm>
            <a:off x="6725482" y="994922"/>
            <a:ext cx="841620"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368.00</a:t>
            </a:r>
            <a:endParaRPr lang="en-PH" sz="1600" dirty="0">
              <a:solidFill>
                <a:schemeClr val="bg1"/>
              </a:solidFill>
              <a:latin typeface="Arial Narrow" panose="020B0606020202030204" pitchFamily="34" charset="0"/>
            </a:endParaRPr>
          </a:p>
        </p:txBody>
      </p:sp>
      <p:sp>
        <p:nvSpPr>
          <p:cNvPr id="61" name="TextBox 60">
            <a:extLst>
              <a:ext uri="{FF2B5EF4-FFF2-40B4-BE49-F238E27FC236}">
                <a16:creationId xmlns:a16="http://schemas.microsoft.com/office/drawing/2014/main" id="{23CEAD03-95FD-B14B-656E-24ABF9807306}"/>
              </a:ext>
            </a:extLst>
          </p:cNvPr>
          <p:cNvSpPr txBox="1"/>
          <p:nvPr/>
        </p:nvSpPr>
        <p:spPr>
          <a:xfrm>
            <a:off x="4089969" y="1472246"/>
            <a:ext cx="3133021" cy="230832"/>
          </a:xfrm>
          <a:prstGeom prst="rect">
            <a:avLst/>
          </a:prstGeom>
          <a:noFill/>
        </p:spPr>
        <p:txBody>
          <a:bodyPr wrap="square" rtlCol="0">
            <a:spAutoFit/>
          </a:bodyPr>
          <a:lstStyle/>
          <a:p>
            <a:r>
              <a:rPr lang="en-US" sz="900" b="1" dirty="0">
                <a:latin typeface="Arial Narrow" panose="020B0606020202030204" pitchFamily="34" charset="0"/>
              </a:rPr>
              <a:t>Net Amount After Commission and  Deductions</a:t>
            </a:r>
            <a:endParaRPr lang="en-PH" sz="900" b="1" dirty="0">
              <a:latin typeface="Arial Narrow" panose="020B0606020202030204" pitchFamily="34" charset="0"/>
            </a:endParaRPr>
          </a:p>
        </p:txBody>
      </p:sp>
      <p:graphicFrame>
        <p:nvGraphicFramePr>
          <p:cNvPr id="70" name="Table 69">
            <a:extLst>
              <a:ext uri="{FF2B5EF4-FFF2-40B4-BE49-F238E27FC236}">
                <a16:creationId xmlns:a16="http://schemas.microsoft.com/office/drawing/2014/main" id="{B4C79AC2-1295-ADDE-5BBA-AADE54C654B1}"/>
              </a:ext>
            </a:extLst>
          </p:cNvPr>
          <p:cNvGraphicFramePr>
            <a:graphicFrameLocks noGrp="1"/>
          </p:cNvGraphicFramePr>
          <p:nvPr>
            <p:extLst>
              <p:ext uri="{D42A27DB-BD31-4B8C-83A1-F6EECF244321}">
                <p14:modId xmlns:p14="http://schemas.microsoft.com/office/powerpoint/2010/main" val="3362511312"/>
              </p:ext>
            </p:extLst>
          </p:nvPr>
        </p:nvGraphicFramePr>
        <p:xfrm>
          <a:off x="2025355" y="2065016"/>
          <a:ext cx="1543050" cy="3768725"/>
        </p:xfrm>
        <a:graphic>
          <a:graphicData uri="http://schemas.openxmlformats.org/drawingml/2006/table">
            <a:tbl>
              <a:tblPr firstRow="1" firstCol="1" bandRow="1">
                <a:tableStyleId>{5C22544A-7EE6-4342-B048-85BDC9FD1C3A}</a:tableStyleId>
              </a:tblPr>
              <a:tblGrid>
                <a:gridCol w="843915">
                  <a:extLst>
                    <a:ext uri="{9D8B030D-6E8A-4147-A177-3AD203B41FA5}">
                      <a16:colId xmlns:a16="http://schemas.microsoft.com/office/drawing/2014/main" val="2635060542"/>
                    </a:ext>
                  </a:extLst>
                </a:gridCol>
                <a:gridCol w="699135">
                  <a:extLst>
                    <a:ext uri="{9D8B030D-6E8A-4147-A177-3AD203B41FA5}">
                      <a16:colId xmlns:a16="http://schemas.microsoft.com/office/drawing/2014/main" val="1856512202"/>
                    </a:ext>
                  </a:extLst>
                </a:gridCol>
              </a:tblGrid>
              <a:tr h="291465">
                <a:tc>
                  <a:txBody>
                    <a:bodyPr/>
                    <a:lstStyle/>
                    <a:p>
                      <a:pPr marL="0" marR="0">
                        <a:lnSpc>
                          <a:spcPct val="115000"/>
                        </a:lnSpc>
                        <a:spcAft>
                          <a:spcPts val="800"/>
                        </a:spcAft>
                        <a:buNone/>
                      </a:pPr>
                      <a:r>
                        <a:rPr lang="en-PH" sz="1200" kern="100">
                          <a:solidFill>
                            <a:schemeClr val="bg2">
                              <a:lumMod val="25000"/>
                            </a:schemeClr>
                          </a:solidFill>
                          <a:effectLst/>
                        </a:rPr>
                        <a:t>Full Year |</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السنة كاملة</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058795"/>
                  </a:ext>
                </a:extLst>
              </a:tr>
              <a:tr h="291465">
                <a:tc>
                  <a:txBody>
                    <a:bodyPr/>
                    <a:lstStyle/>
                    <a:p>
                      <a:pPr marL="0" marR="0">
                        <a:lnSpc>
                          <a:spcPct val="115000"/>
                        </a:lnSpc>
                        <a:spcAft>
                          <a:spcPts val="800"/>
                        </a:spcAft>
                        <a:buNone/>
                      </a:pPr>
                      <a:r>
                        <a:rPr lang="en-PH" sz="1200" kern="100">
                          <a:solidFill>
                            <a:schemeClr val="bg2">
                              <a:lumMod val="25000"/>
                            </a:schemeClr>
                          </a:solidFill>
                          <a:effectLst/>
                        </a:rPr>
                        <a:t>January |</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يناير </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7773840"/>
                  </a:ext>
                </a:extLst>
              </a:tr>
              <a:tr h="291465">
                <a:tc>
                  <a:txBody>
                    <a:bodyPr/>
                    <a:lstStyle/>
                    <a:p>
                      <a:pPr marL="0" marR="0">
                        <a:lnSpc>
                          <a:spcPct val="115000"/>
                        </a:lnSpc>
                        <a:spcAft>
                          <a:spcPts val="800"/>
                        </a:spcAft>
                        <a:buNone/>
                      </a:pPr>
                      <a:r>
                        <a:rPr lang="en-PH" sz="1200" kern="100">
                          <a:solidFill>
                            <a:schemeClr val="bg2">
                              <a:lumMod val="25000"/>
                            </a:schemeClr>
                          </a:solidFill>
                          <a:effectLst/>
                        </a:rPr>
                        <a:t>February |</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فبراي</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143986"/>
                  </a:ext>
                </a:extLst>
              </a:tr>
              <a:tr h="286385">
                <a:tc>
                  <a:txBody>
                    <a:bodyPr/>
                    <a:lstStyle/>
                    <a:p>
                      <a:pPr marL="0" marR="0">
                        <a:lnSpc>
                          <a:spcPct val="115000"/>
                        </a:lnSpc>
                        <a:spcAft>
                          <a:spcPts val="800"/>
                        </a:spcAft>
                        <a:buNone/>
                      </a:pPr>
                      <a:r>
                        <a:rPr lang="en-PH" sz="1200" kern="100" dirty="0">
                          <a:solidFill>
                            <a:schemeClr val="bg2">
                              <a:lumMod val="25000"/>
                            </a:schemeClr>
                          </a:solidFill>
                          <a:effectLst/>
                        </a:rPr>
                        <a:t>March|</a:t>
                      </a:r>
                      <a:endParaRPr lang="en-PH" sz="1200" kern="10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مارس</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9550757"/>
                  </a:ext>
                </a:extLst>
              </a:tr>
              <a:tr h="291465">
                <a:tc>
                  <a:txBody>
                    <a:bodyPr/>
                    <a:lstStyle/>
                    <a:p>
                      <a:pPr marL="0" marR="0">
                        <a:lnSpc>
                          <a:spcPct val="115000"/>
                        </a:lnSpc>
                        <a:spcAft>
                          <a:spcPts val="800"/>
                        </a:spcAft>
                        <a:buNone/>
                      </a:pPr>
                      <a:r>
                        <a:rPr lang="en-PH" sz="1200" kern="100">
                          <a:solidFill>
                            <a:schemeClr val="bg2">
                              <a:lumMod val="25000"/>
                            </a:schemeClr>
                          </a:solidFill>
                          <a:effectLst/>
                        </a:rPr>
                        <a:t>April|</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أبريل</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24031"/>
                  </a:ext>
                </a:extLst>
              </a:tr>
              <a:tr h="286385">
                <a:tc>
                  <a:txBody>
                    <a:bodyPr/>
                    <a:lstStyle/>
                    <a:p>
                      <a:pPr marL="0" marR="0">
                        <a:lnSpc>
                          <a:spcPct val="115000"/>
                        </a:lnSpc>
                        <a:spcAft>
                          <a:spcPts val="800"/>
                        </a:spcAft>
                        <a:buNone/>
                      </a:pPr>
                      <a:r>
                        <a:rPr lang="en-PH" sz="1200" kern="100">
                          <a:solidFill>
                            <a:schemeClr val="bg2">
                              <a:lumMod val="25000"/>
                            </a:schemeClr>
                          </a:solidFill>
                          <a:effectLst/>
                        </a:rPr>
                        <a:t>May|</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مايو</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9844030"/>
                  </a:ext>
                </a:extLst>
              </a:tr>
              <a:tr h="291465">
                <a:tc>
                  <a:txBody>
                    <a:bodyPr/>
                    <a:lstStyle/>
                    <a:p>
                      <a:pPr marL="0" marR="0">
                        <a:lnSpc>
                          <a:spcPct val="115000"/>
                        </a:lnSpc>
                        <a:spcAft>
                          <a:spcPts val="800"/>
                        </a:spcAft>
                        <a:buNone/>
                      </a:pPr>
                      <a:r>
                        <a:rPr lang="en-PH" sz="1200" kern="100">
                          <a:solidFill>
                            <a:schemeClr val="bg2">
                              <a:lumMod val="25000"/>
                            </a:schemeClr>
                          </a:solidFill>
                          <a:effectLst/>
                        </a:rPr>
                        <a:t>June|</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يونيو</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0618584"/>
                  </a:ext>
                </a:extLst>
              </a:tr>
              <a:tr h="286385">
                <a:tc>
                  <a:txBody>
                    <a:bodyPr/>
                    <a:lstStyle/>
                    <a:p>
                      <a:pPr marL="0" marR="0">
                        <a:lnSpc>
                          <a:spcPct val="115000"/>
                        </a:lnSpc>
                        <a:spcAft>
                          <a:spcPts val="800"/>
                        </a:spcAft>
                        <a:buNone/>
                      </a:pPr>
                      <a:r>
                        <a:rPr lang="en-PH" sz="1200" kern="100">
                          <a:solidFill>
                            <a:schemeClr val="bg2">
                              <a:lumMod val="25000"/>
                            </a:schemeClr>
                          </a:solidFill>
                          <a:effectLst/>
                        </a:rPr>
                        <a:t>July|</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يوليو</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641975"/>
                  </a:ext>
                </a:extLst>
              </a:tr>
              <a:tr h="291465">
                <a:tc>
                  <a:txBody>
                    <a:bodyPr/>
                    <a:lstStyle/>
                    <a:p>
                      <a:pPr marL="0" marR="0">
                        <a:lnSpc>
                          <a:spcPct val="115000"/>
                        </a:lnSpc>
                        <a:spcAft>
                          <a:spcPts val="800"/>
                        </a:spcAft>
                        <a:buNone/>
                      </a:pPr>
                      <a:r>
                        <a:rPr lang="en-PH" sz="1200" kern="100">
                          <a:solidFill>
                            <a:schemeClr val="bg2">
                              <a:lumMod val="25000"/>
                            </a:schemeClr>
                          </a:solidFill>
                          <a:effectLst/>
                        </a:rPr>
                        <a:t>August|</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أغسطس</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5328889"/>
                  </a:ext>
                </a:extLst>
              </a:tr>
              <a:tr h="291465">
                <a:tc>
                  <a:txBody>
                    <a:bodyPr/>
                    <a:lstStyle/>
                    <a:p>
                      <a:pPr marL="0" marR="0">
                        <a:lnSpc>
                          <a:spcPct val="115000"/>
                        </a:lnSpc>
                        <a:spcAft>
                          <a:spcPts val="800"/>
                        </a:spcAft>
                        <a:buNone/>
                      </a:pPr>
                      <a:r>
                        <a:rPr lang="en-PH" sz="1200" kern="100">
                          <a:solidFill>
                            <a:schemeClr val="bg2">
                              <a:lumMod val="25000"/>
                            </a:schemeClr>
                          </a:solidFill>
                          <a:effectLst/>
                        </a:rPr>
                        <a:t>September|</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سبتمبر</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8139105"/>
                  </a:ext>
                </a:extLst>
              </a:tr>
              <a:tr h="286385">
                <a:tc>
                  <a:txBody>
                    <a:bodyPr/>
                    <a:lstStyle/>
                    <a:p>
                      <a:pPr marL="0" marR="0">
                        <a:lnSpc>
                          <a:spcPct val="115000"/>
                        </a:lnSpc>
                        <a:spcAft>
                          <a:spcPts val="800"/>
                        </a:spcAft>
                        <a:buNone/>
                      </a:pPr>
                      <a:r>
                        <a:rPr lang="en-PH" sz="1200" kern="100">
                          <a:solidFill>
                            <a:schemeClr val="bg2">
                              <a:lumMod val="25000"/>
                            </a:schemeClr>
                          </a:solidFill>
                          <a:effectLst/>
                        </a:rPr>
                        <a:t>October|</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أكتوبر</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946090"/>
                  </a:ext>
                </a:extLst>
              </a:tr>
              <a:tr h="291465">
                <a:tc>
                  <a:txBody>
                    <a:bodyPr/>
                    <a:lstStyle/>
                    <a:p>
                      <a:pPr marL="0" marR="0">
                        <a:lnSpc>
                          <a:spcPct val="115000"/>
                        </a:lnSpc>
                        <a:spcAft>
                          <a:spcPts val="800"/>
                        </a:spcAft>
                        <a:buNone/>
                      </a:pPr>
                      <a:r>
                        <a:rPr lang="en-PH" sz="1200" kern="100">
                          <a:solidFill>
                            <a:schemeClr val="bg2">
                              <a:lumMod val="25000"/>
                            </a:schemeClr>
                          </a:solidFill>
                          <a:effectLst/>
                        </a:rPr>
                        <a:t>November|</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a:solidFill>
                            <a:schemeClr val="bg2">
                              <a:lumMod val="25000"/>
                            </a:schemeClr>
                          </a:solidFill>
                          <a:effectLst/>
                        </a:rPr>
                        <a:t>نوفمبر</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0071606"/>
                  </a:ext>
                </a:extLst>
              </a:tr>
              <a:tr h="291465">
                <a:tc>
                  <a:txBody>
                    <a:bodyPr/>
                    <a:lstStyle/>
                    <a:p>
                      <a:pPr marL="0" marR="0">
                        <a:lnSpc>
                          <a:spcPct val="115000"/>
                        </a:lnSpc>
                        <a:spcAft>
                          <a:spcPts val="800"/>
                        </a:spcAft>
                        <a:buNone/>
                      </a:pPr>
                      <a:r>
                        <a:rPr lang="en-PH" sz="1200" kern="100">
                          <a:solidFill>
                            <a:schemeClr val="bg2">
                              <a:lumMod val="25000"/>
                            </a:schemeClr>
                          </a:solidFill>
                          <a:effectLst/>
                        </a:rPr>
                        <a:t>December|</a:t>
                      </a:r>
                      <a:endParaRPr lang="en-PH" sz="1200" kern="1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15000"/>
                        </a:lnSpc>
                        <a:spcAft>
                          <a:spcPts val="800"/>
                        </a:spcAft>
                        <a:buNone/>
                      </a:pPr>
                      <a:r>
                        <a:rPr lang="ar-SA" sz="1200" kern="100" dirty="0">
                          <a:solidFill>
                            <a:schemeClr val="bg2">
                              <a:lumMod val="25000"/>
                            </a:schemeClr>
                          </a:solidFill>
                          <a:effectLst/>
                        </a:rPr>
                        <a:t>ديسمبر</a:t>
                      </a:r>
                      <a:endParaRPr lang="en-PH" sz="1200" kern="100" dirty="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497651"/>
                  </a:ext>
                </a:extLst>
              </a:tr>
            </a:tbl>
          </a:graphicData>
        </a:graphic>
      </p:graphicFrame>
      <p:sp>
        <p:nvSpPr>
          <p:cNvPr id="71" name="TextBox 70">
            <a:extLst>
              <a:ext uri="{FF2B5EF4-FFF2-40B4-BE49-F238E27FC236}">
                <a16:creationId xmlns:a16="http://schemas.microsoft.com/office/drawing/2014/main" id="{2F2DED87-8D8F-ACB3-CAA9-27755413E8BC}"/>
              </a:ext>
            </a:extLst>
          </p:cNvPr>
          <p:cNvSpPr txBox="1"/>
          <p:nvPr/>
        </p:nvSpPr>
        <p:spPr>
          <a:xfrm>
            <a:off x="4087459" y="2187330"/>
            <a:ext cx="4151665" cy="261610"/>
          </a:xfrm>
          <a:prstGeom prst="rect">
            <a:avLst/>
          </a:prstGeom>
          <a:noFill/>
        </p:spPr>
        <p:txBody>
          <a:bodyPr wrap="square" rtlCol="0">
            <a:spAutoFit/>
          </a:bodyPr>
          <a:lstStyle/>
          <a:p>
            <a:r>
              <a:rPr lang="en-PH" sz="1100" b="1" dirty="0">
                <a:latin typeface="Arial Narrow" panose="020B0606020202030204" pitchFamily="34" charset="0"/>
              </a:rPr>
              <a:t>Statistics from the beginning</a:t>
            </a:r>
            <a:endParaRPr lang="en-PH" sz="600" dirty="0">
              <a:solidFill>
                <a:schemeClr val="bg2">
                  <a:lumMod val="25000"/>
                </a:schemeClr>
              </a:solidFill>
              <a:latin typeface="Arial Narrow" panose="020B0606020202030204" pitchFamily="34" charset="0"/>
            </a:endParaRPr>
          </a:p>
        </p:txBody>
      </p:sp>
      <p:cxnSp>
        <p:nvCxnSpPr>
          <p:cNvPr id="73" name="Straight Connector 72">
            <a:extLst>
              <a:ext uri="{FF2B5EF4-FFF2-40B4-BE49-F238E27FC236}">
                <a16:creationId xmlns:a16="http://schemas.microsoft.com/office/drawing/2014/main" id="{26796F41-1F14-8624-E989-62479C78FF4F}"/>
              </a:ext>
            </a:extLst>
          </p:cNvPr>
          <p:cNvCxnSpPr>
            <a:cxnSpLocks/>
          </p:cNvCxnSpPr>
          <p:nvPr/>
        </p:nvCxnSpPr>
        <p:spPr>
          <a:xfrm flipH="1" flipV="1">
            <a:off x="4855895" y="2453406"/>
            <a:ext cx="3200400" cy="207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25E16259-61FF-40A4-608F-3545007406F6}"/>
              </a:ext>
            </a:extLst>
          </p:cNvPr>
          <p:cNvSpPr/>
          <p:nvPr/>
        </p:nvSpPr>
        <p:spPr>
          <a:xfrm>
            <a:off x="4178288" y="2428010"/>
            <a:ext cx="948546" cy="48785"/>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7" name="Rectangle: Rounded Corners 76">
            <a:extLst>
              <a:ext uri="{FF2B5EF4-FFF2-40B4-BE49-F238E27FC236}">
                <a16:creationId xmlns:a16="http://schemas.microsoft.com/office/drawing/2014/main" id="{F4F9749C-D5F4-FFBD-89DD-A48FE5BA723B}"/>
              </a:ext>
            </a:extLst>
          </p:cNvPr>
          <p:cNvSpPr/>
          <p:nvPr/>
        </p:nvSpPr>
        <p:spPr>
          <a:xfrm>
            <a:off x="6170283" y="2549941"/>
            <a:ext cx="1920240" cy="548640"/>
          </a:xfrm>
          <a:prstGeom prst="roundRect">
            <a:avLst>
              <a:gd name="adj" fmla="val 11966"/>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8" name="Rectangle: Rounded Corners 77">
            <a:extLst>
              <a:ext uri="{FF2B5EF4-FFF2-40B4-BE49-F238E27FC236}">
                <a16:creationId xmlns:a16="http://schemas.microsoft.com/office/drawing/2014/main" id="{B9D4A68A-6D8A-0382-6667-19F3A4981D62}"/>
              </a:ext>
            </a:extLst>
          </p:cNvPr>
          <p:cNvSpPr/>
          <p:nvPr/>
        </p:nvSpPr>
        <p:spPr>
          <a:xfrm>
            <a:off x="4166714" y="2549941"/>
            <a:ext cx="1920240" cy="548640"/>
          </a:xfrm>
          <a:prstGeom prst="roundRect">
            <a:avLst>
              <a:gd name="adj" fmla="val 12305"/>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9" name="TextBox 78">
            <a:extLst>
              <a:ext uri="{FF2B5EF4-FFF2-40B4-BE49-F238E27FC236}">
                <a16:creationId xmlns:a16="http://schemas.microsoft.com/office/drawing/2014/main" id="{737C4C89-C935-6ECB-86DB-BED8B82773F8}"/>
              </a:ext>
            </a:extLst>
          </p:cNvPr>
          <p:cNvSpPr txBox="1"/>
          <p:nvPr/>
        </p:nvSpPr>
        <p:spPr>
          <a:xfrm>
            <a:off x="4605420" y="2790383"/>
            <a:ext cx="988377" cy="307777"/>
          </a:xfrm>
          <a:prstGeom prst="rect">
            <a:avLst/>
          </a:prstGeom>
          <a:noFill/>
        </p:spPr>
        <p:txBody>
          <a:bodyPr wrap="square" rtlCol="0">
            <a:spAutoFit/>
          </a:bodyPr>
          <a:lstStyle/>
          <a:p>
            <a:pPr algn="ctr"/>
            <a:r>
              <a:rPr lang="en-US" sz="1400" dirty="0">
                <a:solidFill>
                  <a:schemeClr val="bg1"/>
                </a:solidFill>
                <a:latin typeface="Arial Narrow" panose="020B0606020202030204" pitchFamily="34" charset="0"/>
              </a:rPr>
              <a:t>6029.45</a:t>
            </a:r>
            <a:endParaRPr lang="en-PH" sz="1400" dirty="0">
              <a:solidFill>
                <a:schemeClr val="bg1"/>
              </a:solidFill>
              <a:latin typeface="Arial Narrow" panose="020B0606020202030204" pitchFamily="34" charset="0"/>
            </a:endParaRPr>
          </a:p>
        </p:txBody>
      </p:sp>
      <p:sp>
        <p:nvSpPr>
          <p:cNvPr id="80" name="TextBox 79">
            <a:extLst>
              <a:ext uri="{FF2B5EF4-FFF2-40B4-BE49-F238E27FC236}">
                <a16:creationId xmlns:a16="http://schemas.microsoft.com/office/drawing/2014/main" id="{64C3288E-D916-5AB2-CEC1-AB2DBD540B5D}"/>
              </a:ext>
            </a:extLst>
          </p:cNvPr>
          <p:cNvSpPr txBox="1"/>
          <p:nvPr/>
        </p:nvSpPr>
        <p:spPr>
          <a:xfrm>
            <a:off x="4178287" y="2567003"/>
            <a:ext cx="1941261" cy="200055"/>
          </a:xfrm>
          <a:prstGeom prst="rect">
            <a:avLst/>
          </a:prstGeom>
          <a:noFill/>
        </p:spPr>
        <p:txBody>
          <a:bodyPr wrap="square" rtlCol="0">
            <a:spAutoFit/>
          </a:bodyPr>
          <a:lstStyle/>
          <a:p>
            <a:pPr algn="ctr"/>
            <a:r>
              <a:rPr lang="en-US" sz="700" dirty="0">
                <a:latin typeface="Arial Narrow" panose="020B0606020202030204" pitchFamily="34" charset="0"/>
              </a:rPr>
              <a:t>Your total profits since the beginning</a:t>
            </a:r>
            <a:endParaRPr lang="en-PH" sz="100" dirty="0">
              <a:solidFill>
                <a:schemeClr val="bg1"/>
              </a:solidFill>
              <a:latin typeface="Arial Narrow" panose="020B0606020202030204" pitchFamily="34" charset="0"/>
            </a:endParaRPr>
          </a:p>
        </p:txBody>
      </p:sp>
      <p:sp>
        <p:nvSpPr>
          <p:cNvPr id="81" name="TextBox 80">
            <a:extLst>
              <a:ext uri="{FF2B5EF4-FFF2-40B4-BE49-F238E27FC236}">
                <a16:creationId xmlns:a16="http://schemas.microsoft.com/office/drawing/2014/main" id="{D47919F2-ECB5-418C-DA14-8CCDF3288E8E}"/>
              </a:ext>
            </a:extLst>
          </p:cNvPr>
          <p:cNvSpPr txBox="1"/>
          <p:nvPr/>
        </p:nvSpPr>
        <p:spPr>
          <a:xfrm>
            <a:off x="6579014" y="2790383"/>
            <a:ext cx="867115" cy="307777"/>
          </a:xfrm>
          <a:prstGeom prst="rect">
            <a:avLst/>
          </a:prstGeom>
          <a:noFill/>
        </p:spPr>
        <p:txBody>
          <a:bodyPr wrap="square" rtlCol="0">
            <a:spAutoFit/>
          </a:bodyPr>
          <a:lstStyle/>
          <a:p>
            <a:pPr algn="ctr"/>
            <a:r>
              <a:rPr lang="en-US" sz="1400" dirty="0">
                <a:solidFill>
                  <a:schemeClr val="bg1"/>
                </a:solidFill>
                <a:latin typeface="Arial Narrow" panose="020B0606020202030204" pitchFamily="34" charset="0"/>
              </a:rPr>
              <a:t>4178.40</a:t>
            </a:r>
            <a:endParaRPr lang="en-PH" sz="1400" dirty="0">
              <a:solidFill>
                <a:schemeClr val="bg1"/>
              </a:solidFill>
              <a:latin typeface="Arial Narrow" panose="020B0606020202030204" pitchFamily="34" charset="0"/>
            </a:endParaRPr>
          </a:p>
        </p:txBody>
      </p:sp>
      <p:pic>
        <p:nvPicPr>
          <p:cNvPr id="83" name="Picture 82">
            <a:extLst>
              <a:ext uri="{FF2B5EF4-FFF2-40B4-BE49-F238E27FC236}">
                <a16:creationId xmlns:a16="http://schemas.microsoft.com/office/drawing/2014/main" id="{E311E877-0AB4-E5AF-31C2-29EE351BA62F}"/>
              </a:ext>
            </a:extLst>
          </p:cNvPr>
          <p:cNvPicPr>
            <a:picLocks noChangeAspect="1"/>
          </p:cNvPicPr>
          <p:nvPr/>
        </p:nvPicPr>
        <p:blipFill>
          <a:blip r:embed="rId5">
            <a:clrChange>
              <a:clrFrom>
                <a:srgbClr val="FFFFFF"/>
              </a:clrFrom>
              <a:clrTo>
                <a:srgbClr val="FFFFFF">
                  <a:alpha val="0"/>
                </a:srgbClr>
              </a:clrTo>
            </a:clrChange>
          </a:blip>
          <a:srcRect l="27670" t="8545" r="27669" b="239"/>
          <a:stretch>
            <a:fillRect/>
          </a:stretch>
        </p:blipFill>
        <p:spPr>
          <a:xfrm>
            <a:off x="5572460" y="2874586"/>
            <a:ext cx="126955" cy="139370"/>
          </a:xfrm>
          <a:prstGeom prst="rect">
            <a:avLst/>
          </a:prstGeom>
        </p:spPr>
      </p:pic>
      <p:pic>
        <p:nvPicPr>
          <p:cNvPr id="84" name="Picture 83">
            <a:extLst>
              <a:ext uri="{FF2B5EF4-FFF2-40B4-BE49-F238E27FC236}">
                <a16:creationId xmlns:a16="http://schemas.microsoft.com/office/drawing/2014/main" id="{E90CB7FE-E2D7-EED8-74B4-EDC10ECB785A}"/>
              </a:ext>
            </a:extLst>
          </p:cNvPr>
          <p:cNvPicPr>
            <a:picLocks noChangeAspect="1"/>
          </p:cNvPicPr>
          <p:nvPr/>
        </p:nvPicPr>
        <p:blipFill>
          <a:blip r:embed="rId5">
            <a:clrChange>
              <a:clrFrom>
                <a:srgbClr val="FFFFFF"/>
              </a:clrFrom>
              <a:clrTo>
                <a:srgbClr val="FFFFFF">
                  <a:alpha val="0"/>
                </a:srgbClr>
              </a:clrTo>
            </a:clrChange>
          </a:blip>
          <a:srcRect l="27670" t="8545" r="27669" b="239"/>
          <a:stretch>
            <a:fillRect/>
          </a:stretch>
        </p:blipFill>
        <p:spPr>
          <a:xfrm>
            <a:off x="7450876" y="2874586"/>
            <a:ext cx="126955" cy="139370"/>
          </a:xfrm>
          <a:prstGeom prst="rect">
            <a:avLst/>
          </a:prstGeom>
        </p:spPr>
      </p:pic>
      <p:sp>
        <p:nvSpPr>
          <p:cNvPr id="85" name="TextBox 84">
            <a:extLst>
              <a:ext uri="{FF2B5EF4-FFF2-40B4-BE49-F238E27FC236}">
                <a16:creationId xmlns:a16="http://schemas.microsoft.com/office/drawing/2014/main" id="{614EDCD7-5D1F-D54F-C3DC-6CC46470C7D4}"/>
              </a:ext>
            </a:extLst>
          </p:cNvPr>
          <p:cNvSpPr txBox="1"/>
          <p:nvPr/>
        </p:nvSpPr>
        <p:spPr>
          <a:xfrm>
            <a:off x="6155994" y="2557580"/>
            <a:ext cx="1941261" cy="307777"/>
          </a:xfrm>
          <a:prstGeom prst="rect">
            <a:avLst/>
          </a:prstGeom>
          <a:noFill/>
        </p:spPr>
        <p:txBody>
          <a:bodyPr wrap="square" rtlCol="0">
            <a:spAutoFit/>
          </a:bodyPr>
          <a:lstStyle/>
          <a:p>
            <a:pPr algn="ctr"/>
            <a:r>
              <a:rPr lang="en-US" sz="700" dirty="0">
                <a:latin typeface="Arial Narrow" panose="020B0606020202030204" pitchFamily="34" charset="0"/>
              </a:rPr>
              <a:t>Your total profits after discounts and the platform percentage</a:t>
            </a:r>
            <a:endParaRPr lang="en-PH" sz="200" dirty="0">
              <a:solidFill>
                <a:schemeClr val="bg1"/>
              </a:solidFill>
              <a:latin typeface="Arial Narrow" panose="020B0606020202030204" pitchFamily="34" charset="0"/>
            </a:endParaRPr>
          </a:p>
        </p:txBody>
      </p:sp>
      <p:sp>
        <p:nvSpPr>
          <p:cNvPr id="86" name="TextBox 85">
            <a:extLst>
              <a:ext uri="{FF2B5EF4-FFF2-40B4-BE49-F238E27FC236}">
                <a16:creationId xmlns:a16="http://schemas.microsoft.com/office/drawing/2014/main" id="{74B7BF82-5873-1B99-5C37-22BD59ED9CC1}"/>
              </a:ext>
            </a:extLst>
          </p:cNvPr>
          <p:cNvSpPr txBox="1"/>
          <p:nvPr/>
        </p:nvSpPr>
        <p:spPr>
          <a:xfrm>
            <a:off x="4087459" y="3127761"/>
            <a:ext cx="4151665" cy="261610"/>
          </a:xfrm>
          <a:prstGeom prst="rect">
            <a:avLst/>
          </a:prstGeom>
          <a:noFill/>
        </p:spPr>
        <p:txBody>
          <a:bodyPr wrap="square" rtlCol="0">
            <a:spAutoFit/>
          </a:bodyPr>
          <a:lstStyle/>
          <a:p>
            <a:r>
              <a:rPr lang="en-PH" sz="1100" b="1" dirty="0">
                <a:latin typeface="Arial Narrow" panose="020B0606020202030204" pitchFamily="34" charset="0"/>
              </a:rPr>
              <a:t>Disbursement Record</a:t>
            </a:r>
            <a:endParaRPr lang="en-PH" sz="600" dirty="0">
              <a:solidFill>
                <a:schemeClr val="bg2">
                  <a:lumMod val="25000"/>
                </a:schemeClr>
              </a:solidFill>
              <a:latin typeface="Arial Narrow" panose="020B0606020202030204" pitchFamily="34" charset="0"/>
            </a:endParaRPr>
          </a:p>
        </p:txBody>
      </p:sp>
      <p:cxnSp>
        <p:nvCxnSpPr>
          <p:cNvPr id="87" name="Straight Connector 86">
            <a:extLst>
              <a:ext uri="{FF2B5EF4-FFF2-40B4-BE49-F238E27FC236}">
                <a16:creationId xmlns:a16="http://schemas.microsoft.com/office/drawing/2014/main" id="{3B4CE296-3E6B-F562-EA7A-2D442DEACE24}"/>
              </a:ext>
            </a:extLst>
          </p:cNvPr>
          <p:cNvCxnSpPr>
            <a:cxnSpLocks/>
          </p:cNvCxnSpPr>
          <p:nvPr/>
        </p:nvCxnSpPr>
        <p:spPr>
          <a:xfrm flipH="1" flipV="1">
            <a:off x="4855895" y="3383288"/>
            <a:ext cx="3200400" cy="207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39955C1D-E78E-F2A1-08ED-50EA6F51EB50}"/>
              </a:ext>
            </a:extLst>
          </p:cNvPr>
          <p:cNvSpPr/>
          <p:nvPr/>
        </p:nvSpPr>
        <p:spPr>
          <a:xfrm>
            <a:off x="4178288" y="3357892"/>
            <a:ext cx="948546" cy="48785"/>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1" name="Picture 90">
            <a:extLst>
              <a:ext uri="{FF2B5EF4-FFF2-40B4-BE49-F238E27FC236}">
                <a16:creationId xmlns:a16="http://schemas.microsoft.com/office/drawing/2014/main" id="{60DFAEA1-9A37-F1E2-0AB6-BC2876A7CC1C}"/>
              </a:ext>
            </a:extLst>
          </p:cNvPr>
          <p:cNvPicPr>
            <a:picLocks noChangeAspect="1"/>
          </p:cNvPicPr>
          <p:nvPr/>
        </p:nvPicPr>
        <p:blipFill>
          <a:blip r:embed="rId3">
            <a:extLst>
              <a:ext uri="{28A0092B-C50C-407E-A947-70E740481C1C}">
                <a14:useLocalDpi xmlns:a14="http://schemas.microsoft.com/office/drawing/2010/main" val="0"/>
              </a:ext>
            </a:extLst>
          </a:blip>
          <a:srcRect t="90908"/>
          <a:stretch>
            <a:fillRect/>
          </a:stretch>
        </p:blipFill>
        <p:spPr>
          <a:xfrm>
            <a:off x="3952539" y="6253315"/>
            <a:ext cx="4286250" cy="623536"/>
          </a:xfrm>
          <a:custGeom>
            <a:avLst/>
            <a:gdLst>
              <a:gd name="connsiteX0" fmla="*/ 4286250 w 4286250"/>
              <a:gd name="connsiteY0" fmla="*/ 0 h 623536"/>
              <a:gd name="connsiteX1" fmla="*/ 4286250 w 4286250"/>
              <a:gd name="connsiteY1" fmla="*/ 623536 h 623536"/>
              <a:gd name="connsiteX2" fmla="*/ 0 w 4286250"/>
              <a:gd name="connsiteY2" fmla="*/ 623536 h 623536"/>
              <a:gd name="connsiteX3" fmla="*/ 0 w 4286250"/>
              <a:gd name="connsiteY3" fmla="*/ 31517 h 623536"/>
              <a:gd name="connsiteX4" fmla="*/ 817 w 4286250"/>
              <a:gd name="connsiteY4" fmla="*/ 35563 h 623536"/>
              <a:gd name="connsiteX5" fmla="*/ 98684 w 4286250"/>
              <a:gd name="connsiteY5" fmla="*/ 100434 h 623536"/>
              <a:gd name="connsiteX6" fmla="*/ 4181203 w 4286250"/>
              <a:gd name="connsiteY6" fmla="*/ 100434 h 623536"/>
              <a:gd name="connsiteX7" fmla="*/ 4279070 w 4286250"/>
              <a:gd name="connsiteY7" fmla="*/ 35563 h 6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0" h="623536">
                <a:moveTo>
                  <a:pt x="4286250" y="0"/>
                </a:moveTo>
                <a:lnTo>
                  <a:pt x="4286250" y="623536"/>
                </a:lnTo>
                <a:lnTo>
                  <a:pt x="0" y="623536"/>
                </a:lnTo>
                <a:lnTo>
                  <a:pt x="0" y="31517"/>
                </a:lnTo>
                <a:lnTo>
                  <a:pt x="817" y="35563"/>
                </a:lnTo>
                <a:cubicBezTo>
                  <a:pt x="16941" y="73685"/>
                  <a:pt x="54689" y="100434"/>
                  <a:pt x="98684" y="100434"/>
                </a:cubicBezTo>
                <a:lnTo>
                  <a:pt x="4181203" y="100434"/>
                </a:lnTo>
                <a:cubicBezTo>
                  <a:pt x="4225198" y="100434"/>
                  <a:pt x="4262946" y="73685"/>
                  <a:pt x="4279070" y="35563"/>
                </a:cubicBezTo>
                <a:close/>
              </a:path>
            </a:pathLst>
          </a:custGeom>
        </p:spPr>
      </p:pic>
      <p:sp>
        <p:nvSpPr>
          <p:cNvPr id="95" name="Rectangle: Diagonal Corners Rounded 94">
            <a:extLst>
              <a:ext uri="{FF2B5EF4-FFF2-40B4-BE49-F238E27FC236}">
                <a16:creationId xmlns:a16="http://schemas.microsoft.com/office/drawing/2014/main" id="{C0F07D5F-C4AB-C8CE-B6E3-077A73E9A76E}"/>
              </a:ext>
            </a:extLst>
          </p:cNvPr>
          <p:cNvSpPr/>
          <p:nvPr/>
        </p:nvSpPr>
        <p:spPr>
          <a:xfrm>
            <a:off x="4155092" y="1152262"/>
            <a:ext cx="351211" cy="238831"/>
          </a:xfrm>
          <a:prstGeom prst="round2DiagRect">
            <a:avLst>
              <a:gd name="adj1" fmla="val 0"/>
              <a:gd name="adj2" fmla="val 186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3" name="Picture 92">
            <a:extLst>
              <a:ext uri="{FF2B5EF4-FFF2-40B4-BE49-F238E27FC236}">
                <a16:creationId xmlns:a16="http://schemas.microsoft.com/office/drawing/2014/main" id="{7FBDDC2C-63F1-AFBC-765D-6EED0C20D9B1}"/>
              </a:ext>
            </a:extLst>
          </p:cNvPr>
          <p:cNvPicPr>
            <a:picLocks noChangeAspect="1"/>
          </p:cNvPicPr>
          <p:nvPr/>
        </p:nvPicPr>
        <p:blipFill>
          <a:blip r:embed="rId6">
            <a:clrChange>
              <a:clrFrom>
                <a:srgbClr val="FFFFFF"/>
              </a:clrFrom>
              <a:clrTo>
                <a:srgbClr val="FFFFFF">
                  <a:alpha val="0"/>
                </a:srgbClr>
              </a:clrTo>
            </a:clrChange>
          </a:blip>
          <a:srcRect l="2155" t="11633" r="86840"/>
          <a:stretch>
            <a:fillRect/>
          </a:stretch>
        </p:blipFill>
        <p:spPr>
          <a:xfrm>
            <a:off x="4213925" y="1138256"/>
            <a:ext cx="223447" cy="259187"/>
          </a:xfrm>
          <a:prstGeom prst="rect">
            <a:avLst/>
          </a:prstGeom>
        </p:spPr>
      </p:pic>
      <p:sp>
        <p:nvSpPr>
          <p:cNvPr id="96" name="Rectangle: Diagonal Corners Rounded 95">
            <a:extLst>
              <a:ext uri="{FF2B5EF4-FFF2-40B4-BE49-F238E27FC236}">
                <a16:creationId xmlns:a16="http://schemas.microsoft.com/office/drawing/2014/main" id="{074DE2B3-0431-0878-BE72-49F7D33682A1}"/>
              </a:ext>
            </a:extLst>
          </p:cNvPr>
          <p:cNvSpPr/>
          <p:nvPr/>
        </p:nvSpPr>
        <p:spPr>
          <a:xfrm>
            <a:off x="6158350" y="1152262"/>
            <a:ext cx="351211" cy="238831"/>
          </a:xfrm>
          <a:prstGeom prst="round2DiagRect">
            <a:avLst>
              <a:gd name="adj1" fmla="val 0"/>
              <a:gd name="adj2" fmla="val 186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4" name="Picture 93">
            <a:extLst>
              <a:ext uri="{FF2B5EF4-FFF2-40B4-BE49-F238E27FC236}">
                <a16:creationId xmlns:a16="http://schemas.microsoft.com/office/drawing/2014/main" id="{3D0D22AA-CAC9-7B04-1983-7F965018976C}"/>
              </a:ext>
            </a:extLst>
          </p:cNvPr>
          <p:cNvPicPr>
            <a:picLocks noChangeAspect="1"/>
          </p:cNvPicPr>
          <p:nvPr/>
        </p:nvPicPr>
        <p:blipFill>
          <a:blip r:embed="rId6"/>
          <a:srcRect l="82488" t="23357" r="7346" b="6158"/>
          <a:stretch>
            <a:fillRect/>
          </a:stretch>
        </p:blipFill>
        <p:spPr>
          <a:xfrm>
            <a:off x="6226895" y="1177373"/>
            <a:ext cx="200053" cy="200384"/>
          </a:xfrm>
          <a:prstGeom prst="rect">
            <a:avLst/>
          </a:prstGeom>
        </p:spPr>
      </p:pic>
      <p:sp>
        <p:nvSpPr>
          <p:cNvPr id="97" name="Rectangle: Diagonal Corners Rounded 96">
            <a:extLst>
              <a:ext uri="{FF2B5EF4-FFF2-40B4-BE49-F238E27FC236}">
                <a16:creationId xmlns:a16="http://schemas.microsoft.com/office/drawing/2014/main" id="{304677E8-15B6-5C1E-83D3-05B1B167A86B}"/>
              </a:ext>
            </a:extLst>
          </p:cNvPr>
          <p:cNvSpPr/>
          <p:nvPr/>
        </p:nvSpPr>
        <p:spPr>
          <a:xfrm>
            <a:off x="3344781" y="1227925"/>
            <a:ext cx="351211" cy="238831"/>
          </a:xfrm>
          <a:prstGeom prst="round2DiagRect">
            <a:avLst>
              <a:gd name="adj1" fmla="val 0"/>
              <a:gd name="adj2" fmla="val 186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9" name="Rectangle: Rounded Corners 98">
            <a:extLst>
              <a:ext uri="{FF2B5EF4-FFF2-40B4-BE49-F238E27FC236}">
                <a16:creationId xmlns:a16="http://schemas.microsoft.com/office/drawing/2014/main" id="{B2F4C0F8-2C94-D0B9-55A8-3AD84B26DA42}"/>
              </a:ext>
            </a:extLst>
          </p:cNvPr>
          <p:cNvSpPr/>
          <p:nvPr/>
        </p:nvSpPr>
        <p:spPr>
          <a:xfrm>
            <a:off x="4155093" y="1724297"/>
            <a:ext cx="1924398" cy="457919"/>
          </a:xfrm>
          <a:prstGeom prst="roundRect">
            <a:avLst>
              <a:gd name="adj" fmla="val 13894"/>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3" name="TextBox 52">
            <a:extLst>
              <a:ext uri="{FF2B5EF4-FFF2-40B4-BE49-F238E27FC236}">
                <a16:creationId xmlns:a16="http://schemas.microsoft.com/office/drawing/2014/main" id="{25779E53-9146-7682-A6E1-EFA65874689E}"/>
              </a:ext>
            </a:extLst>
          </p:cNvPr>
          <p:cNvSpPr txBox="1"/>
          <p:nvPr/>
        </p:nvSpPr>
        <p:spPr>
          <a:xfrm>
            <a:off x="4728426" y="1784270"/>
            <a:ext cx="796817" cy="307777"/>
          </a:xfrm>
          <a:prstGeom prst="rect">
            <a:avLst/>
          </a:prstGeom>
          <a:noFill/>
        </p:spPr>
        <p:txBody>
          <a:bodyPr wrap="square" rtlCol="0">
            <a:spAutoFit/>
          </a:bodyPr>
          <a:lstStyle/>
          <a:p>
            <a:pPr algn="ctr"/>
            <a:r>
              <a:rPr lang="en-US" sz="1400" dirty="0">
                <a:solidFill>
                  <a:schemeClr val="bg1"/>
                </a:solidFill>
                <a:latin typeface="Arial Narrow" panose="020B0606020202030204" pitchFamily="34" charset="0"/>
              </a:rPr>
              <a:t>460.00</a:t>
            </a:r>
            <a:endParaRPr lang="en-PH" sz="1400" dirty="0">
              <a:solidFill>
                <a:schemeClr val="bg1"/>
              </a:solidFill>
              <a:latin typeface="Arial Narrow" panose="020B0606020202030204" pitchFamily="34" charset="0"/>
            </a:endParaRPr>
          </a:p>
        </p:txBody>
      </p:sp>
      <p:sp>
        <p:nvSpPr>
          <p:cNvPr id="54" name="TextBox 53">
            <a:extLst>
              <a:ext uri="{FF2B5EF4-FFF2-40B4-BE49-F238E27FC236}">
                <a16:creationId xmlns:a16="http://schemas.microsoft.com/office/drawing/2014/main" id="{7AF0A618-2CF2-994B-CAA8-D675D359D6B6}"/>
              </a:ext>
            </a:extLst>
          </p:cNvPr>
          <p:cNvSpPr txBox="1"/>
          <p:nvPr/>
        </p:nvSpPr>
        <p:spPr>
          <a:xfrm>
            <a:off x="4740502" y="499010"/>
            <a:ext cx="833465" cy="246221"/>
          </a:xfrm>
          <a:prstGeom prst="rect">
            <a:avLst/>
          </a:prstGeom>
          <a:noFill/>
        </p:spPr>
        <p:txBody>
          <a:bodyPr wrap="square" rtlCol="0">
            <a:spAutoFit/>
          </a:bodyPr>
          <a:lstStyle/>
          <a:p>
            <a:pPr algn="ctr"/>
            <a:r>
              <a:rPr lang="en-US" sz="1000" b="1" dirty="0">
                <a:solidFill>
                  <a:srgbClr val="CA935D"/>
                </a:solidFill>
                <a:latin typeface="Arial Narrow" panose="020B0606020202030204" pitchFamily="34" charset="0"/>
              </a:rPr>
              <a:t>Consultation</a:t>
            </a:r>
            <a:endParaRPr lang="en-PH" sz="1000" b="1" dirty="0">
              <a:solidFill>
                <a:srgbClr val="CA935D"/>
              </a:solidFill>
              <a:latin typeface="Arial Narrow" panose="020B0606020202030204" pitchFamily="34" charset="0"/>
            </a:endParaRPr>
          </a:p>
        </p:txBody>
      </p:sp>
      <p:pic>
        <p:nvPicPr>
          <p:cNvPr id="68" name="Picture 67">
            <a:extLst>
              <a:ext uri="{FF2B5EF4-FFF2-40B4-BE49-F238E27FC236}">
                <a16:creationId xmlns:a16="http://schemas.microsoft.com/office/drawing/2014/main" id="{3B6FBB4B-88A6-A4C8-B9F1-116BEA6CAB49}"/>
              </a:ext>
            </a:extLst>
          </p:cNvPr>
          <p:cNvPicPr>
            <a:picLocks noChangeAspect="1"/>
          </p:cNvPicPr>
          <p:nvPr/>
        </p:nvPicPr>
        <p:blipFill>
          <a:blip r:embed="rId5">
            <a:clrChange>
              <a:clrFrom>
                <a:srgbClr val="FFFFFF"/>
              </a:clrFrom>
              <a:clrTo>
                <a:srgbClr val="FFFFFF">
                  <a:alpha val="0"/>
                </a:srgbClr>
              </a:clrTo>
            </a:clrChange>
          </a:blip>
          <a:srcRect l="27670" t="8545" r="27669" b="239"/>
          <a:stretch>
            <a:fillRect/>
          </a:stretch>
        </p:blipFill>
        <p:spPr>
          <a:xfrm>
            <a:off x="5503906" y="1869778"/>
            <a:ext cx="126955" cy="139370"/>
          </a:xfrm>
          <a:prstGeom prst="rect">
            <a:avLst/>
          </a:prstGeom>
        </p:spPr>
      </p:pic>
      <p:sp>
        <p:nvSpPr>
          <p:cNvPr id="100" name="Rectangle: Rounded Corners 99">
            <a:extLst>
              <a:ext uri="{FF2B5EF4-FFF2-40B4-BE49-F238E27FC236}">
                <a16:creationId xmlns:a16="http://schemas.microsoft.com/office/drawing/2014/main" id="{2C291794-10ED-BBCA-90E0-B0FAC978E0D2}"/>
              </a:ext>
            </a:extLst>
          </p:cNvPr>
          <p:cNvSpPr/>
          <p:nvPr/>
        </p:nvSpPr>
        <p:spPr>
          <a:xfrm>
            <a:off x="6116669" y="1753028"/>
            <a:ext cx="1920240" cy="457919"/>
          </a:xfrm>
          <a:prstGeom prst="roundRect">
            <a:avLst>
              <a:gd name="adj" fmla="val 19614"/>
            </a:avLst>
          </a:prstGeom>
          <a:solidFill>
            <a:srgbClr val="083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1" name="Rectangle: Rounded Corners 100">
            <a:extLst>
              <a:ext uri="{FF2B5EF4-FFF2-40B4-BE49-F238E27FC236}">
                <a16:creationId xmlns:a16="http://schemas.microsoft.com/office/drawing/2014/main" id="{B153EDDF-B581-9C02-877E-95E72060DCE8}"/>
              </a:ext>
            </a:extLst>
          </p:cNvPr>
          <p:cNvSpPr/>
          <p:nvPr/>
        </p:nvSpPr>
        <p:spPr>
          <a:xfrm>
            <a:off x="6145025" y="1726490"/>
            <a:ext cx="1924398" cy="457919"/>
          </a:xfrm>
          <a:prstGeom prst="roundRect">
            <a:avLst>
              <a:gd name="adj" fmla="val 13894"/>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6" name="TextBox 55">
            <a:extLst>
              <a:ext uri="{FF2B5EF4-FFF2-40B4-BE49-F238E27FC236}">
                <a16:creationId xmlns:a16="http://schemas.microsoft.com/office/drawing/2014/main" id="{E07B76BD-0760-200F-DC31-C78F27DAB05B}"/>
              </a:ext>
            </a:extLst>
          </p:cNvPr>
          <p:cNvSpPr txBox="1"/>
          <p:nvPr/>
        </p:nvSpPr>
        <p:spPr>
          <a:xfrm>
            <a:off x="6751827" y="1801798"/>
            <a:ext cx="621770" cy="307777"/>
          </a:xfrm>
          <a:prstGeom prst="rect">
            <a:avLst/>
          </a:prstGeom>
          <a:noFill/>
        </p:spPr>
        <p:txBody>
          <a:bodyPr wrap="square" rtlCol="0">
            <a:spAutoFit/>
          </a:bodyPr>
          <a:lstStyle/>
          <a:p>
            <a:pPr algn="ctr"/>
            <a:r>
              <a:rPr lang="en-US" sz="1400" dirty="0">
                <a:solidFill>
                  <a:schemeClr val="bg1"/>
                </a:solidFill>
                <a:latin typeface="Arial Narrow" panose="020B0606020202030204" pitchFamily="34" charset="0"/>
              </a:rPr>
              <a:t>0.00</a:t>
            </a:r>
            <a:endParaRPr lang="en-PH" sz="1400" dirty="0">
              <a:solidFill>
                <a:schemeClr val="bg1"/>
              </a:solidFill>
              <a:latin typeface="Arial Narrow" panose="020B0606020202030204" pitchFamily="34" charset="0"/>
            </a:endParaRPr>
          </a:p>
        </p:txBody>
      </p:sp>
      <p:sp>
        <p:nvSpPr>
          <p:cNvPr id="57" name="TextBox 56">
            <a:extLst>
              <a:ext uri="{FF2B5EF4-FFF2-40B4-BE49-F238E27FC236}">
                <a16:creationId xmlns:a16="http://schemas.microsoft.com/office/drawing/2014/main" id="{0E4DE87F-F3E4-94AB-BA38-4C0C83761EB7}"/>
              </a:ext>
            </a:extLst>
          </p:cNvPr>
          <p:cNvSpPr txBox="1"/>
          <p:nvPr/>
        </p:nvSpPr>
        <p:spPr>
          <a:xfrm>
            <a:off x="6665057" y="499010"/>
            <a:ext cx="833465" cy="246221"/>
          </a:xfrm>
          <a:prstGeom prst="rect">
            <a:avLst/>
          </a:prstGeom>
          <a:noFill/>
        </p:spPr>
        <p:txBody>
          <a:bodyPr wrap="square" rtlCol="0">
            <a:spAutoFit/>
          </a:bodyPr>
          <a:lstStyle/>
          <a:p>
            <a:pPr algn="ctr"/>
            <a:r>
              <a:rPr lang="en-US" sz="1000" b="1" dirty="0">
                <a:solidFill>
                  <a:srgbClr val="CA935D"/>
                </a:solidFill>
                <a:latin typeface="Arial Narrow" panose="020B0606020202030204" pitchFamily="34" charset="0"/>
              </a:rPr>
              <a:t>Contract</a:t>
            </a:r>
            <a:endParaRPr lang="en-PH" sz="1000" b="1" dirty="0">
              <a:solidFill>
                <a:srgbClr val="CA935D"/>
              </a:solidFill>
              <a:latin typeface="Arial Narrow" panose="020B0606020202030204" pitchFamily="34" charset="0"/>
            </a:endParaRPr>
          </a:p>
        </p:txBody>
      </p:sp>
      <p:pic>
        <p:nvPicPr>
          <p:cNvPr id="69" name="Picture 68">
            <a:extLst>
              <a:ext uri="{FF2B5EF4-FFF2-40B4-BE49-F238E27FC236}">
                <a16:creationId xmlns:a16="http://schemas.microsoft.com/office/drawing/2014/main" id="{EE658CFF-C163-5C9F-E340-7BF159952702}"/>
              </a:ext>
            </a:extLst>
          </p:cNvPr>
          <p:cNvPicPr>
            <a:picLocks noChangeAspect="1"/>
          </p:cNvPicPr>
          <p:nvPr/>
        </p:nvPicPr>
        <p:blipFill>
          <a:blip r:embed="rId5">
            <a:clrChange>
              <a:clrFrom>
                <a:srgbClr val="FFFFFF"/>
              </a:clrFrom>
              <a:clrTo>
                <a:srgbClr val="FFFFFF">
                  <a:alpha val="0"/>
                </a:srgbClr>
              </a:clrTo>
            </a:clrChange>
          </a:blip>
          <a:srcRect l="27670" t="8545" r="27669" b="239"/>
          <a:stretch>
            <a:fillRect/>
          </a:stretch>
        </p:blipFill>
        <p:spPr>
          <a:xfrm>
            <a:off x="7297377" y="1906950"/>
            <a:ext cx="126955" cy="139370"/>
          </a:xfrm>
          <a:prstGeom prst="rect">
            <a:avLst/>
          </a:prstGeom>
        </p:spPr>
      </p:pic>
      <p:pic>
        <p:nvPicPr>
          <p:cNvPr id="102" name="Picture 101">
            <a:extLst>
              <a:ext uri="{FF2B5EF4-FFF2-40B4-BE49-F238E27FC236}">
                <a16:creationId xmlns:a16="http://schemas.microsoft.com/office/drawing/2014/main" id="{8F5E8A2C-833D-AEF6-5373-E2CD615EE1D7}"/>
              </a:ext>
            </a:extLst>
          </p:cNvPr>
          <p:cNvPicPr>
            <a:picLocks noChangeAspect="1"/>
          </p:cNvPicPr>
          <p:nvPr/>
        </p:nvPicPr>
        <p:blipFill>
          <a:blip r:embed="rId5">
            <a:clrChange>
              <a:clrFrom>
                <a:srgbClr val="FFFFFF"/>
              </a:clrFrom>
              <a:clrTo>
                <a:srgbClr val="FFFFFF">
                  <a:alpha val="0"/>
                </a:srgbClr>
              </a:clrTo>
            </a:clrChange>
          </a:blip>
          <a:srcRect l="27670" t="8545" r="27669" b="239"/>
          <a:stretch>
            <a:fillRect/>
          </a:stretch>
        </p:blipFill>
        <p:spPr>
          <a:xfrm>
            <a:off x="5567403" y="1110718"/>
            <a:ext cx="126955" cy="139370"/>
          </a:xfrm>
          <a:prstGeom prst="rect">
            <a:avLst/>
          </a:prstGeom>
        </p:spPr>
      </p:pic>
      <p:pic>
        <p:nvPicPr>
          <p:cNvPr id="103" name="Picture 102">
            <a:extLst>
              <a:ext uri="{FF2B5EF4-FFF2-40B4-BE49-F238E27FC236}">
                <a16:creationId xmlns:a16="http://schemas.microsoft.com/office/drawing/2014/main" id="{2648DF03-8570-C88C-9C81-AF17A8FCA0A3}"/>
              </a:ext>
            </a:extLst>
          </p:cNvPr>
          <p:cNvPicPr>
            <a:picLocks noChangeAspect="1"/>
          </p:cNvPicPr>
          <p:nvPr/>
        </p:nvPicPr>
        <p:blipFill>
          <a:blip r:embed="rId5">
            <a:clrChange>
              <a:clrFrom>
                <a:srgbClr val="FFFFFF"/>
              </a:clrFrom>
              <a:clrTo>
                <a:srgbClr val="FFFFFF">
                  <a:alpha val="0"/>
                </a:srgbClr>
              </a:clrTo>
            </a:clrChange>
          </a:blip>
          <a:srcRect l="27670" t="8545" r="27669" b="239"/>
          <a:stretch>
            <a:fillRect/>
          </a:stretch>
        </p:blipFill>
        <p:spPr>
          <a:xfrm>
            <a:off x="7508446" y="1134000"/>
            <a:ext cx="126955" cy="139370"/>
          </a:xfrm>
          <a:prstGeom prst="rect">
            <a:avLst/>
          </a:prstGeom>
        </p:spPr>
      </p:pic>
      <p:sp>
        <p:nvSpPr>
          <p:cNvPr id="104" name="TextBox 103">
            <a:extLst>
              <a:ext uri="{FF2B5EF4-FFF2-40B4-BE49-F238E27FC236}">
                <a16:creationId xmlns:a16="http://schemas.microsoft.com/office/drawing/2014/main" id="{50EA4B33-A595-8F45-8A39-2D16394B2FE4}"/>
              </a:ext>
            </a:extLst>
          </p:cNvPr>
          <p:cNvSpPr txBox="1"/>
          <p:nvPr/>
        </p:nvSpPr>
        <p:spPr>
          <a:xfrm>
            <a:off x="8564939" y="3074606"/>
            <a:ext cx="3057525" cy="2308324"/>
          </a:xfrm>
          <a:prstGeom prst="rect">
            <a:avLst/>
          </a:prstGeom>
          <a:noFill/>
        </p:spPr>
        <p:txBody>
          <a:bodyPr wrap="square" rtlCol="0">
            <a:spAutoFit/>
          </a:bodyPr>
          <a:lstStyle/>
          <a:p>
            <a:r>
              <a:rPr lang="en-US" sz="1200" b="1" dirty="0">
                <a:latin typeface="Cairo" panose="00000500000000000000" pitchFamily="2" charset="-78"/>
                <a:cs typeface="Cairo" panose="00000500000000000000" pitchFamily="2" charset="-78"/>
              </a:rPr>
              <a:t>Note | </a:t>
            </a:r>
            <a:r>
              <a:rPr lang="ar-SA" sz="1200" b="1" dirty="0">
                <a:latin typeface="Cairo" panose="00000500000000000000" pitchFamily="2" charset="-78"/>
                <a:cs typeface="Cairo" panose="00000500000000000000" pitchFamily="2" charset="-78"/>
              </a:rPr>
              <a:t>ملاحظة</a:t>
            </a:r>
            <a:endParaRPr lang="en-US" sz="1200" b="1" dirty="0">
              <a:latin typeface="Cairo" panose="00000500000000000000" pitchFamily="2" charset="-78"/>
              <a:cs typeface="Cairo" panose="00000500000000000000" pitchFamily="2" charset="-78"/>
            </a:endParaRPr>
          </a:p>
          <a:p>
            <a:r>
              <a:rPr lang="en-US" sz="1200" dirty="0">
                <a:latin typeface="Cairo" panose="00000500000000000000" pitchFamily="2" charset="-78"/>
                <a:cs typeface="Cairo" panose="00000500000000000000" pitchFamily="2" charset="-78"/>
              </a:rPr>
              <a:t>The </a:t>
            </a:r>
            <a:r>
              <a:rPr lang="en-US" sz="1200" b="1" dirty="0">
                <a:latin typeface="Cairo" panose="00000500000000000000" pitchFamily="2" charset="-78"/>
                <a:cs typeface="Cairo" panose="00000500000000000000" pitchFamily="2" charset="-78"/>
              </a:rPr>
              <a:t>Reference Number</a:t>
            </a:r>
            <a:r>
              <a:rPr lang="en-US" sz="1200" dirty="0">
                <a:latin typeface="Cairo" panose="00000500000000000000" pitchFamily="2" charset="-78"/>
                <a:cs typeface="Cairo" panose="00000500000000000000" pitchFamily="2" charset="-78"/>
              </a:rPr>
              <a:t> acts as a clickable link that triggers the automatic download of the disbursement file. This is necessary because the full table is too large to display on screen.</a:t>
            </a:r>
          </a:p>
          <a:p>
            <a:endParaRPr lang="en-US" sz="1200" dirty="0">
              <a:latin typeface="Cairo" panose="00000500000000000000" pitchFamily="2" charset="-78"/>
              <a:cs typeface="Cairo" panose="00000500000000000000" pitchFamily="2" charset="-78"/>
            </a:endParaRPr>
          </a:p>
          <a:p>
            <a:pPr algn="r"/>
            <a:r>
              <a:rPr lang="ar-SA" sz="1200" dirty="0">
                <a:latin typeface="Cairo" panose="00000500000000000000" pitchFamily="2" charset="-78"/>
                <a:cs typeface="Cairo" panose="00000500000000000000" pitchFamily="2" charset="-78"/>
              </a:rPr>
              <a:t>يعمل </a:t>
            </a:r>
            <a:r>
              <a:rPr lang="ar-SA" sz="1200" b="1" dirty="0">
                <a:latin typeface="Cairo" panose="00000500000000000000" pitchFamily="2" charset="-78"/>
                <a:cs typeface="Cairo" panose="00000500000000000000" pitchFamily="2" charset="-78"/>
              </a:rPr>
              <a:t>رقم المرجع</a:t>
            </a:r>
            <a:r>
              <a:rPr lang="ar-SA" sz="1200" dirty="0">
                <a:latin typeface="Cairo" panose="00000500000000000000" pitchFamily="2" charset="-78"/>
                <a:cs typeface="Cairo" panose="00000500000000000000" pitchFamily="2" charset="-78"/>
              </a:rPr>
              <a:t> كرابط قابل للنقر يؤدي إلى تنزيل تلقائي لملف الصرف، وذلك لأن الجدول الكامل كبير جداً ولا يمكن عرضه بالكامل على الشاشة</a:t>
            </a:r>
          </a:p>
          <a:p>
            <a:endParaRPr lang="en-US" sz="1200" dirty="0">
              <a:latin typeface="Cairo" panose="00000500000000000000" pitchFamily="2" charset="-78"/>
              <a:cs typeface="Cairo" panose="00000500000000000000" pitchFamily="2" charset="-78"/>
            </a:endParaRPr>
          </a:p>
        </p:txBody>
      </p:sp>
      <p:cxnSp>
        <p:nvCxnSpPr>
          <p:cNvPr id="12" name="Straight Arrow Connector 11">
            <a:extLst>
              <a:ext uri="{FF2B5EF4-FFF2-40B4-BE49-F238E27FC236}">
                <a16:creationId xmlns:a16="http://schemas.microsoft.com/office/drawing/2014/main" id="{8D8BEBD9-91AB-3BE7-77E6-070B5A879F09}"/>
              </a:ext>
            </a:extLst>
          </p:cNvPr>
          <p:cNvCxnSpPr/>
          <p:nvPr/>
        </p:nvCxnSpPr>
        <p:spPr>
          <a:xfrm>
            <a:off x="5028724" y="4259229"/>
            <a:ext cx="0" cy="182880"/>
          </a:xfrm>
          <a:prstGeom prst="straightConnector1">
            <a:avLst/>
          </a:prstGeom>
          <a:ln w="9525">
            <a:solidFill>
              <a:schemeClr val="accent4">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585FEC-9321-CF14-2E8C-29ABF859ABD1}"/>
              </a:ext>
            </a:extLst>
          </p:cNvPr>
          <p:cNvSpPr txBox="1"/>
          <p:nvPr/>
        </p:nvSpPr>
        <p:spPr>
          <a:xfrm>
            <a:off x="1988177" y="1781792"/>
            <a:ext cx="1326684" cy="276999"/>
          </a:xfrm>
          <a:prstGeom prst="rect">
            <a:avLst/>
          </a:prstGeom>
          <a:noFill/>
        </p:spPr>
        <p:txBody>
          <a:bodyPr wrap="square" rtlCol="0">
            <a:spAutoFit/>
          </a:bodyPr>
          <a:lstStyle/>
          <a:p>
            <a:r>
              <a:rPr lang="en-US" sz="1200" b="1" dirty="0">
                <a:solidFill>
                  <a:schemeClr val="bg2">
                    <a:lumMod val="25000"/>
                  </a:schemeClr>
                </a:solidFill>
                <a:highlight>
                  <a:srgbClr val="FFFF00"/>
                </a:highlight>
                <a:latin typeface="Arial Narrow" panose="020B0606020202030204" pitchFamily="34" charset="0"/>
              </a:rPr>
              <a:t>Filter List:</a:t>
            </a:r>
            <a:endParaRPr lang="en-PH" sz="1200" b="1" dirty="0">
              <a:solidFill>
                <a:schemeClr val="bg2">
                  <a:lumMod val="25000"/>
                </a:schemeClr>
              </a:solidFill>
              <a:highlight>
                <a:srgbClr val="FFFF00"/>
              </a:highlight>
              <a:latin typeface="Arial Narrow" panose="020B0606020202030204" pitchFamily="34" charset="0"/>
            </a:endParaRPr>
          </a:p>
        </p:txBody>
      </p:sp>
      <p:sp>
        <p:nvSpPr>
          <p:cNvPr id="2" name="TextBox 1">
            <a:extLst>
              <a:ext uri="{FF2B5EF4-FFF2-40B4-BE49-F238E27FC236}">
                <a16:creationId xmlns:a16="http://schemas.microsoft.com/office/drawing/2014/main" id="{98C36904-B168-A217-FC92-A21B58DD7D3B}"/>
              </a:ext>
            </a:extLst>
          </p:cNvPr>
          <p:cNvSpPr txBox="1"/>
          <p:nvPr/>
        </p:nvSpPr>
        <p:spPr>
          <a:xfrm>
            <a:off x="4140284" y="662613"/>
            <a:ext cx="977008" cy="230832"/>
          </a:xfrm>
          <a:prstGeom prst="rect">
            <a:avLst/>
          </a:prstGeom>
          <a:noFill/>
        </p:spPr>
        <p:txBody>
          <a:bodyPr wrap="square" rtlCol="0">
            <a:spAutoFit/>
          </a:bodyPr>
          <a:lstStyle/>
          <a:p>
            <a:r>
              <a:rPr lang="en-US" sz="900" b="1" dirty="0">
                <a:solidFill>
                  <a:schemeClr val="bg2">
                    <a:lumMod val="25000"/>
                  </a:schemeClr>
                </a:solidFill>
                <a:latin typeface="Arial Narrow" panose="020B0606020202030204" pitchFamily="34" charset="0"/>
              </a:rPr>
              <a:t>All Money</a:t>
            </a:r>
            <a:endParaRPr lang="en-PH" sz="900" b="1" dirty="0">
              <a:solidFill>
                <a:schemeClr val="bg2">
                  <a:lumMod val="25000"/>
                </a:schemeClr>
              </a:solidFill>
              <a:latin typeface="Arial Narrow" panose="020B0606020202030204" pitchFamily="34" charset="0"/>
            </a:endParaRPr>
          </a:p>
        </p:txBody>
      </p:sp>
      <p:sp>
        <p:nvSpPr>
          <p:cNvPr id="4" name="Rectangle: Diagonal Corners Rounded 3">
            <a:extLst>
              <a:ext uri="{FF2B5EF4-FFF2-40B4-BE49-F238E27FC236}">
                <a16:creationId xmlns:a16="http://schemas.microsoft.com/office/drawing/2014/main" id="{924214AF-B2DE-9A1B-6A20-66295089943E}"/>
              </a:ext>
            </a:extLst>
          </p:cNvPr>
          <p:cNvSpPr/>
          <p:nvPr/>
        </p:nvSpPr>
        <p:spPr>
          <a:xfrm>
            <a:off x="5897880" y="3499618"/>
            <a:ext cx="2344466" cy="237859"/>
          </a:xfrm>
          <a:prstGeom prst="round2DiagRect">
            <a:avLst>
              <a:gd name="adj1" fmla="val 33686"/>
              <a:gd name="adj2" fmla="val 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Diagonal Corners Rounded 4">
            <a:extLst>
              <a:ext uri="{FF2B5EF4-FFF2-40B4-BE49-F238E27FC236}">
                <a16:creationId xmlns:a16="http://schemas.microsoft.com/office/drawing/2014/main" id="{C044D34F-5587-81F3-21D4-58BA2ACADAE4}"/>
              </a:ext>
            </a:extLst>
          </p:cNvPr>
          <p:cNvSpPr/>
          <p:nvPr/>
        </p:nvSpPr>
        <p:spPr>
          <a:xfrm>
            <a:off x="3952540" y="3499666"/>
            <a:ext cx="2164130" cy="237859"/>
          </a:xfrm>
          <a:prstGeom prst="round2DiagRect">
            <a:avLst>
              <a:gd name="adj1" fmla="val 33686"/>
              <a:gd name="adj2"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B6B058F9-573E-3303-A130-260C6D4802A6}"/>
              </a:ext>
            </a:extLst>
          </p:cNvPr>
          <p:cNvSpPr txBox="1"/>
          <p:nvPr/>
        </p:nvSpPr>
        <p:spPr>
          <a:xfrm>
            <a:off x="3989880" y="3472959"/>
            <a:ext cx="2126789" cy="276999"/>
          </a:xfrm>
          <a:prstGeom prst="rect">
            <a:avLst/>
          </a:prstGeom>
          <a:noFill/>
        </p:spPr>
        <p:txBody>
          <a:bodyPr wrap="square" rtlCol="0">
            <a:spAutoFit/>
          </a:bodyPr>
          <a:lstStyle/>
          <a:p>
            <a:pPr algn="ctr"/>
            <a:r>
              <a:rPr lang="en-US" sz="1200" dirty="0">
                <a:solidFill>
                  <a:schemeClr val="bg2">
                    <a:lumMod val="10000"/>
                  </a:schemeClr>
                </a:solidFill>
                <a:latin typeface="Arial Narrow" panose="020B0606020202030204" pitchFamily="34" charset="0"/>
              </a:rPr>
              <a:t>Consultation/Negotiation</a:t>
            </a:r>
            <a:endParaRPr lang="en-PH" sz="1200" dirty="0">
              <a:solidFill>
                <a:schemeClr val="bg2">
                  <a:lumMod val="10000"/>
                </a:schemeClr>
              </a:solidFill>
              <a:latin typeface="Arial Narrow" panose="020B0606020202030204" pitchFamily="34" charset="0"/>
            </a:endParaRPr>
          </a:p>
        </p:txBody>
      </p:sp>
      <p:sp>
        <p:nvSpPr>
          <p:cNvPr id="11" name="TextBox 10">
            <a:extLst>
              <a:ext uri="{FF2B5EF4-FFF2-40B4-BE49-F238E27FC236}">
                <a16:creationId xmlns:a16="http://schemas.microsoft.com/office/drawing/2014/main" id="{91119789-6A30-C772-235A-33CB39E78FA3}"/>
              </a:ext>
            </a:extLst>
          </p:cNvPr>
          <p:cNvSpPr txBox="1"/>
          <p:nvPr/>
        </p:nvSpPr>
        <p:spPr>
          <a:xfrm>
            <a:off x="6170283" y="3472959"/>
            <a:ext cx="1983117" cy="276999"/>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rPr>
              <a:t>Contract</a:t>
            </a:r>
            <a:endParaRPr lang="en-PH" sz="1200"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D03CEC0F-E833-7B42-5F58-9FC70978E896}"/>
              </a:ext>
            </a:extLst>
          </p:cNvPr>
          <p:cNvSpPr/>
          <p:nvPr/>
        </p:nvSpPr>
        <p:spPr>
          <a:xfrm>
            <a:off x="-116114" y="6876851"/>
            <a:ext cx="12700000" cy="1215454"/>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مربع نص 14">
            <a:extLst>
              <a:ext uri="{FF2B5EF4-FFF2-40B4-BE49-F238E27FC236}">
                <a16:creationId xmlns:a16="http://schemas.microsoft.com/office/drawing/2014/main" id="{0C5FEF43-08F0-6DBA-BFA5-D814C5839CA3}"/>
              </a:ext>
            </a:extLst>
          </p:cNvPr>
          <p:cNvSpPr txBox="1"/>
          <p:nvPr/>
        </p:nvSpPr>
        <p:spPr>
          <a:xfrm>
            <a:off x="9136380" y="1333476"/>
            <a:ext cx="224790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1">
            <a:spAutoFit/>
          </a:bodyPr>
          <a:lstStyle/>
          <a:p>
            <a:pPr algn="ctr"/>
            <a:r>
              <a:rPr lang="ar-SA" b="1" dirty="0"/>
              <a:t>المحفظة في واجهة المنصة</a:t>
            </a:r>
          </a:p>
        </p:txBody>
      </p:sp>
    </p:spTree>
    <p:extLst>
      <p:ext uri="{BB962C8B-B14F-4D97-AF65-F5344CB8AC3E}">
        <p14:creationId xmlns:p14="http://schemas.microsoft.com/office/powerpoint/2010/main" val="4087647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4F3A5-2888-44F0-C6B1-C030F1FBF873}"/>
              </a:ext>
            </a:extLst>
          </p:cNvPr>
          <p:cNvPicPr>
            <a:picLocks noChangeAspect="1"/>
          </p:cNvPicPr>
          <p:nvPr/>
        </p:nvPicPr>
        <p:blipFill>
          <a:blip r:embed="rId2"/>
          <a:stretch>
            <a:fillRect/>
          </a:stretch>
        </p:blipFill>
        <p:spPr>
          <a:xfrm>
            <a:off x="0" y="0"/>
            <a:ext cx="12192000" cy="6553200"/>
          </a:xfrm>
          <a:prstGeom prst="rect">
            <a:avLst/>
          </a:prstGeom>
        </p:spPr>
      </p:pic>
      <p:pic>
        <p:nvPicPr>
          <p:cNvPr id="4098" name="Picture 2">
            <a:extLst>
              <a:ext uri="{FF2B5EF4-FFF2-40B4-BE49-F238E27FC236}">
                <a16:creationId xmlns:a16="http://schemas.microsoft.com/office/drawing/2014/main" id="{6156424B-7AEA-CECE-44C4-D07415D4DFD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41041" b="38765"/>
          <a:stretch>
            <a:fillRect/>
          </a:stretch>
        </p:blipFill>
        <p:spPr bwMode="auto">
          <a:xfrm>
            <a:off x="-9526" y="1066800"/>
            <a:ext cx="12105811" cy="1422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DDE1D91-AD34-7004-9105-8F07CE5533A1}"/>
              </a:ext>
            </a:extLst>
          </p:cNvPr>
          <p:cNvSpPr/>
          <p:nvPr/>
        </p:nvSpPr>
        <p:spPr>
          <a:xfrm>
            <a:off x="-9525" y="1066800"/>
            <a:ext cx="12090400" cy="1422400"/>
          </a:xfrm>
          <a:prstGeom prst="rect">
            <a:avLst/>
          </a:prstGeom>
          <a:solidFill>
            <a:srgbClr val="091B3A">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5">
            <a:extLst>
              <a:ext uri="{FF2B5EF4-FFF2-40B4-BE49-F238E27FC236}">
                <a16:creationId xmlns:a16="http://schemas.microsoft.com/office/drawing/2014/main" id="{F09F8806-6EB2-226C-BD6E-F1B464424976}"/>
              </a:ext>
            </a:extLst>
          </p:cNvPr>
          <p:cNvSpPr/>
          <p:nvPr/>
        </p:nvSpPr>
        <p:spPr>
          <a:xfrm>
            <a:off x="-6213" y="1979296"/>
            <a:ext cx="12090400" cy="487870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Rounded Corners 18">
            <a:extLst>
              <a:ext uri="{FF2B5EF4-FFF2-40B4-BE49-F238E27FC236}">
                <a16:creationId xmlns:a16="http://schemas.microsoft.com/office/drawing/2014/main" id="{95D6D826-B003-8B85-A5EF-B264F4E21728}"/>
              </a:ext>
            </a:extLst>
          </p:cNvPr>
          <p:cNvSpPr/>
          <p:nvPr/>
        </p:nvSpPr>
        <p:spPr>
          <a:xfrm>
            <a:off x="126194" y="1220617"/>
            <a:ext cx="2711775" cy="4608993"/>
          </a:xfrm>
          <a:prstGeom prst="roundRect">
            <a:avLst>
              <a:gd name="adj" fmla="val 4891"/>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1" name="Rectangle: Rounded Corners 20">
            <a:extLst>
              <a:ext uri="{FF2B5EF4-FFF2-40B4-BE49-F238E27FC236}">
                <a16:creationId xmlns:a16="http://schemas.microsoft.com/office/drawing/2014/main" id="{4A93FFF5-49E1-A22D-A1B8-49A4D6F317FE}"/>
              </a:ext>
            </a:extLst>
          </p:cNvPr>
          <p:cNvSpPr/>
          <p:nvPr/>
        </p:nvSpPr>
        <p:spPr>
          <a:xfrm>
            <a:off x="126195" y="2756363"/>
            <a:ext cx="2711774" cy="1265119"/>
          </a:xfrm>
          <a:prstGeom prst="roundRect">
            <a:avLst>
              <a:gd name="adj" fmla="val 0"/>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9" name="Rectangle: Rounded Corners 58">
            <a:extLst>
              <a:ext uri="{FF2B5EF4-FFF2-40B4-BE49-F238E27FC236}">
                <a16:creationId xmlns:a16="http://schemas.microsoft.com/office/drawing/2014/main" id="{83A30421-7D39-1D8E-83D0-1E32FD24F646}"/>
              </a:ext>
            </a:extLst>
          </p:cNvPr>
          <p:cNvSpPr/>
          <p:nvPr/>
        </p:nvSpPr>
        <p:spPr>
          <a:xfrm>
            <a:off x="126195" y="5269842"/>
            <a:ext cx="2711774" cy="1591898"/>
          </a:xfrm>
          <a:prstGeom prst="roundRect">
            <a:avLst>
              <a:gd name="adj" fmla="val 0"/>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8" name="TextBox 7">
            <a:extLst>
              <a:ext uri="{FF2B5EF4-FFF2-40B4-BE49-F238E27FC236}">
                <a16:creationId xmlns:a16="http://schemas.microsoft.com/office/drawing/2014/main" id="{B1EE4DCA-143E-1B2E-EA7B-9464A3568BF4}"/>
              </a:ext>
            </a:extLst>
          </p:cNvPr>
          <p:cNvSpPr txBox="1"/>
          <p:nvPr/>
        </p:nvSpPr>
        <p:spPr>
          <a:xfrm>
            <a:off x="223142" y="5692101"/>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9" name="Rectangle: Rounded Corners 8">
            <a:extLst>
              <a:ext uri="{FF2B5EF4-FFF2-40B4-BE49-F238E27FC236}">
                <a16:creationId xmlns:a16="http://schemas.microsoft.com/office/drawing/2014/main" id="{701CF2E9-C9EA-9544-057F-2C469926203F}"/>
              </a:ext>
            </a:extLst>
          </p:cNvPr>
          <p:cNvSpPr/>
          <p:nvPr/>
        </p:nvSpPr>
        <p:spPr>
          <a:xfrm>
            <a:off x="727967" y="5715884"/>
            <a:ext cx="98600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AAB8179A-D1C8-1E3D-3F5B-A15D6B48F063}"/>
              </a:ext>
            </a:extLst>
          </p:cNvPr>
          <p:cNvSpPr txBox="1"/>
          <p:nvPr/>
        </p:nvSpPr>
        <p:spPr>
          <a:xfrm>
            <a:off x="813692" y="5726838"/>
            <a:ext cx="688986" cy="246221"/>
          </a:xfrm>
          <a:prstGeom prst="rect">
            <a:avLst/>
          </a:prstGeom>
          <a:noFill/>
        </p:spPr>
        <p:txBody>
          <a:bodyPr wrap="square" rtlCol="0">
            <a:spAutoFit/>
          </a:bodyPr>
          <a:lstStyle/>
          <a:p>
            <a:r>
              <a:rPr lang="en-PH" sz="1000" dirty="0"/>
              <a:t>Full Year</a:t>
            </a:r>
            <a:endParaRPr lang="en-PH" sz="1000" dirty="0">
              <a:latin typeface="Arial Narrow" panose="020B0606020202030204" pitchFamily="34" charset="0"/>
            </a:endParaRPr>
          </a:p>
        </p:txBody>
      </p:sp>
      <p:pic>
        <p:nvPicPr>
          <p:cNvPr id="11" name="Picture 10">
            <a:extLst>
              <a:ext uri="{FF2B5EF4-FFF2-40B4-BE49-F238E27FC236}">
                <a16:creationId xmlns:a16="http://schemas.microsoft.com/office/drawing/2014/main" id="{161DD593-0D1E-98CC-AA8C-6F9C023DEC00}"/>
              </a:ext>
            </a:extLst>
          </p:cNvPr>
          <p:cNvPicPr>
            <a:picLocks noChangeAspect="1"/>
          </p:cNvPicPr>
          <p:nvPr/>
        </p:nvPicPr>
        <p:blipFill>
          <a:blip r:embed="rId4"/>
          <a:srcRect l="41313" t="33296" r="34424" b="39862"/>
          <a:stretch>
            <a:fillRect/>
          </a:stretch>
        </p:blipFill>
        <p:spPr>
          <a:xfrm>
            <a:off x="1581583" y="5792913"/>
            <a:ext cx="55423" cy="106520"/>
          </a:xfrm>
          <a:prstGeom prst="rect">
            <a:avLst/>
          </a:prstGeom>
        </p:spPr>
      </p:pic>
      <p:sp>
        <p:nvSpPr>
          <p:cNvPr id="12" name="Rectangle: Rounded Corners 11">
            <a:extLst>
              <a:ext uri="{FF2B5EF4-FFF2-40B4-BE49-F238E27FC236}">
                <a16:creationId xmlns:a16="http://schemas.microsoft.com/office/drawing/2014/main" id="{80DD216A-6F5E-1116-51F7-2A60CC4E4462}"/>
              </a:ext>
            </a:extLst>
          </p:cNvPr>
          <p:cNvSpPr/>
          <p:nvPr/>
        </p:nvSpPr>
        <p:spPr>
          <a:xfrm>
            <a:off x="1767728" y="5705518"/>
            <a:ext cx="56515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TextBox 12">
            <a:extLst>
              <a:ext uri="{FF2B5EF4-FFF2-40B4-BE49-F238E27FC236}">
                <a16:creationId xmlns:a16="http://schemas.microsoft.com/office/drawing/2014/main" id="{36FD4A3F-8E2C-AFFF-7F27-84CCB0DF027E}"/>
              </a:ext>
            </a:extLst>
          </p:cNvPr>
          <p:cNvSpPr txBox="1"/>
          <p:nvPr/>
        </p:nvSpPr>
        <p:spPr>
          <a:xfrm>
            <a:off x="1793396" y="5723662"/>
            <a:ext cx="515728" cy="246221"/>
          </a:xfrm>
          <a:prstGeom prst="rect">
            <a:avLst/>
          </a:prstGeom>
          <a:noFill/>
        </p:spPr>
        <p:txBody>
          <a:bodyPr wrap="square" rtlCol="0">
            <a:spAutoFit/>
          </a:bodyPr>
          <a:lstStyle/>
          <a:p>
            <a:r>
              <a:rPr lang="en-US" sz="1000" dirty="0">
                <a:latin typeface="Arial Narrow" panose="020B0606020202030204" pitchFamily="34" charset="0"/>
              </a:rPr>
              <a:t>2025</a:t>
            </a:r>
            <a:endParaRPr lang="en-PH" sz="1000" dirty="0">
              <a:latin typeface="Arial Narrow" panose="020B0606020202030204" pitchFamily="34" charset="0"/>
            </a:endParaRPr>
          </a:p>
        </p:txBody>
      </p:sp>
      <p:pic>
        <p:nvPicPr>
          <p:cNvPr id="14" name="Picture 13">
            <a:extLst>
              <a:ext uri="{FF2B5EF4-FFF2-40B4-BE49-F238E27FC236}">
                <a16:creationId xmlns:a16="http://schemas.microsoft.com/office/drawing/2014/main" id="{98D314FE-1B1D-0077-9D81-267795014111}"/>
              </a:ext>
            </a:extLst>
          </p:cNvPr>
          <p:cNvPicPr>
            <a:picLocks noChangeAspect="1"/>
          </p:cNvPicPr>
          <p:nvPr/>
        </p:nvPicPr>
        <p:blipFill>
          <a:blip r:embed="rId4"/>
          <a:srcRect l="41313" t="33296" r="34424" b="39862"/>
          <a:stretch>
            <a:fillRect/>
          </a:stretch>
        </p:blipFill>
        <p:spPr>
          <a:xfrm>
            <a:off x="2215181" y="5789737"/>
            <a:ext cx="55423" cy="106520"/>
          </a:xfrm>
          <a:prstGeom prst="rect">
            <a:avLst/>
          </a:prstGeom>
        </p:spPr>
      </p:pic>
      <p:graphicFrame>
        <p:nvGraphicFramePr>
          <p:cNvPr id="16" name="Table 15">
            <a:extLst>
              <a:ext uri="{FF2B5EF4-FFF2-40B4-BE49-F238E27FC236}">
                <a16:creationId xmlns:a16="http://schemas.microsoft.com/office/drawing/2014/main" id="{4072E9A9-D5C0-031C-80E5-AE9B25D76690}"/>
              </a:ext>
            </a:extLst>
          </p:cNvPr>
          <p:cNvGraphicFramePr>
            <a:graphicFrameLocks noGrp="1"/>
          </p:cNvGraphicFramePr>
          <p:nvPr/>
        </p:nvGraphicFramePr>
        <p:xfrm>
          <a:off x="256213" y="6080185"/>
          <a:ext cx="2443260" cy="4166513"/>
        </p:xfrm>
        <a:graphic>
          <a:graphicData uri="http://schemas.openxmlformats.org/drawingml/2006/table">
            <a:tbl>
              <a:tblPr firstRow="1" bandRow="1">
                <a:tableStyleId>{5C22544A-7EE6-4342-B048-85BDC9FD1C3A}</a:tableStyleId>
              </a:tblPr>
              <a:tblGrid>
                <a:gridCol w="1201528">
                  <a:extLst>
                    <a:ext uri="{9D8B030D-6E8A-4147-A177-3AD203B41FA5}">
                      <a16:colId xmlns:a16="http://schemas.microsoft.com/office/drawing/2014/main" val="3381004350"/>
                    </a:ext>
                  </a:extLst>
                </a:gridCol>
                <a:gridCol w="1241732">
                  <a:extLst>
                    <a:ext uri="{9D8B030D-6E8A-4147-A177-3AD203B41FA5}">
                      <a16:colId xmlns:a16="http://schemas.microsoft.com/office/drawing/2014/main" val="2979658889"/>
                    </a:ext>
                  </a:extLst>
                </a:gridCol>
              </a:tblGrid>
              <a:tr h="320501">
                <a:tc>
                  <a:txBody>
                    <a:bodyPr/>
                    <a:lstStyle/>
                    <a:p>
                      <a:pPr algn="ctr"/>
                      <a:r>
                        <a:rPr lang="en-US" sz="1000" dirty="0">
                          <a:latin typeface="Arial Narrow" panose="020B0606020202030204" pitchFamily="34" charset="0"/>
                        </a:rPr>
                        <a:t>Billing Period</a:t>
                      </a:r>
                      <a:endParaRPr lang="en-PH" sz="1000" dirty="0">
                        <a:latin typeface="Arial Narrow" panose="020B0606020202030204" pitchFamily="34" charset="0"/>
                      </a:endParaRPr>
                    </a:p>
                  </a:txBody>
                  <a:tcPr anchor="ctr">
                    <a:solidFill>
                      <a:schemeClr val="bg1">
                        <a:lumMod val="85000"/>
                      </a:schemeClr>
                    </a:solidFill>
                  </a:tcPr>
                </a:tc>
                <a:tc>
                  <a:txBody>
                    <a:bodyPr/>
                    <a:lstStyle/>
                    <a:p>
                      <a:pPr algn="ctr"/>
                      <a:r>
                        <a:rPr lang="en-US" sz="1000" dirty="0">
                          <a:latin typeface="Arial Narrow" panose="020B0606020202030204" pitchFamily="34" charset="0"/>
                        </a:rPr>
                        <a:t>Reference Number</a:t>
                      </a:r>
                      <a:endParaRPr lang="en-PH" sz="1000" dirty="0">
                        <a:latin typeface="Arial Narrow" panose="020B0606020202030204" pitchFamily="34" charset="0"/>
                      </a:endParaRPr>
                    </a:p>
                  </a:txBody>
                  <a:tcPr anchor="ctr">
                    <a:solidFill>
                      <a:schemeClr val="bg1">
                        <a:lumMod val="85000"/>
                      </a:schemeClr>
                    </a:solidFill>
                  </a:tcPr>
                </a:tc>
                <a:extLst>
                  <a:ext uri="{0D108BD9-81ED-4DB2-BD59-A6C34878D82A}">
                    <a16:rowId xmlns:a16="http://schemas.microsoft.com/office/drawing/2014/main" val="1509308209"/>
                  </a:ext>
                </a:extLst>
              </a:tr>
              <a:tr h="320501">
                <a:tc>
                  <a:txBody>
                    <a:bodyPr/>
                    <a:lstStyle/>
                    <a:p>
                      <a:pPr algn="ctr"/>
                      <a:r>
                        <a:rPr lang="en-US" sz="1000" dirty="0">
                          <a:latin typeface="Arial Narrow" panose="020B0606020202030204" pitchFamily="34" charset="0"/>
                        </a:rPr>
                        <a:t>January 2025</a:t>
                      </a:r>
                      <a:endParaRPr lang="en-PH" sz="1000" dirty="0">
                        <a:latin typeface="Arial Narrow" panose="020B0606020202030204" pitchFamily="34" charset="0"/>
                      </a:endParaRPr>
                    </a:p>
                  </a:txBody>
                  <a:tcPr>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SFO-2025-008</a:t>
                      </a:r>
                    </a:p>
                  </a:txBody>
                  <a:tcPr>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28725912"/>
                  </a:ext>
                </a:extLst>
              </a:tr>
              <a:tr h="320501">
                <a:tc>
                  <a:txBody>
                    <a:bodyPr/>
                    <a:lstStyle/>
                    <a:p>
                      <a:pPr algn="ctr"/>
                      <a:r>
                        <a:rPr lang="en-US" sz="1000" dirty="0">
                          <a:latin typeface="Arial Narrow" panose="020B0606020202030204" pitchFamily="34" charset="0"/>
                        </a:rPr>
                        <a:t>February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SFO-2025-012</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82322459"/>
                  </a:ext>
                </a:extLst>
              </a:tr>
              <a:tr h="320501">
                <a:tc>
                  <a:txBody>
                    <a:bodyPr/>
                    <a:lstStyle/>
                    <a:p>
                      <a:pPr algn="ctr"/>
                      <a:r>
                        <a:rPr lang="en-US" sz="1000" dirty="0">
                          <a:latin typeface="Arial Narrow" panose="020B0606020202030204" pitchFamily="34" charset="0"/>
                        </a:rPr>
                        <a:t>March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SFO-2025-015</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81859437"/>
                  </a:ext>
                </a:extLst>
              </a:tr>
              <a:tr h="320501">
                <a:tc>
                  <a:txBody>
                    <a:bodyPr/>
                    <a:lstStyle/>
                    <a:p>
                      <a:pPr algn="ctr"/>
                      <a:r>
                        <a:rPr lang="en-US" sz="1000" dirty="0">
                          <a:latin typeface="Arial Narrow" panose="020B0606020202030204" pitchFamily="34" charset="0"/>
                        </a:rPr>
                        <a:t>April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SFO-2025-017</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49199535"/>
                  </a:ext>
                </a:extLst>
              </a:tr>
              <a:tr h="320501">
                <a:tc>
                  <a:txBody>
                    <a:bodyPr/>
                    <a:lstStyle/>
                    <a:p>
                      <a:pPr algn="ctr"/>
                      <a:r>
                        <a:rPr lang="en-US" sz="1000" dirty="0">
                          <a:latin typeface="Arial Narrow" panose="020B0606020202030204" pitchFamily="34" charset="0"/>
                        </a:rPr>
                        <a:t>May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SFO-2025-023</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0424253"/>
                  </a:ext>
                </a:extLst>
              </a:tr>
              <a:tr h="320501">
                <a:tc>
                  <a:txBody>
                    <a:bodyPr/>
                    <a:lstStyle/>
                    <a:p>
                      <a:pPr algn="ctr"/>
                      <a:r>
                        <a:rPr lang="en-US" sz="1000" dirty="0">
                          <a:latin typeface="Arial Narrow" panose="020B0606020202030204" pitchFamily="34" charset="0"/>
                        </a:rPr>
                        <a:t>June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SFO-2025-025</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5308384"/>
                  </a:ext>
                </a:extLst>
              </a:tr>
              <a:tr h="320501">
                <a:tc>
                  <a:txBody>
                    <a:bodyPr/>
                    <a:lstStyle/>
                    <a:p>
                      <a:pPr algn="ctr"/>
                      <a:r>
                        <a:rPr lang="en-US" sz="1000" dirty="0">
                          <a:latin typeface="Arial Narrow" panose="020B0606020202030204" pitchFamily="34" charset="0"/>
                        </a:rPr>
                        <a:t>July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SFO-2025-030</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2181544"/>
                  </a:ext>
                </a:extLst>
              </a:tr>
              <a:tr h="320501">
                <a:tc>
                  <a:txBody>
                    <a:bodyPr/>
                    <a:lstStyle/>
                    <a:p>
                      <a:pPr algn="ctr"/>
                      <a:r>
                        <a:rPr lang="en-US" sz="1000" dirty="0">
                          <a:latin typeface="Arial Narrow" panose="020B0606020202030204" pitchFamily="34" charset="0"/>
                        </a:rPr>
                        <a:t>August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SFO-2025-032</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17464197"/>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94155833"/>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7308458"/>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81679580"/>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solidFill>
                      <a:srgbClr val="FFFFFF"/>
                    </a:solidFill>
                  </a:tcPr>
                </a:tc>
                <a:extLst>
                  <a:ext uri="{0D108BD9-81ED-4DB2-BD59-A6C34878D82A}">
                    <a16:rowId xmlns:a16="http://schemas.microsoft.com/office/drawing/2014/main" val="4106228526"/>
                  </a:ext>
                </a:extLst>
              </a:tr>
            </a:tbl>
          </a:graphicData>
        </a:graphic>
      </p:graphicFrame>
      <p:sp>
        <p:nvSpPr>
          <p:cNvPr id="26" name="Rectangle: Rounded Corners 25">
            <a:extLst>
              <a:ext uri="{FF2B5EF4-FFF2-40B4-BE49-F238E27FC236}">
                <a16:creationId xmlns:a16="http://schemas.microsoft.com/office/drawing/2014/main" id="{E3B8E7B1-1351-BE0E-C951-482BE3209BAF}"/>
              </a:ext>
            </a:extLst>
          </p:cNvPr>
          <p:cNvSpPr/>
          <p:nvPr/>
        </p:nvSpPr>
        <p:spPr>
          <a:xfrm>
            <a:off x="2984500" y="2511482"/>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t> TRX-JDR-20250808-001</a:t>
            </a:r>
          </a:p>
        </p:txBody>
      </p:sp>
      <p:sp>
        <p:nvSpPr>
          <p:cNvPr id="27" name="Rectangle: Rounded Corners 26">
            <a:extLst>
              <a:ext uri="{FF2B5EF4-FFF2-40B4-BE49-F238E27FC236}">
                <a16:creationId xmlns:a16="http://schemas.microsoft.com/office/drawing/2014/main" id="{9392B08F-C8B4-15A7-D571-16B253FFA3A9}"/>
              </a:ext>
            </a:extLst>
          </p:cNvPr>
          <p:cNvSpPr/>
          <p:nvPr/>
        </p:nvSpPr>
        <p:spPr>
          <a:xfrm>
            <a:off x="5098107" y="2511482"/>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t>08/01/2025</a:t>
            </a:r>
          </a:p>
        </p:txBody>
      </p:sp>
      <p:sp>
        <p:nvSpPr>
          <p:cNvPr id="29" name="Rectangle: Rounded Corners 28">
            <a:extLst>
              <a:ext uri="{FF2B5EF4-FFF2-40B4-BE49-F238E27FC236}">
                <a16:creationId xmlns:a16="http://schemas.microsoft.com/office/drawing/2014/main" id="{C3567675-C725-5D6D-7E03-156A28770B8E}"/>
              </a:ext>
            </a:extLst>
          </p:cNvPr>
          <p:cNvSpPr/>
          <p:nvPr/>
        </p:nvSpPr>
        <p:spPr>
          <a:xfrm>
            <a:off x="7211714" y="2511482"/>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50000"/>
                  </a:schemeClr>
                </a:solidFill>
                <a:latin typeface="Arial Narrow" panose="020B0606020202030204" pitchFamily="34" charset="0"/>
              </a:rPr>
              <a:t>SFO-2025-008</a:t>
            </a:r>
          </a:p>
        </p:txBody>
      </p:sp>
      <p:pic>
        <p:nvPicPr>
          <p:cNvPr id="25" name="Picture 24">
            <a:extLst>
              <a:ext uri="{FF2B5EF4-FFF2-40B4-BE49-F238E27FC236}">
                <a16:creationId xmlns:a16="http://schemas.microsoft.com/office/drawing/2014/main" id="{A5F89C09-FA48-BBBB-B12E-9E04F159F832}"/>
              </a:ext>
            </a:extLst>
          </p:cNvPr>
          <p:cNvPicPr>
            <a:picLocks noChangeAspect="1"/>
          </p:cNvPicPr>
          <p:nvPr/>
        </p:nvPicPr>
        <p:blipFill>
          <a:blip r:embed="rId5"/>
          <a:srcRect l="90908" t="20032" r="3506" b="76049"/>
          <a:stretch>
            <a:fillRect/>
          </a:stretch>
        </p:blipFill>
        <p:spPr>
          <a:xfrm>
            <a:off x="11344595" y="2548153"/>
            <a:ext cx="681039" cy="256858"/>
          </a:xfrm>
          <a:prstGeom prst="rect">
            <a:avLst/>
          </a:prstGeom>
        </p:spPr>
      </p:pic>
      <p:sp>
        <p:nvSpPr>
          <p:cNvPr id="31" name="TextBox 30">
            <a:extLst>
              <a:ext uri="{FF2B5EF4-FFF2-40B4-BE49-F238E27FC236}">
                <a16:creationId xmlns:a16="http://schemas.microsoft.com/office/drawing/2014/main" id="{FB1C890D-7B1C-101B-8200-8770DBB79B41}"/>
              </a:ext>
            </a:extLst>
          </p:cNvPr>
          <p:cNvSpPr txBox="1"/>
          <p:nvPr/>
        </p:nvSpPr>
        <p:spPr>
          <a:xfrm>
            <a:off x="2971680" y="2262067"/>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Bank Reference No:</a:t>
            </a:r>
            <a:endParaRPr lang="en-PH" sz="1000" dirty="0">
              <a:solidFill>
                <a:schemeClr val="bg2">
                  <a:lumMod val="25000"/>
                </a:schemeClr>
              </a:solidFill>
              <a:latin typeface="Arial Narrow" panose="020B0606020202030204" pitchFamily="34" charset="0"/>
            </a:endParaRPr>
          </a:p>
        </p:txBody>
      </p:sp>
      <p:sp>
        <p:nvSpPr>
          <p:cNvPr id="32" name="TextBox 31">
            <a:extLst>
              <a:ext uri="{FF2B5EF4-FFF2-40B4-BE49-F238E27FC236}">
                <a16:creationId xmlns:a16="http://schemas.microsoft.com/office/drawing/2014/main" id="{F1A0FDCF-D6BA-55FE-B532-7CE1E48E1E28}"/>
              </a:ext>
            </a:extLst>
          </p:cNvPr>
          <p:cNvSpPr txBox="1"/>
          <p:nvPr/>
        </p:nvSpPr>
        <p:spPr>
          <a:xfrm>
            <a:off x="5013840" y="2249401"/>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Date of Disbursement:</a:t>
            </a:r>
            <a:endParaRPr lang="en-PH" sz="1000" dirty="0">
              <a:solidFill>
                <a:schemeClr val="bg2">
                  <a:lumMod val="25000"/>
                </a:schemeClr>
              </a:solidFill>
              <a:latin typeface="Arial Narrow" panose="020B0606020202030204" pitchFamily="34" charset="0"/>
            </a:endParaRPr>
          </a:p>
        </p:txBody>
      </p:sp>
      <p:sp>
        <p:nvSpPr>
          <p:cNvPr id="33" name="TextBox 32">
            <a:extLst>
              <a:ext uri="{FF2B5EF4-FFF2-40B4-BE49-F238E27FC236}">
                <a16:creationId xmlns:a16="http://schemas.microsoft.com/office/drawing/2014/main" id="{86BD0C7A-281E-1017-4697-962A79573985}"/>
              </a:ext>
            </a:extLst>
          </p:cNvPr>
          <p:cNvSpPr txBox="1"/>
          <p:nvPr/>
        </p:nvSpPr>
        <p:spPr>
          <a:xfrm>
            <a:off x="7117381" y="230193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Reference Number:</a:t>
            </a:r>
            <a:endParaRPr lang="en-PH" sz="1000" dirty="0">
              <a:solidFill>
                <a:schemeClr val="bg2">
                  <a:lumMod val="25000"/>
                </a:schemeClr>
              </a:solidFill>
              <a:latin typeface="Arial Narrow" panose="020B0606020202030204" pitchFamily="34" charset="0"/>
            </a:endParaRPr>
          </a:p>
        </p:txBody>
      </p:sp>
      <p:sp>
        <p:nvSpPr>
          <p:cNvPr id="35" name="TextBox 34">
            <a:extLst>
              <a:ext uri="{FF2B5EF4-FFF2-40B4-BE49-F238E27FC236}">
                <a16:creationId xmlns:a16="http://schemas.microsoft.com/office/drawing/2014/main" id="{464DB41B-566D-3618-A8EC-2C734B6A3AE7}"/>
              </a:ext>
            </a:extLst>
          </p:cNvPr>
          <p:cNvSpPr txBox="1"/>
          <p:nvPr/>
        </p:nvSpPr>
        <p:spPr>
          <a:xfrm>
            <a:off x="2960665" y="1976595"/>
            <a:ext cx="1780660" cy="307777"/>
          </a:xfrm>
          <a:prstGeom prst="rect">
            <a:avLst/>
          </a:prstGeom>
          <a:noFill/>
        </p:spPr>
        <p:txBody>
          <a:bodyPr wrap="square" rtlCol="0">
            <a:spAutoFit/>
          </a:bodyPr>
          <a:lstStyle/>
          <a:p>
            <a:r>
              <a:rPr lang="en-US" sz="1400" b="1" dirty="0">
                <a:solidFill>
                  <a:schemeClr val="bg2">
                    <a:lumMod val="25000"/>
                  </a:schemeClr>
                </a:solidFill>
                <a:latin typeface="Arial Narrow" panose="020B0606020202030204" pitchFamily="34" charset="0"/>
              </a:rPr>
              <a:t>June 2025</a:t>
            </a:r>
            <a:endParaRPr lang="en-PH" sz="1400" b="1" dirty="0">
              <a:solidFill>
                <a:schemeClr val="bg2">
                  <a:lumMod val="25000"/>
                </a:schemeClr>
              </a:solidFill>
              <a:latin typeface="Arial Narrow" panose="020B0606020202030204" pitchFamily="34" charset="0"/>
            </a:endParaRPr>
          </a:p>
        </p:txBody>
      </p:sp>
      <p:graphicFrame>
        <p:nvGraphicFramePr>
          <p:cNvPr id="36" name="Table 35">
            <a:extLst>
              <a:ext uri="{FF2B5EF4-FFF2-40B4-BE49-F238E27FC236}">
                <a16:creationId xmlns:a16="http://schemas.microsoft.com/office/drawing/2014/main" id="{473BDD38-F1F8-ABA3-5D52-92D970AB905B}"/>
              </a:ext>
            </a:extLst>
          </p:cNvPr>
          <p:cNvGraphicFramePr>
            <a:graphicFrameLocks noGrp="1"/>
          </p:cNvGraphicFramePr>
          <p:nvPr/>
        </p:nvGraphicFramePr>
        <p:xfrm>
          <a:off x="2971456" y="2957515"/>
          <a:ext cx="8994251" cy="3912303"/>
        </p:xfrm>
        <a:graphic>
          <a:graphicData uri="http://schemas.openxmlformats.org/drawingml/2006/table">
            <a:tbl>
              <a:tblPr firstRow="1" bandRow="1">
                <a:tableStyleId>{5C22544A-7EE6-4342-B048-85BDC9FD1C3A}</a:tableStyleId>
              </a:tblPr>
              <a:tblGrid>
                <a:gridCol w="705791">
                  <a:extLst>
                    <a:ext uri="{9D8B030D-6E8A-4147-A177-3AD203B41FA5}">
                      <a16:colId xmlns:a16="http://schemas.microsoft.com/office/drawing/2014/main" val="4230336558"/>
                    </a:ext>
                  </a:extLst>
                </a:gridCol>
                <a:gridCol w="920940">
                  <a:extLst>
                    <a:ext uri="{9D8B030D-6E8A-4147-A177-3AD203B41FA5}">
                      <a16:colId xmlns:a16="http://schemas.microsoft.com/office/drawing/2014/main" val="1810269809"/>
                    </a:ext>
                  </a:extLst>
                </a:gridCol>
                <a:gridCol w="920940">
                  <a:extLst>
                    <a:ext uri="{9D8B030D-6E8A-4147-A177-3AD203B41FA5}">
                      <a16:colId xmlns:a16="http://schemas.microsoft.com/office/drawing/2014/main" val="91003653"/>
                    </a:ext>
                  </a:extLst>
                </a:gridCol>
                <a:gridCol w="920940">
                  <a:extLst>
                    <a:ext uri="{9D8B030D-6E8A-4147-A177-3AD203B41FA5}">
                      <a16:colId xmlns:a16="http://schemas.microsoft.com/office/drawing/2014/main" val="2222852846"/>
                    </a:ext>
                  </a:extLst>
                </a:gridCol>
                <a:gridCol w="920940">
                  <a:extLst>
                    <a:ext uri="{9D8B030D-6E8A-4147-A177-3AD203B41FA5}">
                      <a16:colId xmlns:a16="http://schemas.microsoft.com/office/drawing/2014/main" val="1982789283"/>
                    </a:ext>
                  </a:extLst>
                </a:gridCol>
                <a:gridCol w="920940">
                  <a:extLst>
                    <a:ext uri="{9D8B030D-6E8A-4147-A177-3AD203B41FA5}">
                      <a16:colId xmlns:a16="http://schemas.microsoft.com/office/drawing/2014/main" val="778966576"/>
                    </a:ext>
                  </a:extLst>
                </a:gridCol>
                <a:gridCol w="920940">
                  <a:extLst>
                    <a:ext uri="{9D8B030D-6E8A-4147-A177-3AD203B41FA5}">
                      <a16:colId xmlns:a16="http://schemas.microsoft.com/office/drawing/2014/main" val="386327214"/>
                    </a:ext>
                  </a:extLst>
                </a:gridCol>
                <a:gridCol w="920940">
                  <a:extLst>
                    <a:ext uri="{9D8B030D-6E8A-4147-A177-3AD203B41FA5}">
                      <a16:colId xmlns:a16="http://schemas.microsoft.com/office/drawing/2014/main" val="3748750143"/>
                    </a:ext>
                  </a:extLst>
                </a:gridCol>
                <a:gridCol w="920940">
                  <a:extLst>
                    <a:ext uri="{9D8B030D-6E8A-4147-A177-3AD203B41FA5}">
                      <a16:colId xmlns:a16="http://schemas.microsoft.com/office/drawing/2014/main" val="1321617753"/>
                    </a:ext>
                  </a:extLst>
                </a:gridCol>
                <a:gridCol w="920940">
                  <a:extLst>
                    <a:ext uri="{9D8B030D-6E8A-4147-A177-3AD203B41FA5}">
                      <a16:colId xmlns:a16="http://schemas.microsoft.com/office/drawing/2014/main" val="2246058799"/>
                    </a:ext>
                  </a:extLst>
                </a:gridCol>
              </a:tblGrid>
              <a:tr h="345428">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Date</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Request NO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r>
                        <a:rPr lang="en-US" sz="800" dirty="0">
                          <a:solidFill>
                            <a:schemeClr val="bg2">
                              <a:lumMod val="25000"/>
                            </a:schemeClr>
                          </a:solidFill>
                          <a:latin typeface="Arial Narrow" panose="020B0606020202030204" pitchFamily="34" charset="0"/>
                        </a:rPr>
                        <a:t>Service Seeker</a:t>
                      </a:r>
                      <a:endParaRPr lang="en-PH" sz="800" dirty="0">
                        <a:solidFill>
                          <a:schemeClr val="bg2">
                            <a:lumMod val="25000"/>
                          </a:schemeClr>
                        </a:solidFill>
                        <a:latin typeface="Arial Narrow" panose="020B0606020202030204" pitchFamily="34"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Description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Service cost excluding tax in riyals</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Tax amount of 15%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Platform commission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Payment gateway fees</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Penalty Deduction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Total bill - including tax</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Tariq Bandar Fawaz Aws</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5.12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178.19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Azzam Hazem Nader Nayef</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20.00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159.52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Bandar Ghassan Ali Waleed</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Kamal Sultan Jalal Hamed</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7.76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175.55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Suhaib Lyad Elias Aref</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46.69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3.80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179.52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bl>
          </a:graphicData>
        </a:graphic>
      </p:graphicFrame>
      <p:sp>
        <p:nvSpPr>
          <p:cNvPr id="37" name="Rectangle: Rounded Corners 36">
            <a:extLst>
              <a:ext uri="{FF2B5EF4-FFF2-40B4-BE49-F238E27FC236}">
                <a16:creationId xmlns:a16="http://schemas.microsoft.com/office/drawing/2014/main" id="{FB594749-F9C5-D584-B70D-32545EA13CFF}"/>
              </a:ext>
            </a:extLst>
          </p:cNvPr>
          <p:cNvSpPr/>
          <p:nvPr/>
        </p:nvSpPr>
        <p:spPr>
          <a:xfrm>
            <a:off x="9193924" y="2509870"/>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50000"/>
                  </a:schemeClr>
                </a:solidFill>
                <a:latin typeface="Arial Narrow" panose="020B0606020202030204" pitchFamily="34" charset="0"/>
              </a:rPr>
              <a:t>1769.86</a:t>
            </a:r>
            <a:endParaRPr lang="en-PH" sz="1200" dirty="0">
              <a:solidFill>
                <a:schemeClr val="bg2">
                  <a:lumMod val="50000"/>
                </a:schemeClr>
              </a:solidFill>
              <a:latin typeface="Arial Narrow" panose="020B0606020202030204" pitchFamily="34" charset="0"/>
            </a:endParaRPr>
          </a:p>
        </p:txBody>
      </p:sp>
      <p:sp>
        <p:nvSpPr>
          <p:cNvPr id="38" name="TextBox 37">
            <a:extLst>
              <a:ext uri="{FF2B5EF4-FFF2-40B4-BE49-F238E27FC236}">
                <a16:creationId xmlns:a16="http://schemas.microsoft.com/office/drawing/2014/main" id="{0BC45579-062D-553E-7003-C77F2CCA1E5D}"/>
              </a:ext>
            </a:extLst>
          </p:cNvPr>
          <p:cNvSpPr txBox="1"/>
          <p:nvPr/>
        </p:nvSpPr>
        <p:spPr>
          <a:xfrm>
            <a:off x="9099591" y="2300320"/>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Net Amount:</a:t>
            </a:r>
            <a:endParaRPr lang="en-PH" sz="1000" dirty="0">
              <a:solidFill>
                <a:schemeClr val="bg2">
                  <a:lumMod val="25000"/>
                </a:schemeClr>
              </a:solidFill>
              <a:latin typeface="Arial Narrow" panose="020B0606020202030204" pitchFamily="34" charset="0"/>
            </a:endParaRPr>
          </a:p>
        </p:txBody>
      </p:sp>
      <p:pic>
        <p:nvPicPr>
          <p:cNvPr id="39" name="Picture 38">
            <a:extLst>
              <a:ext uri="{FF2B5EF4-FFF2-40B4-BE49-F238E27FC236}">
                <a16:creationId xmlns:a16="http://schemas.microsoft.com/office/drawing/2014/main" id="{C8B7359B-B6EA-3B4E-276A-3E4019BD304D}"/>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0445566" y="2615316"/>
            <a:ext cx="126955" cy="139370"/>
          </a:xfrm>
          <a:prstGeom prst="rect">
            <a:avLst/>
          </a:prstGeom>
        </p:spPr>
      </p:pic>
      <p:sp>
        <p:nvSpPr>
          <p:cNvPr id="42" name="TextBox 41">
            <a:extLst>
              <a:ext uri="{FF2B5EF4-FFF2-40B4-BE49-F238E27FC236}">
                <a16:creationId xmlns:a16="http://schemas.microsoft.com/office/drawing/2014/main" id="{C2BC1790-3F6D-F704-D6C1-0CDBF1F870DA}"/>
              </a:ext>
            </a:extLst>
          </p:cNvPr>
          <p:cNvSpPr txBox="1"/>
          <p:nvPr/>
        </p:nvSpPr>
        <p:spPr>
          <a:xfrm>
            <a:off x="220804" y="1416060"/>
            <a:ext cx="977008" cy="230832"/>
          </a:xfrm>
          <a:prstGeom prst="rect">
            <a:avLst/>
          </a:prstGeom>
          <a:noFill/>
        </p:spPr>
        <p:txBody>
          <a:bodyPr wrap="square" rtlCol="0">
            <a:spAutoFit/>
          </a:bodyPr>
          <a:lstStyle/>
          <a:p>
            <a:r>
              <a:rPr lang="en-US" sz="900" dirty="0">
                <a:solidFill>
                  <a:schemeClr val="bg2">
                    <a:lumMod val="25000"/>
                  </a:schemeClr>
                </a:solidFill>
                <a:latin typeface="Arial Narrow" panose="020B0606020202030204" pitchFamily="34" charset="0"/>
              </a:rPr>
              <a:t>All Money</a:t>
            </a:r>
            <a:endParaRPr lang="en-PH" sz="900" dirty="0">
              <a:solidFill>
                <a:schemeClr val="bg2">
                  <a:lumMod val="25000"/>
                </a:schemeClr>
              </a:solidFill>
              <a:latin typeface="Arial Narrow" panose="020B0606020202030204" pitchFamily="34" charset="0"/>
            </a:endParaRPr>
          </a:p>
        </p:txBody>
      </p:sp>
      <p:sp>
        <p:nvSpPr>
          <p:cNvPr id="43" name="Rectangle: Rounded Corners 42">
            <a:extLst>
              <a:ext uri="{FF2B5EF4-FFF2-40B4-BE49-F238E27FC236}">
                <a16:creationId xmlns:a16="http://schemas.microsoft.com/office/drawing/2014/main" id="{C252BAB7-2D5D-858D-DA84-3A93F19E7166}"/>
              </a:ext>
            </a:extLst>
          </p:cNvPr>
          <p:cNvSpPr/>
          <p:nvPr/>
        </p:nvSpPr>
        <p:spPr>
          <a:xfrm>
            <a:off x="260977" y="1652922"/>
            <a:ext cx="1182966"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920.00</a:t>
            </a:r>
            <a:endParaRPr lang="en-PH" sz="1200" dirty="0">
              <a:solidFill>
                <a:schemeClr val="bg1"/>
              </a:solidFill>
              <a:latin typeface="Arial Narrow" panose="020B0606020202030204" pitchFamily="34" charset="0"/>
            </a:endParaRPr>
          </a:p>
        </p:txBody>
      </p:sp>
      <p:sp>
        <p:nvSpPr>
          <p:cNvPr id="44" name="TextBox 43">
            <a:extLst>
              <a:ext uri="{FF2B5EF4-FFF2-40B4-BE49-F238E27FC236}">
                <a16:creationId xmlns:a16="http://schemas.microsoft.com/office/drawing/2014/main" id="{3879FF37-AD81-ADA7-11E9-4C2FFDC87F3B}"/>
              </a:ext>
            </a:extLst>
          </p:cNvPr>
          <p:cNvSpPr txBox="1"/>
          <p:nvPr/>
        </p:nvSpPr>
        <p:spPr>
          <a:xfrm>
            <a:off x="166737" y="2080440"/>
            <a:ext cx="2253028" cy="230832"/>
          </a:xfrm>
          <a:prstGeom prst="rect">
            <a:avLst/>
          </a:prstGeom>
          <a:noFill/>
        </p:spPr>
        <p:txBody>
          <a:bodyPr wrap="square" rtlCol="0">
            <a:spAutoFit/>
          </a:bodyPr>
          <a:lstStyle/>
          <a:p>
            <a:pPr algn="ctr"/>
            <a:r>
              <a:rPr lang="en-US" sz="900" dirty="0">
                <a:solidFill>
                  <a:schemeClr val="bg2">
                    <a:lumMod val="25000"/>
                  </a:schemeClr>
                </a:solidFill>
                <a:latin typeface="Arial Narrow" panose="020B0606020202030204" pitchFamily="34" charset="0"/>
              </a:rPr>
              <a:t>Net Amount After Commission and  Deductions</a:t>
            </a:r>
            <a:endParaRPr lang="en-PH" sz="900" dirty="0">
              <a:solidFill>
                <a:schemeClr val="bg2">
                  <a:lumMod val="25000"/>
                </a:schemeClr>
              </a:solidFill>
              <a:latin typeface="Arial Narrow" panose="020B0606020202030204" pitchFamily="34" charset="0"/>
            </a:endParaRPr>
          </a:p>
        </p:txBody>
      </p:sp>
      <p:sp>
        <p:nvSpPr>
          <p:cNvPr id="49" name="TextBox 48">
            <a:extLst>
              <a:ext uri="{FF2B5EF4-FFF2-40B4-BE49-F238E27FC236}">
                <a16:creationId xmlns:a16="http://schemas.microsoft.com/office/drawing/2014/main" id="{BD2E8461-8F69-9DF9-6F6C-62699FEA7AAB}"/>
              </a:ext>
            </a:extLst>
          </p:cNvPr>
          <p:cNvSpPr txBox="1"/>
          <p:nvPr/>
        </p:nvSpPr>
        <p:spPr>
          <a:xfrm>
            <a:off x="220243" y="2889792"/>
            <a:ext cx="2498582" cy="215444"/>
          </a:xfrm>
          <a:prstGeom prst="rect">
            <a:avLst/>
          </a:prstGeom>
          <a:noFill/>
        </p:spPr>
        <p:txBody>
          <a:bodyPr wrap="square" rtlCol="0">
            <a:spAutoFit/>
          </a:bodyPr>
          <a:lstStyle/>
          <a:p>
            <a:r>
              <a:rPr lang="en-US" sz="800" dirty="0">
                <a:latin typeface="Arial Narrow" panose="020B0606020202030204" pitchFamily="34" charset="0"/>
              </a:rPr>
              <a:t>Your total profits since the beginning</a:t>
            </a:r>
            <a:endParaRPr lang="en-PH" sz="500" dirty="0">
              <a:solidFill>
                <a:schemeClr val="bg1"/>
              </a:solidFill>
              <a:latin typeface="Arial Narrow" panose="020B0606020202030204" pitchFamily="34" charset="0"/>
            </a:endParaRPr>
          </a:p>
        </p:txBody>
      </p:sp>
      <p:sp>
        <p:nvSpPr>
          <p:cNvPr id="50" name="Rectangle: Rounded Corners 49">
            <a:extLst>
              <a:ext uri="{FF2B5EF4-FFF2-40B4-BE49-F238E27FC236}">
                <a16:creationId xmlns:a16="http://schemas.microsoft.com/office/drawing/2014/main" id="{10DB7F60-DD5F-4DA7-B9EB-D34CD42EC4D1}"/>
              </a:ext>
            </a:extLst>
          </p:cNvPr>
          <p:cNvSpPr/>
          <p:nvPr/>
        </p:nvSpPr>
        <p:spPr>
          <a:xfrm>
            <a:off x="292971" y="3119033"/>
            <a:ext cx="2407382" cy="246129"/>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Narrow" panose="020B0606020202030204" pitchFamily="34" charset="0"/>
              </a:rPr>
              <a:t>6029.45</a:t>
            </a:r>
            <a:endParaRPr lang="en-PH" sz="1400" dirty="0">
              <a:solidFill>
                <a:schemeClr val="bg1"/>
              </a:solidFill>
              <a:latin typeface="Arial Narrow" panose="020B0606020202030204" pitchFamily="34" charset="0"/>
            </a:endParaRPr>
          </a:p>
        </p:txBody>
      </p:sp>
      <p:sp>
        <p:nvSpPr>
          <p:cNvPr id="51" name="TextBox 50">
            <a:extLst>
              <a:ext uri="{FF2B5EF4-FFF2-40B4-BE49-F238E27FC236}">
                <a16:creationId xmlns:a16="http://schemas.microsoft.com/office/drawing/2014/main" id="{052A0B06-9C5F-4D9A-7BC2-EAB170369569}"/>
              </a:ext>
            </a:extLst>
          </p:cNvPr>
          <p:cNvSpPr txBox="1"/>
          <p:nvPr/>
        </p:nvSpPr>
        <p:spPr>
          <a:xfrm>
            <a:off x="198733" y="3377537"/>
            <a:ext cx="2537160" cy="215444"/>
          </a:xfrm>
          <a:prstGeom prst="rect">
            <a:avLst/>
          </a:prstGeom>
          <a:noFill/>
        </p:spPr>
        <p:txBody>
          <a:bodyPr wrap="square" rtlCol="0">
            <a:spAutoFit/>
          </a:bodyPr>
          <a:lstStyle/>
          <a:p>
            <a:r>
              <a:rPr lang="en-US" sz="800" dirty="0">
                <a:latin typeface="Arial Narrow" panose="020B0606020202030204" pitchFamily="34" charset="0"/>
              </a:rPr>
              <a:t>Your total profits after discounts and the platform percentage</a:t>
            </a:r>
            <a:endParaRPr lang="en-PH" sz="600" dirty="0">
              <a:solidFill>
                <a:schemeClr val="bg1"/>
              </a:solidFill>
              <a:latin typeface="Arial Narrow" panose="020B0606020202030204" pitchFamily="34" charset="0"/>
            </a:endParaRPr>
          </a:p>
        </p:txBody>
      </p:sp>
      <p:sp>
        <p:nvSpPr>
          <p:cNvPr id="52" name="Rectangle: Rounded Corners 51">
            <a:extLst>
              <a:ext uri="{FF2B5EF4-FFF2-40B4-BE49-F238E27FC236}">
                <a16:creationId xmlns:a16="http://schemas.microsoft.com/office/drawing/2014/main" id="{093563F8-63AA-A470-28A6-83D8AD00E4B3}"/>
              </a:ext>
            </a:extLst>
          </p:cNvPr>
          <p:cNvSpPr/>
          <p:nvPr/>
        </p:nvSpPr>
        <p:spPr>
          <a:xfrm>
            <a:off x="292971" y="3616014"/>
            <a:ext cx="2407382" cy="246888"/>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4178.40</a:t>
            </a:r>
            <a:endParaRPr lang="en-PH" sz="1400" dirty="0">
              <a:latin typeface="Arial Narrow" panose="020B0606020202030204" pitchFamily="34" charset="0"/>
            </a:endParaRPr>
          </a:p>
        </p:txBody>
      </p:sp>
      <p:sp>
        <p:nvSpPr>
          <p:cNvPr id="53" name="TextBox 52">
            <a:extLst>
              <a:ext uri="{FF2B5EF4-FFF2-40B4-BE49-F238E27FC236}">
                <a16:creationId xmlns:a16="http://schemas.microsoft.com/office/drawing/2014/main" id="{D237BCB7-115A-1834-8C2D-B65D65285D86}"/>
              </a:ext>
            </a:extLst>
          </p:cNvPr>
          <p:cNvSpPr txBox="1"/>
          <p:nvPr/>
        </p:nvSpPr>
        <p:spPr>
          <a:xfrm>
            <a:off x="299076" y="1219990"/>
            <a:ext cx="1161235" cy="215444"/>
          </a:xfrm>
          <a:prstGeom prst="rect">
            <a:avLst/>
          </a:prstGeom>
          <a:noFill/>
        </p:spPr>
        <p:txBody>
          <a:bodyPr wrap="square" rtlCol="0">
            <a:spAutoFit/>
          </a:bodyPr>
          <a:lstStyle/>
          <a:p>
            <a:pPr algn="ctr"/>
            <a:r>
              <a:rPr lang="en-US" sz="800" dirty="0">
                <a:solidFill>
                  <a:srgbClr val="CA935D"/>
                </a:solidFill>
                <a:latin typeface="Arial Narrow" panose="020B0606020202030204" pitchFamily="34" charset="0"/>
              </a:rPr>
              <a:t>Consultation</a:t>
            </a:r>
            <a:endParaRPr lang="en-PH" sz="800" dirty="0">
              <a:solidFill>
                <a:srgbClr val="CA935D"/>
              </a:solidFill>
              <a:latin typeface="Arial Narrow" panose="020B0606020202030204" pitchFamily="34" charset="0"/>
            </a:endParaRPr>
          </a:p>
        </p:txBody>
      </p:sp>
      <p:sp>
        <p:nvSpPr>
          <p:cNvPr id="54" name="Rectangle: Rounded Corners 53">
            <a:extLst>
              <a:ext uri="{FF2B5EF4-FFF2-40B4-BE49-F238E27FC236}">
                <a16:creationId xmlns:a16="http://schemas.microsoft.com/office/drawing/2014/main" id="{D1195B03-AD93-31B1-44DE-45ECF2ACCF74}"/>
              </a:ext>
            </a:extLst>
          </p:cNvPr>
          <p:cNvSpPr/>
          <p:nvPr/>
        </p:nvSpPr>
        <p:spPr>
          <a:xfrm>
            <a:off x="256213" y="2342234"/>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460.00</a:t>
            </a:r>
            <a:endParaRPr lang="en-PH" sz="1200" dirty="0">
              <a:solidFill>
                <a:schemeClr val="bg1"/>
              </a:solidFill>
              <a:latin typeface="Arial Narrow" panose="020B0606020202030204" pitchFamily="34" charset="0"/>
            </a:endParaRPr>
          </a:p>
        </p:txBody>
      </p:sp>
      <p:sp>
        <p:nvSpPr>
          <p:cNvPr id="55" name="Rectangle: Rounded Corners 54">
            <a:extLst>
              <a:ext uri="{FF2B5EF4-FFF2-40B4-BE49-F238E27FC236}">
                <a16:creationId xmlns:a16="http://schemas.microsoft.com/office/drawing/2014/main" id="{387B1CCA-D7DF-D6B3-BC19-58DB9FFBBE9F}"/>
              </a:ext>
            </a:extLst>
          </p:cNvPr>
          <p:cNvSpPr/>
          <p:nvPr/>
        </p:nvSpPr>
        <p:spPr>
          <a:xfrm>
            <a:off x="1530025" y="2337959"/>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22,878.00</a:t>
            </a:r>
            <a:endParaRPr lang="en-PH" sz="1200" dirty="0">
              <a:solidFill>
                <a:schemeClr val="bg1"/>
              </a:solidFill>
              <a:latin typeface="Arial Narrow" panose="020B0606020202030204" pitchFamily="34" charset="0"/>
            </a:endParaRPr>
          </a:p>
        </p:txBody>
      </p:sp>
      <p:sp>
        <p:nvSpPr>
          <p:cNvPr id="56" name="TextBox 55">
            <a:extLst>
              <a:ext uri="{FF2B5EF4-FFF2-40B4-BE49-F238E27FC236}">
                <a16:creationId xmlns:a16="http://schemas.microsoft.com/office/drawing/2014/main" id="{00FFFCBF-A81F-4D3D-A3B2-1D298F2F02EE}"/>
              </a:ext>
            </a:extLst>
          </p:cNvPr>
          <p:cNvSpPr txBox="1"/>
          <p:nvPr/>
        </p:nvSpPr>
        <p:spPr>
          <a:xfrm>
            <a:off x="1574658" y="1219853"/>
            <a:ext cx="1161235" cy="215444"/>
          </a:xfrm>
          <a:prstGeom prst="rect">
            <a:avLst/>
          </a:prstGeom>
          <a:noFill/>
        </p:spPr>
        <p:txBody>
          <a:bodyPr wrap="square" rtlCol="0">
            <a:spAutoFit/>
          </a:bodyPr>
          <a:lstStyle/>
          <a:p>
            <a:pPr algn="ctr"/>
            <a:r>
              <a:rPr lang="en-US" sz="800" dirty="0">
                <a:solidFill>
                  <a:srgbClr val="CA935D"/>
                </a:solidFill>
                <a:latin typeface="Arial Narrow" panose="020B0606020202030204" pitchFamily="34" charset="0"/>
              </a:rPr>
              <a:t>Contract</a:t>
            </a:r>
            <a:endParaRPr lang="en-PH" sz="800" dirty="0">
              <a:solidFill>
                <a:srgbClr val="CA935D"/>
              </a:solidFill>
              <a:latin typeface="Arial Narrow" panose="020B0606020202030204" pitchFamily="34" charset="0"/>
            </a:endParaRPr>
          </a:p>
        </p:txBody>
      </p:sp>
      <p:sp>
        <p:nvSpPr>
          <p:cNvPr id="57" name="Rectangle: Rounded Corners 56">
            <a:extLst>
              <a:ext uri="{FF2B5EF4-FFF2-40B4-BE49-F238E27FC236}">
                <a16:creationId xmlns:a16="http://schemas.microsoft.com/office/drawing/2014/main" id="{10C218AC-9686-8E7C-312A-7C5A17C8B8B0}"/>
              </a:ext>
            </a:extLst>
          </p:cNvPr>
          <p:cNvSpPr/>
          <p:nvPr/>
        </p:nvSpPr>
        <p:spPr>
          <a:xfrm>
            <a:off x="900266" y="2676003"/>
            <a:ext cx="1192792" cy="18288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Narrow" panose="020B0606020202030204" pitchFamily="34" charset="0"/>
              </a:rPr>
              <a:t>Consultation</a:t>
            </a:r>
            <a:endParaRPr lang="en-PH" sz="1050" dirty="0">
              <a:solidFill>
                <a:schemeClr val="bg1"/>
              </a:solidFill>
              <a:latin typeface="Arial Narrow" panose="020B0606020202030204" pitchFamily="34" charset="0"/>
            </a:endParaRPr>
          </a:p>
        </p:txBody>
      </p:sp>
      <p:sp>
        <p:nvSpPr>
          <p:cNvPr id="58" name="Rectangle: Rounded Corners 57">
            <a:extLst>
              <a:ext uri="{FF2B5EF4-FFF2-40B4-BE49-F238E27FC236}">
                <a16:creationId xmlns:a16="http://schemas.microsoft.com/office/drawing/2014/main" id="{59577F60-43B7-55A8-B1D3-37CC67F8EDB1}"/>
              </a:ext>
            </a:extLst>
          </p:cNvPr>
          <p:cNvSpPr/>
          <p:nvPr/>
        </p:nvSpPr>
        <p:spPr>
          <a:xfrm>
            <a:off x="1022389" y="4894167"/>
            <a:ext cx="948546" cy="48785"/>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Rectangle 61">
            <a:extLst>
              <a:ext uri="{FF2B5EF4-FFF2-40B4-BE49-F238E27FC236}">
                <a16:creationId xmlns:a16="http://schemas.microsoft.com/office/drawing/2014/main" id="{D5018547-7671-7577-7DC3-90ACD51EA583}"/>
              </a:ext>
            </a:extLst>
          </p:cNvPr>
          <p:cNvSpPr/>
          <p:nvPr/>
        </p:nvSpPr>
        <p:spPr>
          <a:xfrm>
            <a:off x="-619125" y="6867525"/>
            <a:ext cx="13287375" cy="4380618"/>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TextBox 62">
            <a:extLst>
              <a:ext uri="{FF2B5EF4-FFF2-40B4-BE49-F238E27FC236}">
                <a16:creationId xmlns:a16="http://schemas.microsoft.com/office/drawing/2014/main" id="{46E35229-6CBE-6BAB-17BF-55D1BA6E8816}"/>
              </a:ext>
            </a:extLst>
          </p:cNvPr>
          <p:cNvSpPr txBox="1"/>
          <p:nvPr/>
        </p:nvSpPr>
        <p:spPr>
          <a:xfrm>
            <a:off x="6096000" y="1220617"/>
            <a:ext cx="789383" cy="369332"/>
          </a:xfrm>
          <a:prstGeom prst="rect">
            <a:avLst/>
          </a:prstGeom>
          <a:noFill/>
        </p:spPr>
        <p:txBody>
          <a:bodyPr wrap="none" rtlCol="0">
            <a:spAutoFit/>
          </a:bodyPr>
          <a:lstStyle/>
          <a:p>
            <a:r>
              <a:rPr lang="en-US" dirty="0">
                <a:solidFill>
                  <a:schemeClr val="bg1"/>
                </a:solidFill>
              </a:rPr>
              <a:t>Wallet</a:t>
            </a:r>
            <a:endParaRPr lang="en-PH" dirty="0">
              <a:solidFill>
                <a:schemeClr val="bg1"/>
              </a:solidFill>
            </a:endParaRPr>
          </a:p>
        </p:txBody>
      </p:sp>
      <p:pic>
        <p:nvPicPr>
          <p:cNvPr id="2" name="Picture 1">
            <a:extLst>
              <a:ext uri="{FF2B5EF4-FFF2-40B4-BE49-F238E27FC236}">
                <a16:creationId xmlns:a16="http://schemas.microsoft.com/office/drawing/2014/main" id="{F3FE278D-7E94-EC26-6929-ECFBB9F9F238}"/>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123093" y="1687760"/>
            <a:ext cx="126955" cy="139370"/>
          </a:xfrm>
          <a:prstGeom prst="rect">
            <a:avLst/>
          </a:prstGeom>
        </p:spPr>
      </p:pic>
      <p:pic>
        <p:nvPicPr>
          <p:cNvPr id="3" name="Picture 2">
            <a:extLst>
              <a:ext uri="{FF2B5EF4-FFF2-40B4-BE49-F238E27FC236}">
                <a16:creationId xmlns:a16="http://schemas.microsoft.com/office/drawing/2014/main" id="{C1FD4B6A-C2C4-C163-BF9C-90858A4AC925}"/>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120085" y="2382230"/>
            <a:ext cx="126955" cy="139370"/>
          </a:xfrm>
          <a:prstGeom prst="rect">
            <a:avLst/>
          </a:prstGeom>
        </p:spPr>
      </p:pic>
      <p:pic>
        <p:nvPicPr>
          <p:cNvPr id="4" name="Picture 3">
            <a:extLst>
              <a:ext uri="{FF2B5EF4-FFF2-40B4-BE49-F238E27FC236}">
                <a16:creationId xmlns:a16="http://schemas.microsoft.com/office/drawing/2014/main" id="{C47F02A5-1039-FDA5-27CC-8338F00B5A99}"/>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451595" y="2375834"/>
            <a:ext cx="126955" cy="139370"/>
          </a:xfrm>
          <a:prstGeom prst="rect">
            <a:avLst/>
          </a:prstGeom>
        </p:spPr>
      </p:pic>
      <p:pic>
        <p:nvPicPr>
          <p:cNvPr id="17" name="Picture 16">
            <a:extLst>
              <a:ext uri="{FF2B5EF4-FFF2-40B4-BE49-F238E27FC236}">
                <a16:creationId xmlns:a16="http://schemas.microsoft.com/office/drawing/2014/main" id="{9B398069-FE8E-A801-AF66-217AD8D75442}"/>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08643" y="3182380"/>
            <a:ext cx="126955" cy="139370"/>
          </a:xfrm>
          <a:prstGeom prst="rect">
            <a:avLst/>
          </a:prstGeom>
        </p:spPr>
      </p:pic>
      <p:pic>
        <p:nvPicPr>
          <p:cNvPr id="18" name="Picture 17">
            <a:extLst>
              <a:ext uri="{FF2B5EF4-FFF2-40B4-BE49-F238E27FC236}">
                <a16:creationId xmlns:a16="http://schemas.microsoft.com/office/drawing/2014/main" id="{A8772A4F-ACCE-16D0-0EF6-68A3D6666608}"/>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11895" y="3672475"/>
            <a:ext cx="126955" cy="139370"/>
          </a:xfrm>
          <a:prstGeom prst="rect">
            <a:avLst/>
          </a:prstGeom>
        </p:spPr>
      </p:pic>
      <p:sp>
        <p:nvSpPr>
          <p:cNvPr id="22" name="Rectangle: Diagonal Corners Rounded 21">
            <a:extLst>
              <a:ext uri="{FF2B5EF4-FFF2-40B4-BE49-F238E27FC236}">
                <a16:creationId xmlns:a16="http://schemas.microsoft.com/office/drawing/2014/main" id="{2FC86B75-B1F1-097C-0AED-AFCEA240323C}"/>
              </a:ext>
            </a:extLst>
          </p:cNvPr>
          <p:cNvSpPr/>
          <p:nvPr/>
        </p:nvSpPr>
        <p:spPr>
          <a:xfrm>
            <a:off x="1402556" y="5413788"/>
            <a:ext cx="1373877" cy="237859"/>
          </a:xfrm>
          <a:prstGeom prst="round2DiagRect">
            <a:avLst>
              <a:gd name="adj1" fmla="val 33686"/>
              <a:gd name="adj2"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ectangle: Diagonal Corners Rounded 19">
            <a:extLst>
              <a:ext uri="{FF2B5EF4-FFF2-40B4-BE49-F238E27FC236}">
                <a16:creationId xmlns:a16="http://schemas.microsoft.com/office/drawing/2014/main" id="{4E904A5D-26D9-A421-AD1F-E5500C437FB8}"/>
              </a:ext>
            </a:extLst>
          </p:cNvPr>
          <p:cNvSpPr/>
          <p:nvPr/>
        </p:nvSpPr>
        <p:spPr>
          <a:xfrm>
            <a:off x="182902" y="5413836"/>
            <a:ext cx="1294375" cy="237859"/>
          </a:xfrm>
          <a:prstGeom prst="round2DiagRect">
            <a:avLst>
              <a:gd name="adj1" fmla="val 33686"/>
              <a:gd name="adj2" fmla="val 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TextBox 22">
            <a:extLst>
              <a:ext uri="{FF2B5EF4-FFF2-40B4-BE49-F238E27FC236}">
                <a16:creationId xmlns:a16="http://schemas.microsoft.com/office/drawing/2014/main" id="{DC023615-FD8E-E866-B7C7-4C672DA668B8}"/>
              </a:ext>
            </a:extLst>
          </p:cNvPr>
          <p:cNvSpPr txBox="1"/>
          <p:nvPr/>
        </p:nvSpPr>
        <p:spPr>
          <a:xfrm>
            <a:off x="220243" y="5387129"/>
            <a:ext cx="1219639"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Consultation/Negotiation</a:t>
            </a:r>
            <a:endParaRPr lang="en-PH" sz="900" dirty="0">
              <a:solidFill>
                <a:schemeClr val="bg1"/>
              </a:solidFill>
              <a:latin typeface="Arial Narrow" panose="020B0606020202030204" pitchFamily="34" charset="0"/>
            </a:endParaRPr>
          </a:p>
        </p:txBody>
      </p:sp>
      <p:sp>
        <p:nvSpPr>
          <p:cNvPr id="24" name="TextBox 23">
            <a:extLst>
              <a:ext uri="{FF2B5EF4-FFF2-40B4-BE49-F238E27FC236}">
                <a16:creationId xmlns:a16="http://schemas.microsoft.com/office/drawing/2014/main" id="{611DDAEB-F827-5D19-46B0-766BF93C1F0C}"/>
              </a:ext>
            </a:extLst>
          </p:cNvPr>
          <p:cNvSpPr txBox="1"/>
          <p:nvPr/>
        </p:nvSpPr>
        <p:spPr>
          <a:xfrm>
            <a:off x="1474597" y="5387129"/>
            <a:ext cx="1301836" cy="276999"/>
          </a:xfrm>
          <a:prstGeom prst="rect">
            <a:avLst/>
          </a:prstGeom>
          <a:noFill/>
        </p:spPr>
        <p:txBody>
          <a:bodyPr wrap="square" rtlCol="0">
            <a:spAutoFit/>
          </a:bodyPr>
          <a:lstStyle/>
          <a:p>
            <a:pPr algn="ctr"/>
            <a:r>
              <a:rPr lang="en-US" sz="1200" dirty="0">
                <a:solidFill>
                  <a:schemeClr val="bg2">
                    <a:lumMod val="25000"/>
                  </a:schemeClr>
                </a:solidFill>
                <a:latin typeface="Arial Narrow" panose="020B0606020202030204" pitchFamily="34" charset="0"/>
              </a:rPr>
              <a:t>Contract</a:t>
            </a:r>
            <a:endParaRPr lang="en-PH" sz="1200" dirty="0">
              <a:solidFill>
                <a:schemeClr val="bg2">
                  <a:lumMod val="25000"/>
                </a:schemeClr>
              </a:solidFill>
              <a:latin typeface="Arial Narrow" panose="020B0606020202030204" pitchFamily="34" charset="0"/>
            </a:endParaRPr>
          </a:p>
        </p:txBody>
      </p:sp>
      <p:sp>
        <p:nvSpPr>
          <p:cNvPr id="28" name="Rectangle: Rounded Corners 27">
            <a:extLst>
              <a:ext uri="{FF2B5EF4-FFF2-40B4-BE49-F238E27FC236}">
                <a16:creationId xmlns:a16="http://schemas.microsoft.com/office/drawing/2014/main" id="{CF965485-0FF3-D9B4-2D1E-10BBC91AAAC1}"/>
              </a:ext>
            </a:extLst>
          </p:cNvPr>
          <p:cNvSpPr/>
          <p:nvPr/>
        </p:nvSpPr>
        <p:spPr>
          <a:xfrm>
            <a:off x="1530025" y="1667399"/>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30,000.00</a:t>
            </a:r>
            <a:endParaRPr lang="en-PH" sz="1200" dirty="0">
              <a:solidFill>
                <a:schemeClr val="bg1"/>
              </a:solidFill>
              <a:latin typeface="Arial Narrow" panose="020B0606020202030204" pitchFamily="34" charset="0"/>
            </a:endParaRPr>
          </a:p>
        </p:txBody>
      </p:sp>
      <p:pic>
        <p:nvPicPr>
          <p:cNvPr id="30" name="Picture 29">
            <a:extLst>
              <a:ext uri="{FF2B5EF4-FFF2-40B4-BE49-F238E27FC236}">
                <a16:creationId xmlns:a16="http://schemas.microsoft.com/office/drawing/2014/main" id="{4F6DC2C5-7008-B0BE-1644-D4C06C33734A}"/>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451595" y="1705274"/>
            <a:ext cx="126955" cy="139370"/>
          </a:xfrm>
          <a:prstGeom prst="rect">
            <a:avLst/>
          </a:prstGeom>
        </p:spPr>
      </p:pic>
      <p:sp>
        <p:nvSpPr>
          <p:cNvPr id="34" name="Rectangle: Rounded Corners 33">
            <a:extLst>
              <a:ext uri="{FF2B5EF4-FFF2-40B4-BE49-F238E27FC236}">
                <a16:creationId xmlns:a16="http://schemas.microsoft.com/office/drawing/2014/main" id="{5C9782FA-4508-CD4B-C8B2-86869B1FE0E1}"/>
              </a:ext>
            </a:extLst>
          </p:cNvPr>
          <p:cNvSpPr/>
          <p:nvPr/>
        </p:nvSpPr>
        <p:spPr>
          <a:xfrm>
            <a:off x="921310" y="3924717"/>
            <a:ext cx="1192792" cy="18288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Narrow" panose="020B0606020202030204" pitchFamily="34" charset="0"/>
              </a:rPr>
              <a:t>Contract</a:t>
            </a:r>
            <a:endParaRPr lang="en-PH" sz="1050" dirty="0">
              <a:solidFill>
                <a:schemeClr val="bg1"/>
              </a:solidFill>
              <a:latin typeface="Arial Narrow" panose="020B0606020202030204" pitchFamily="34" charset="0"/>
            </a:endParaRPr>
          </a:p>
        </p:txBody>
      </p:sp>
      <p:sp>
        <p:nvSpPr>
          <p:cNvPr id="40" name="TextBox 39">
            <a:extLst>
              <a:ext uri="{FF2B5EF4-FFF2-40B4-BE49-F238E27FC236}">
                <a16:creationId xmlns:a16="http://schemas.microsoft.com/office/drawing/2014/main" id="{225CB5D0-62A9-D2C4-5467-268A8B975035}"/>
              </a:ext>
            </a:extLst>
          </p:cNvPr>
          <p:cNvSpPr txBox="1"/>
          <p:nvPr/>
        </p:nvSpPr>
        <p:spPr>
          <a:xfrm>
            <a:off x="240413" y="4154869"/>
            <a:ext cx="2498582" cy="215444"/>
          </a:xfrm>
          <a:prstGeom prst="rect">
            <a:avLst/>
          </a:prstGeom>
          <a:noFill/>
        </p:spPr>
        <p:txBody>
          <a:bodyPr wrap="square" rtlCol="0">
            <a:spAutoFit/>
          </a:bodyPr>
          <a:lstStyle/>
          <a:p>
            <a:r>
              <a:rPr lang="en-US" sz="800" dirty="0">
                <a:latin typeface="Arial Narrow" panose="020B0606020202030204" pitchFamily="34" charset="0"/>
              </a:rPr>
              <a:t>Your total profits since the beginning</a:t>
            </a:r>
            <a:endParaRPr lang="en-PH" sz="500" dirty="0">
              <a:solidFill>
                <a:schemeClr val="bg1"/>
              </a:solidFill>
              <a:latin typeface="Arial Narrow" panose="020B0606020202030204" pitchFamily="34" charset="0"/>
            </a:endParaRPr>
          </a:p>
        </p:txBody>
      </p:sp>
      <p:sp>
        <p:nvSpPr>
          <p:cNvPr id="41" name="Rectangle: Rounded Corners 40">
            <a:extLst>
              <a:ext uri="{FF2B5EF4-FFF2-40B4-BE49-F238E27FC236}">
                <a16:creationId xmlns:a16="http://schemas.microsoft.com/office/drawing/2014/main" id="{A7BDAB05-A0B8-8E1C-0BE2-79A5DFFE9D6E}"/>
              </a:ext>
            </a:extLst>
          </p:cNvPr>
          <p:cNvSpPr/>
          <p:nvPr/>
        </p:nvSpPr>
        <p:spPr>
          <a:xfrm>
            <a:off x="313141" y="4384110"/>
            <a:ext cx="2407382" cy="246129"/>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Narrow" panose="020B0606020202030204" pitchFamily="34" charset="0"/>
              </a:rPr>
              <a:t>6029.45</a:t>
            </a:r>
            <a:endParaRPr lang="en-PH" sz="1400" dirty="0">
              <a:solidFill>
                <a:schemeClr val="bg1"/>
              </a:solidFill>
              <a:latin typeface="Arial Narrow" panose="020B0606020202030204" pitchFamily="34" charset="0"/>
            </a:endParaRPr>
          </a:p>
        </p:txBody>
      </p:sp>
      <p:sp>
        <p:nvSpPr>
          <p:cNvPr id="46" name="TextBox 45">
            <a:extLst>
              <a:ext uri="{FF2B5EF4-FFF2-40B4-BE49-F238E27FC236}">
                <a16:creationId xmlns:a16="http://schemas.microsoft.com/office/drawing/2014/main" id="{7AFC2217-B832-4B5E-DA38-596C5C779824}"/>
              </a:ext>
            </a:extLst>
          </p:cNvPr>
          <p:cNvSpPr txBox="1"/>
          <p:nvPr/>
        </p:nvSpPr>
        <p:spPr>
          <a:xfrm>
            <a:off x="218903" y="4642614"/>
            <a:ext cx="2537160" cy="215444"/>
          </a:xfrm>
          <a:prstGeom prst="rect">
            <a:avLst/>
          </a:prstGeom>
          <a:noFill/>
        </p:spPr>
        <p:txBody>
          <a:bodyPr wrap="square" rtlCol="0">
            <a:spAutoFit/>
          </a:bodyPr>
          <a:lstStyle/>
          <a:p>
            <a:r>
              <a:rPr lang="en-US" sz="800" dirty="0">
                <a:latin typeface="Arial Narrow" panose="020B0606020202030204" pitchFamily="34" charset="0"/>
              </a:rPr>
              <a:t>Your total profits after discounts and the platform percentage</a:t>
            </a:r>
            <a:endParaRPr lang="en-PH" sz="600" dirty="0">
              <a:solidFill>
                <a:schemeClr val="bg1"/>
              </a:solidFill>
              <a:latin typeface="Arial Narrow" panose="020B0606020202030204" pitchFamily="34" charset="0"/>
            </a:endParaRPr>
          </a:p>
        </p:txBody>
      </p:sp>
      <p:sp>
        <p:nvSpPr>
          <p:cNvPr id="47" name="Rectangle: Rounded Corners 46">
            <a:extLst>
              <a:ext uri="{FF2B5EF4-FFF2-40B4-BE49-F238E27FC236}">
                <a16:creationId xmlns:a16="http://schemas.microsoft.com/office/drawing/2014/main" id="{6BE14BE6-E817-99B2-A42D-1157EF6DF2D8}"/>
              </a:ext>
            </a:extLst>
          </p:cNvPr>
          <p:cNvSpPr/>
          <p:nvPr/>
        </p:nvSpPr>
        <p:spPr>
          <a:xfrm>
            <a:off x="313141" y="4881091"/>
            <a:ext cx="2407382" cy="246888"/>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4178.40</a:t>
            </a:r>
            <a:endParaRPr lang="en-PH" sz="1400" dirty="0">
              <a:latin typeface="Arial Narrow" panose="020B0606020202030204" pitchFamily="34" charset="0"/>
            </a:endParaRPr>
          </a:p>
        </p:txBody>
      </p:sp>
      <p:pic>
        <p:nvPicPr>
          <p:cNvPr id="48" name="Picture 47">
            <a:extLst>
              <a:ext uri="{FF2B5EF4-FFF2-40B4-BE49-F238E27FC236}">
                <a16:creationId xmlns:a16="http://schemas.microsoft.com/office/drawing/2014/main" id="{84D1B8CA-41A2-E8D5-6F38-8D295E4EAA63}"/>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28813" y="4447457"/>
            <a:ext cx="126955" cy="139370"/>
          </a:xfrm>
          <a:prstGeom prst="rect">
            <a:avLst/>
          </a:prstGeom>
        </p:spPr>
      </p:pic>
      <p:pic>
        <p:nvPicPr>
          <p:cNvPr id="60" name="Picture 59">
            <a:extLst>
              <a:ext uri="{FF2B5EF4-FFF2-40B4-BE49-F238E27FC236}">
                <a16:creationId xmlns:a16="http://schemas.microsoft.com/office/drawing/2014/main" id="{1DA3E6DB-1F14-1267-9B74-CBE164402FC4}"/>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32065" y="4932472"/>
            <a:ext cx="126955" cy="139370"/>
          </a:xfrm>
          <a:prstGeom prst="rect">
            <a:avLst/>
          </a:prstGeom>
        </p:spPr>
      </p:pic>
      <p:sp>
        <p:nvSpPr>
          <p:cNvPr id="61" name="Rectangle: Rounded Corners 60">
            <a:extLst>
              <a:ext uri="{FF2B5EF4-FFF2-40B4-BE49-F238E27FC236}">
                <a16:creationId xmlns:a16="http://schemas.microsoft.com/office/drawing/2014/main" id="{4E686A69-A386-894C-5897-7F22AF8567BC}"/>
              </a:ext>
            </a:extLst>
          </p:cNvPr>
          <p:cNvSpPr/>
          <p:nvPr/>
        </p:nvSpPr>
        <p:spPr>
          <a:xfrm>
            <a:off x="1207761" y="5248808"/>
            <a:ext cx="548640" cy="4572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dirty="0">
              <a:solidFill>
                <a:schemeClr val="bg1"/>
              </a:solidFill>
              <a:latin typeface="Arial Narrow" panose="020B0606020202030204" pitchFamily="34" charset="0"/>
            </a:endParaRPr>
          </a:p>
        </p:txBody>
      </p:sp>
      <p:sp>
        <p:nvSpPr>
          <p:cNvPr id="4097" name="Callout: Line with Accent Bar 4096">
            <a:extLst>
              <a:ext uri="{FF2B5EF4-FFF2-40B4-BE49-F238E27FC236}">
                <a16:creationId xmlns:a16="http://schemas.microsoft.com/office/drawing/2014/main" id="{AAC11149-5738-7DDF-15E9-429DB4BF61AE}"/>
              </a:ext>
            </a:extLst>
          </p:cNvPr>
          <p:cNvSpPr/>
          <p:nvPr/>
        </p:nvSpPr>
        <p:spPr>
          <a:xfrm>
            <a:off x="8211344" y="1221767"/>
            <a:ext cx="1816576" cy="490366"/>
          </a:xfrm>
          <a:prstGeom prst="accentCallout1">
            <a:avLst>
              <a:gd name="adj1" fmla="val 18750"/>
              <a:gd name="adj2" fmla="val -8333"/>
              <a:gd name="adj3" fmla="val 117830"/>
              <a:gd name="adj4" fmla="val -33729"/>
            </a:avLst>
          </a:prstGeom>
          <a:solidFill>
            <a:schemeClr val="accent4">
              <a:lumMod val="20000"/>
              <a:lumOff val="8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With TAX</a:t>
            </a:r>
            <a:endParaRPr lang="en-PH" dirty="0">
              <a:solidFill>
                <a:schemeClr val="bg2">
                  <a:lumMod val="10000"/>
                </a:schemeClr>
              </a:solidFill>
            </a:endParaRPr>
          </a:p>
        </p:txBody>
      </p:sp>
    </p:spTree>
    <p:extLst>
      <p:ext uri="{BB962C8B-B14F-4D97-AF65-F5344CB8AC3E}">
        <p14:creationId xmlns:p14="http://schemas.microsoft.com/office/powerpoint/2010/main" val="1166169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1B23-E34E-47AC-9ADD-5E36A8517D6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73B9BE-31CB-524F-5952-38CD446C2209}"/>
              </a:ext>
            </a:extLst>
          </p:cNvPr>
          <p:cNvPicPr>
            <a:picLocks noChangeAspect="1"/>
          </p:cNvPicPr>
          <p:nvPr/>
        </p:nvPicPr>
        <p:blipFill>
          <a:blip r:embed="rId2"/>
          <a:stretch>
            <a:fillRect/>
          </a:stretch>
        </p:blipFill>
        <p:spPr>
          <a:xfrm>
            <a:off x="0" y="0"/>
            <a:ext cx="12192000" cy="6553200"/>
          </a:xfrm>
          <a:prstGeom prst="rect">
            <a:avLst/>
          </a:prstGeom>
        </p:spPr>
      </p:pic>
      <p:pic>
        <p:nvPicPr>
          <p:cNvPr id="4098" name="Picture 2">
            <a:extLst>
              <a:ext uri="{FF2B5EF4-FFF2-40B4-BE49-F238E27FC236}">
                <a16:creationId xmlns:a16="http://schemas.microsoft.com/office/drawing/2014/main" id="{9139D783-AD7D-0EAE-13F3-504586BBA98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41041" b="38765"/>
          <a:stretch>
            <a:fillRect/>
          </a:stretch>
        </p:blipFill>
        <p:spPr bwMode="auto">
          <a:xfrm>
            <a:off x="-9526" y="1066800"/>
            <a:ext cx="12105811" cy="1422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4116B24-8ACE-4BE8-ADF8-1A6E8737A75B}"/>
              </a:ext>
            </a:extLst>
          </p:cNvPr>
          <p:cNvSpPr/>
          <p:nvPr/>
        </p:nvSpPr>
        <p:spPr>
          <a:xfrm>
            <a:off x="-9525" y="1066800"/>
            <a:ext cx="12090400" cy="1422400"/>
          </a:xfrm>
          <a:prstGeom prst="rect">
            <a:avLst/>
          </a:prstGeom>
          <a:solidFill>
            <a:srgbClr val="091B3A">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5">
            <a:extLst>
              <a:ext uri="{FF2B5EF4-FFF2-40B4-BE49-F238E27FC236}">
                <a16:creationId xmlns:a16="http://schemas.microsoft.com/office/drawing/2014/main" id="{28FA407F-8FDD-9CE5-0B37-C6E5CDF38541}"/>
              </a:ext>
            </a:extLst>
          </p:cNvPr>
          <p:cNvSpPr/>
          <p:nvPr/>
        </p:nvSpPr>
        <p:spPr>
          <a:xfrm>
            <a:off x="-9527" y="1979296"/>
            <a:ext cx="12090400" cy="487870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Rounded Corners 18">
            <a:extLst>
              <a:ext uri="{FF2B5EF4-FFF2-40B4-BE49-F238E27FC236}">
                <a16:creationId xmlns:a16="http://schemas.microsoft.com/office/drawing/2014/main" id="{4A554759-B03E-530F-C1ED-F959AE3D7FC8}"/>
              </a:ext>
            </a:extLst>
          </p:cNvPr>
          <p:cNvSpPr/>
          <p:nvPr/>
        </p:nvSpPr>
        <p:spPr>
          <a:xfrm>
            <a:off x="126194" y="1220617"/>
            <a:ext cx="2711775" cy="4608993"/>
          </a:xfrm>
          <a:prstGeom prst="roundRect">
            <a:avLst>
              <a:gd name="adj" fmla="val 4891"/>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1" name="Rectangle: Rounded Corners 20">
            <a:extLst>
              <a:ext uri="{FF2B5EF4-FFF2-40B4-BE49-F238E27FC236}">
                <a16:creationId xmlns:a16="http://schemas.microsoft.com/office/drawing/2014/main" id="{FB24DBAA-312F-9DEB-45D4-D1EC0EC301F9}"/>
              </a:ext>
            </a:extLst>
          </p:cNvPr>
          <p:cNvSpPr/>
          <p:nvPr/>
        </p:nvSpPr>
        <p:spPr>
          <a:xfrm>
            <a:off x="126195" y="2756363"/>
            <a:ext cx="2711774" cy="1265119"/>
          </a:xfrm>
          <a:prstGeom prst="roundRect">
            <a:avLst>
              <a:gd name="adj" fmla="val 0"/>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9" name="Rectangle: Rounded Corners 58">
            <a:extLst>
              <a:ext uri="{FF2B5EF4-FFF2-40B4-BE49-F238E27FC236}">
                <a16:creationId xmlns:a16="http://schemas.microsoft.com/office/drawing/2014/main" id="{889BCAC6-4AFF-057E-153F-E44B236FA7C4}"/>
              </a:ext>
            </a:extLst>
          </p:cNvPr>
          <p:cNvSpPr/>
          <p:nvPr/>
        </p:nvSpPr>
        <p:spPr>
          <a:xfrm>
            <a:off x="126195" y="5269842"/>
            <a:ext cx="2711774" cy="1591898"/>
          </a:xfrm>
          <a:prstGeom prst="roundRect">
            <a:avLst>
              <a:gd name="adj" fmla="val 0"/>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8" name="TextBox 7">
            <a:extLst>
              <a:ext uri="{FF2B5EF4-FFF2-40B4-BE49-F238E27FC236}">
                <a16:creationId xmlns:a16="http://schemas.microsoft.com/office/drawing/2014/main" id="{9D9A7278-CF7E-18F9-3FF7-074E596A88E9}"/>
              </a:ext>
            </a:extLst>
          </p:cNvPr>
          <p:cNvSpPr txBox="1"/>
          <p:nvPr/>
        </p:nvSpPr>
        <p:spPr>
          <a:xfrm>
            <a:off x="223142" y="5692101"/>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9" name="Rectangle: Rounded Corners 8">
            <a:extLst>
              <a:ext uri="{FF2B5EF4-FFF2-40B4-BE49-F238E27FC236}">
                <a16:creationId xmlns:a16="http://schemas.microsoft.com/office/drawing/2014/main" id="{5496A18B-541C-65BB-40AC-E57117D20D6B}"/>
              </a:ext>
            </a:extLst>
          </p:cNvPr>
          <p:cNvSpPr/>
          <p:nvPr/>
        </p:nvSpPr>
        <p:spPr>
          <a:xfrm>
            <a:off x="727967" y="5715884"/>
            <a:ext cx="98600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EA979C1E-8CC9-F01D-FE79-86D5F2C358E9}"/>
              </a:ext>
            </a:extLst>
          </p:cNvPr>
          <p:cNvSpPr txBox="1"/>
          <p:nvPr/>
        </p:nvSpPr>
        <p:spPr>
          <a:xfrm>
            <a:off x="813692" y="5726838"/>
            <a:ext cx="688986" cy="246221"/>
          </a:xfrm>
          <a:prstGeom prst="rect">
            <a:avLst/>
          </a:prstGeom>
          <a:noFill/>
        </p:spPr>
        <p:txBody>
          <a:bodyPr wrap="square" rtlCol="0">
            <a:spAutoFit/>
          </a:bodyPr>
          <a:lstStyle/>
          <a:p>
            <a:r>
              <a:rPr lang="en-PH" sz="1000" dirty="0"/>
              <a:t>Full Year</a:t>
            </a:r>
            <a:endParaRPr lang="en-PH" sz="1000" dirty="0">
              <a:latin typeface="Arial Narrow" panose="020B0606020202030204" pitchFamily="34" charset="0"/>
            </a:endParaRPr>
          </a:p>
        </p:txBody>
      </p:sp>
      <p:pic>
        <p:nvPicPr>
          <p:cNvPr id="11" name="Picture 10">
            <a:extLst>
              <a:ext uri="{FF2B5EF4-FFF2-40B4-BE49-F238E27FC236}">
                <a16:creationId xmlns:a16="http://schemas.microsoft.com/office/drawing/2014/main" id="{E3DA522B-855D-4AAA-C2D5-67CEBF0FE15F}"/>
              </a:ext>
            </a:extLst>
          </p:cNvPr>
          <p:cNvPicPr>
            <a:picLocks noChangeAspect="1"/>
          </p:cNvPicPr>
          <p:nvPr/>
        </p:nvPicPr>
        <p:blipFill>
          <a:blip r:embed="rId4"/>
          <a:srcRect l="41313" t="33296" r="34424" b="39862"/>
          <a:stretch>
            <a:fillRect/>
          </a:stretch>
        </p:blipFill>
        <p:spPr>
          <a:xfrm>
            <a:off x="1581583" y="5792913"/>
            <a:ext cx="55423" cy="106520"/>
          </a:xfrm>
          <a:prstGeom prst="rect">
            <a:avLst/>
          </a:prstGeom>
        </p:spPr>
      </p:pic>
      <p:sp>
        <p:nvSpPr>
          <p:cNvPr id="12" name="Rectangle: Rounded Corners 11">
            <a:extLst>
              <a:ext uri="{FF2B5EF4-FFF2-40B4-BE49-F238E27FC236}">
                <a16:creationId xmlns:a16="http://schemas.microsoft.com/office/drawing/2014/main" id="{A92524B6-CB51-A771-F263-D953A5C59A9C}"/>
              </a:ext>
            </a:extLst>
          </p:cNvPr>
          <p:cNvSpPr/>
          <p:nvPr/>
        </p:nvSpPr>
        <p:spPr>
          <a:xfrm>
            <a:off x="1767728" y="5705518"/>
            <a:ext cx="56515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TextBox 12">
            <a:extLst>
              <a:ext uri="{FF2B5EF4-FFF2-40B4-BE49-F238E27FC236}">
                <a16:creationId xmlns:a16="http://schemas.microsoft.com/office/drawing/2014/main" id="{5AE696FA-8C83-0658-E39C-1920BDD5E601}"/>
              </a:ext>
            </a:extLst>
          </p:cNvPr>
          <p:cNvSpPr txBox="1"/>
          <p:nvPr/>
        </p:nvSpPr>
        <p:spPr>
          <a:xfrm>
            <a:off x="1793396" y="5723662"/>
            <a:ext cx="515728" cy="246221"/>
          </a:xfrm>
          <a:prstGeom prst="rect">
            <a:avLst/>
          </a:prstGeom>
          <a:noFill/>
        </p:spPr>
        <p:txBody>
          <a:bodyPr wrap="square" rtlCol="0">
            <a:spAutoFit/>
          </a:bodyPr>
          <a:lstStyle/>
          <a:p>
            <a:r>
              <a:rPr lang="en-US" sz="1000" dirty="0">
                <a:latin typeface="Arial Narrow" panose="020B0606020202030204" pitchFamily="34" charset="0"/>
              </a:rPr>
              <a:t>2025</a:t>
            </a:r>
            <a:endParaRPr lang="en-PH" sz="1000" dirty="0">
              <a:latin typeface="Arial Narrow" panose="020B0606020202030204" pitchFamily="34" charset="0"/>
            </a:endParaRPr>
          </a:p>
        </p:txBody>
      </p:sp>
      <p:pic>
        <p:nvPicPr>
          <p:cNvPr id="14" name="Picture 13">
            <a:extLst>
              <a:ext uri="{FF2B5EF4-FFF2-40B4-BE49-F238E27FC236}">
                <a16:creationId xmlns:a16="http://schemas.microsoft.com/office/drawing/2014/main" id="{DE5B162B-C049-B5B6-CA02-7A484C8ADB1C}"/>
              </a:ext>
            </a:extLst>
          </p:cNvPr>
          <p:cNvPicPr>
            <a:picLocks noChangeAspect="1"/>
          </p:cNvPicPr>
          <p:nvPr/>
        </p:nvPicPr>
        <p:blipFill>
          <a:blip r:embed="rId4"/>
          <a:srcRect l="41313" t="33296" r="34424" b="39862"/>
          <a:stretch>
            <a:fillRect/>
          </a:stretch>
        </p:blipFill>
        <p:spPr>
          <a:xfrm>
            <a:off x="2215181" y="5789737"/>
            <a:ext cx="55423" cy="106520"/>
          </a:xfrm>
          <a:prstGeom prst="rect">
            <a:avLst/>
          </a:prstGeom>
        </p:spPr>
      </p:pic>
      <p:graphicFrame>
        <p:nvGraphicFramePr>
          <p:cNvPr id="16" name="Table 15">
            <a:extLst>
              <a:ext uri="{FF2B5EF4-FFF2-40B4-BE49-F238E27FC236}">
                <a16:creationId xmlns:a16="http://schemas.microsoft.com/office/drawing/2014/main" id="{631F79D1-2233-1DAB-4974-1D6ED7AF52B4}"/>
              </a:ext>
            </a:extLst>
          </p:cNvPr>
          <p:cNvGraphicFramePr>
            <a:graphicFrameLocks noGrp="1"/>
          </p:cNvGraphicFramePr>
          <p:nvPr/>
        </p:nvGraphicFramePr>
        <p:xfrm>
          <a:off x="256213" y="6080185"/>
          <a:ext cx="2443260" cy="4166513"/>
        </p:xfrm>
        <a:graphic>
          <a:graphicData uri="http://schemas.openxmlformats.org/drawingml/2006/table">
            <a:tbl>
              <a:tblPr firstRow="1" bandRow="1">
                <a:tableStyleId>{5C22544A-7EE6-4342-B048-85BDC9FD1C3A}</a:tableStyleId>
              </a:tblPr>
              <a:tblGrid>
                <a:gridCol w="1201528">
                  <a:extLst>
                    <a:ext uri="{9D8B030D-6E8A-4147-A177-3AD203B41FA5}">
                      <a16:colId xmlns:a16="http://schemas.microsoft.com/office/drawing/2014/main" val="3381004350"/>
                    </a:ext>
                  </a:extLst>
                </a:gridCol>
                <a:gridCol w="1241732">
                  <a:extLst>
                    <a:ext uri="{9D8B030D-6E8A-4147-A177-3AD203B41FA5}">
                      <a16:colId xmlns:a16="http://schemas.microsoft.com/office/drawing/2014/main" val="2979658889"/>
                    </a:ext>
                  </a:extLst>
                </a:gridCol>
              </a:tblGrid>
              <a:tr h="320501">
                <a:tc>
                  <a:txBody>
                    <a:bodyPr/>
                    <a:lstStyle/>
                    <a:p>
                      <a:pPr algn="ctr"/>
                      <a:r>
                        <a:rPr lang="en-US" sz="1000" dirty="0">
                          <a:latin typeface="Arial Narrow" panose="020B0606020202030204" pitchFamily="34" charset="0"/>
                        </a:rPr>
                        <a:t>Billing Period</a:t>
                      </a:r>
                      <a:endParaRPr lang="en-PH" sz="1000" dirty="0">
                        <a:latin typeface="Arial Narrow" panose="020B0606020202030204" pitchFamily="34" charset="0"/>
                      </a:endParaRPr>
                    </a:p>
                  </a:txBody>
                  <a:tcPr anchor="ctr">
                    <a:solidFill>
                      <a:schemeClr val="bg1">
                        <a:lumMod val="85000"/>
                      </a:schemeClr>
                    </a:solidFill>
                  </a:tcPr>
                </a:tc>
                <a:tc>
                  <a:txBody>
                    <a:bodyPr/>
                    <a:lstStyle/>
                    <a:p>
                      <a:pPr algn="ctr"/>
                      <a:r>
                        <a:rPr lang="en-US" sz="1000" dirty="0">
                          <a:latin typeface="Arial Narrow" panose="020B0606020202030204" pitchFamily="34" charset="0"/>
                        </a:rPr>
                        <a:t>Reference Number</a:t>
                      </a:r>
                      <a:endParaRPr lang="en-PH" sz="1000" dirty="0">
                        <a:latin typeface="Arial Narrow" panose="020B0606020202030204" pitchFamily="34" charset="0"/>
                      </a:endParaRPr>
                    </a:p>
                  </a:txBody>
                  <a:tcPr anchor="ctr">
                    <a:solidFill>
                      <a:schemeClr val="bg1">
                        <a:lumMod val="85000"/>
                      </a:schemeClr>
                    </a:solidFill>
                  </a:tcPr>
                </a:tc>
                <a:extLst>
                  <a:ext uri="{0D108BD9-81ED-4DB2-BD59-A6C34878D82A}">
                    <a16:rowId xmlns:a16="http://schemas.microsoft.com/office/drawing/2014/main" val="1509308209"/>
                  </a:ext>
                </a:extLst>
              </a:tr>
              <a:tr h="320501">
                <a:tc>
                  <a:txBody>
                    <a:bodyPr/>
                    <a:lstStyle/>
                    <a:p>
                      <a:pPr algn="ctr"/>
                      <a:r>
                        <a:rPr lang="en-US" sz="1000" dirty="0">
                          <a:latin typeface="Arial Narrow" panose="020B0606020202030204" pitchFamily="34" charset="0"/>
                        </a:rPr>
                        <a:t>July 2025</a:t>
                      </a:r>
                      <a:endParaRPr lang="en-PH" sz="1000" dirty="0">
                        <a:latin typeface="Arial Narrow" panose="020B0606020202030204" pitchFamily="34" charset="0"/>
                      </a:endParaRPr>
                    </a:p>
                  </a:txBody>
                  <a:tcPr>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SFO-2025-0014</a:t>
                      </a:r>
                    </a:p>
                  </a:txBody>
                  <a:tcPr>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28725912"/>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solidFill>
                          <a:srgbClr val="1570EF"/>
                        </a:solidFill>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82322459"/>
                  </a:ext>
                </a:extLst>
              </a:tr>
              <a:tr h="320501">
                <a:tc>
                  <a:txBody>
                    <a:bodyPr/>
                    <a:lstStyle/>
                    <a:p>
                      <a:pPr algn="ctr"/>
                      <a:r>
                        <a:rPr lang="en-US" sz="1000" dirty="0">
                          <a:latin typeface="Arial Narrow" panose="020B0606020202030204" pitchFamily="34" charset="0"/>
                        </a:rPr>
                        <a:t>March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SFO-2025-015</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81859437"/>
                  </a:ext>
                </a:extLst>
              </a:tr>
              <a:tr h="320501">
                <a:tc>
                  <a:txBody>
                    <a:bodyPr/>
                    <a:lstStyle/>
                    <a:p>
                      <a:pPr algn="ctr"/>
                      <a:r>
                        <a:rPr lang="en-US" sz="1000" dirty="0">
                          <a:latin typeface="Arial Narrow" panose="020B0606020202030204" pitchFamily="34" charset="0"/>
                        </a:rPr>
                        <a:t>April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SFO-2025-017</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49199535"/>
                  </a:ext>
                </a:extLst>
              </a:tr>
              <a:tr h="320501">
                <a:tc>
                  <a:txBody>
                    <a:bodyPr/>
                    <a:lstStyle/>
                    <a:p>
                      <a:pPr algn="ctr"/>
                      <a:r>
                        <a:rPr lang="en-US" sz="1000" dirty="0">
                          <a:latin typeface="Arial Narrow" panose="020B0606020202030204" pitchFamily="34" charset="0"/>
                        </a:rPr>
                        <a:t>May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SFO-2025-023</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0424253"/>
                  </a:ext>
                </a:extLst>
              </a:tr>
              <a:tr h="320501">
                <a:tc>
                  <a:txBody>
                    <a:bodyPr/>
                    <a:lstStyle/>
                    <a:p>
                      <a:pPr algn="ctr"/>
                      <a:r>
                        <a:rPr lang="en-US" sz="1000" dirty="0">
                          <a:latin typeface="Arial Narrow" panose="020B0606020202030204" pitchFamily="34" charset="0"/>
                        </a:rPr>
                        <a:t>June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SFO-2025-025</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5308384"/>
                  </a:ext>
                </a:extLst>
              </a:tr>
              <a:tr h="320501">
                <a:tc>
                  <a:txBody>
                    <a:bodyPr/>
                    <a:lstStyle/>
                    <a:p>
                      <a:pPr algn="ctr"/>
                      <a:r>
                        <a:rPr lang="en-US" sz="1000" dirty="0">
                          <a:latin typeface="Arial Narrow" panose="020B0606020202030204" pitchFamily="34" charset="0"/>
                        </a:rPr>
                        <a:t>July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SFO-2025-030</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2181544"/>
                  </a:ext>
                </a:extLst>
              </a:tr>
              <a:tr h="320501">
                <a:tc>
                  <a:txBody>
                    <a:bodyPr/>
                    <a:lstStyle/>
                    <a:p>
                      <a:pPr algn="ctr"/>
                      <a:r>
                        <a:rPr lang="en-US" sz="1000" dirty="0">
                          <a:latin typeface="Arial Narrow" panose="020B0606020202030204" pitchFamily="34" charset="0"/>
                        </a:rPr>
                        <a:t>August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SFO-2025-032</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17464197"/>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94155833"/>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7308458"/>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81679580"/>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solidFill>
                      <a:srgbClr val="FFFFFF"/>
                    </a:solidFill>
                  </a:tcPr>
                </a:tc>
                <a:extLst>
                  <a:ext uri="{0D108BD9-81ED-4DB2-BD59-A6C34878D82A}">
                    <a16:rowId xmlns:a16="http://schemas.microsoft.com/office/drawing/2014/main" val="4106228526"/>
                  </a:ext>
                </a:extLst>
              </a:tr>
            </a:tbl>
          </a:graphicData>
        </a:graphic>
      </p:graphicFrame>
      <p:sp>
        <p:nvSpPr>
          <p:cNvPr id="26" name="Rectangle: Rounded Corners 25">
            <a:extLst>
              <a:ext uri="{FF2B5EF4-FFF2-40B4-BE49-F238E27FC236}">
                <a16:creationId xmlns:a16="http://schemas.microsoft.com/office/drawing/2014/main" id="{D7CC5297-1F07-14C2-2D72-AE8CE60370DC}"/>
              </a:ext>
            </a:extLst>
          </p:cNvPr>
          <p:cNvSpPr/>
          <p:nvPr/>
        </p:nvSpPr>
        <p:spPr>
          <a:xfrm>
            <a:off x="2984500" y="2511482"/>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200" dirty="0"/>
          </a:p>
        </p:txBody>
      </p:sp>
      <p:sp>
        <p:nvSpPr>
          <p:cNvPr id="27" name="Rectangle: Rounded Corners 26">
            <a:extLst>
              <a:ext uri="{FF2B5EF4-FFF2-40B4-BE49-F238E27FC236}">
                <a16:creationId xmlns:a16="http://schemas.microsoft.com/office/drawing/2014/main" id="{013C5965-CE48-7581-42F0-1269B8155A76}"/>
              </a:ext>
            </a:extLst>
          </p:cNvPr>
          <p:cNvSpPr/>
          <p:nvPr/>
        </p:nvSpPr>
        <p:spPr>
          <a:xfrm>
            <a:off x="5098107" y="2511482"/>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200" dirty="0"/>
          </a:p>
        </p:txBody>
      </p:sp>
      <p:sp>
        <p:nvSpPr>
          <p:cNvPr id="29" name="Rectangle: Rounded Corners 28">
            <a:extLst>
              <a:ext uri="{FF2B5EF4-FFF2-40B4-BE49-F238E27FC236}">
                <a16:creationId xmlns:a16="http://schemas.microsoft.com/office/drawing/2014/main" id="{7F4BAA76-444A-4317-1E29-E5035147D48E}"/>
              </a:ext>
            </a:extLst>
          </p:cNvPr>
          <p:cNvSpPr/>
          <p:nvPr/>
        </p:nvSpPr>
        <p:spPr>
          <a:xfrm>
            <a:off x="7211714" y="2511482"/>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50000"/>
                  </a:schemeClr>
                </a:solidFill>
                <a:latin typeface="Arial Narrow" panose="020B0606020202030204" pitchFamily="34" charset="0"/>
              </a:rPr>
              <a:t>SFO-2025-014</a:t>
            </a:r>
          </a:p>
        </p:txBody>
      </p:sp>
      <p:pic>
        <p:nvPicPr>
          <p:cNvPr id="25" name="Picture 24">
            <a:extLst>
              <a:ext uri="{FF2B5EF4-FFF2-40B4-BE49-F238E27FC236}">
                <a16:creationId xmlns:a16="http://schemas.microsoft.com/office/drawing/2014/main" id="{242B68DE-A3A0-96A2-879D-31075BB25105}"/>
              </a:ext>
            </a:extLst>
          </p:cNvPr>
          <p:cNvPicPr>
            <a:picLocks noChangeAspect="1"/>
          </p:cNvPicPr>
          <p:nvPr/>
        </p:nvPicPr>
        <p:blipFill>
          <a:blip r:embed="rId5"/>
          <a:srcRect l="90908" t="20032" r="3506" b="76049"/>
          <a:stretch>
            <a:fillRect/>
          </a:stretch>
        </p:blipFill>
        <p:spPr>
          <a:xfrm>
            <a:off x="11344595" y="2548153"/>
            <a:ext cx="681039" cy="256858"/>
          </a:xfrm>
          <a:prstGeom prst="rect">
            <a:avLst/>
          </a:prstGeom>
        </p:spPr>
      </p:pic>
      <p:sp>
        <p:nvSpPr>
          <p:cNvPr id="31" name="TextBox 30">
            <a:extLst>
              <a:ext uri="{FF2B5EF4-FFF2-40B4-BE49-F238E27FC236}">
                <a16:creationId xmlns:a16="http://schemas.microsoft.com/office/drawing/2014/main" id="{8D072500-3621-C4CE-30F3-50BFF21C4271}"/>
              </a:ext>
            </a:extLst>
          </p:cNvPr>
          <p:cNvSpPr txBox="1"/>
          <p:nvPr/>
        </p:nvSpPr>
        <p:spPr>
          <a:xfrm>
            <a:off x="2971680" y="2262067"/>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Bank Reference No:</a:t>
            </a:r>
            <a:endParaRPr lang="en-PH" sz="1000" dirty="0">
              <a:solidFill>
                <a:schemeClr val="bg2">
                  <a:lumMod val="25000"/>
                </a:schemeClr>
              </a:solidFill>
              <a:latin typeface="Arial Narrow" panose="020B0606020202030204" pitchFamily="34" charset="0"/>
            </a:endParaRPr>
          </a:p>
        </p:txBody>
      </p:sp>
      <p:sp>
        <p:nvSpPr>
          <p:cNvPr id="32" name="TextBox 31">
            <a:extLst>
              <a:ext uri="{FF2B5EF4-FFF2-40B4-BE49-F238E27FC236}">
                <a16:creationId xmlns:a16="http://schemas.microsoft.com/office/drawing/2014/main" id="{124ABF11-84B0-BCC5-32B5-135F62FC8FA2}"/>
              </a:ext>
            </a:extLst>
          </p:cNvPr>
          <p:cNvSpPr txBox="1"/>
          <p:nvPr/>
        </p:nvSpPr>
        <p:spPr>
          <a:xfrm>
            <a:off x="5013840" y="2249401"/>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Date of Disbursement:</a:t>
            </a:r>
            <a:endParaRPr lang="en-PH" sz="1000" dirty="0">
              <a:solidFill>
                <a:schemeClr val="bg2">
                  <a:lumMod val="25000"/>
                </a:schemeClr>
              </a:solidFill>
              <a:latin typeface="Arial Narrow" panose="020B0606020202030204" pitchFamily="34" charset="0"/>
            </a:endParaRPr>
          </a:p>
        </p:txBody>
      </p:sp>
      <p:sp>
        <p:nvSpPr>
          <p:cNvPr id="33" name="TextBox 32">
            <a:extLst>
              <a:ext uri="{FF2B5EF4-FFF2-40B4-BE49-F238E27FC236}">
                <a16:creationId xmlns:a16="http://schemas.microsoft.com/office/drawing/2014/main" id="{97A16839-C80F-FC1B-6686-AB483E4A610B}"/>
              </a:ext>
            </a:extLst>
          </p:cNvPr>
          <p:cNvSpPr txBox="1"/>
          <p:nvPr/>
        </p:nvSpPr>
        <p:spPr>
          <a:xfrm>
            <a:off x="7117381" y="230193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Reference Number:</a:t>
            </a:r>
            <a:endParaRPr lang="en-PH" sz="1000" dirty="0">
              <a:solidFill>
                <a:schemeClr val="bg2">
                  <a:lumMod val="25000"/>
                </a:schemeClr>
              </a:solidFill>
              <a:latin typeface="Arial Narrow" panose="020B0606020202030204" pitchFamily="34" charset="0"/>
            </a:endParaRPr>
          </a:p>
        </p:txBody>
      </p:sp>
      <p:sp>
        <p:nvSpPr>
          <p:cNvPr id="35" name="TextBox 34">
            <a:extLst>
              <a:ext uri="{FF2B5EF4-FFF2-40B4-BE49-F238E27FC236}">
                <a16:creationId xmlns:a16="http://schemas.microsoft.com/office/drawing/2014/main" id="{BD9DEAA6-57D9-C9F3-B556-A3A5BE7E2750}"/>
              </a:ext>
            </a:extLst>
          </p:cNvPr>
          <p:cNvSpPr txBox="1"/>
          <p:nvPr/>
        </p:nvSpPr>
        <p:spPr>
          <a:xfrm>
            <a:off x="2960665" y="1976595"/>
            <a:ext cx="1780660" cy="307777"/>
          </a:xfrm>
          <a:prstGeom prst="rect">
            <a:avLst/>
          </a:prstGeom>
          <a:noFill/>
        </p:spPr>
        <p:txBody>
          <a:bodyPr wrap="square" rtlCol="0">
            <a:spAutoFit/>
          </a:bodyPr>
          <a:lstStyle/>
          <a:p>
            <a:r>
              <a:rPr lang="en-US" sz="1400" b="1" dirty="0">
                <a:solidFill>
                  <a:schemeClr val="bg2">
                    <a:lumMod val="25000"/>
                  </a:schemeClr>
                </a:solidFill>
                <a:latin typeface="Arial Narrow" panose="020B0606020202030204" pitchFamily="34" charset="0"/>
              </a:rPr>
              <a:t>July 2025</a:t>
            </a:r>
            <a:endParaRPr lang="en-PH" sz="1400" b="1" dirty="0">
              <a:solidFill>
                <a:schemeClr val="bg2">
                  <a:lumMod val="25000"/>
                </a:schemeClr>
              </a:solidFill>
              <a:latin typeface="Arial Narrow" panose="020B0606020202030204" pitchFamily="34" charset="0"/>
            </a:endParaRPr>
          </a:p>
        </p:txBody>
      </p:sp>
      <p:graphicFrame>
        <p:nvGraphicFramePr>
          <p:cNvPr id="36" name="Table 35">
            <a:extLst>
              <a:ext uri="{FF2B5EF4-FFF2-40B4-BE49-F238E27FC236}">
                <a16:creationId xmlns:a16="http://schemas.microsoft.com/office/drawing/2014/main" id="{E7018C0F-180D-F878-4CC0-7EF0A59D891C}"/>
              </a:ext>
            </a:extLst>
          </p:cNvPr>
          <p:cNvGraphicFramePr>
            <a:graphicFrameLocks noGrp="1"/>
          </p:cNvGraphicFramePr>
          <p:nvPr/>
        </p:nvGraphicFramePr>
        <p:xfrm>
          <a:off x="2971456" y="2957515"/>
          <a:ext cx="8994251" cy="807807"/>
        </p:xfrm>
        <a:graphic>
          <a:graphicData uri="http://schemas.openxmlformats.org/drawingml/2006/table">
            <a:tbl>
              <a:tblPr firstRow="1" bandRow="1">
                <a:tableStyleId>{5C22544A-7EE6-4342-B048-85BDC9FD1C3A}</a:tableStyleId>
              </a:tblPr>
              <a:tblGrid>
                <a:gridCol w="705791">
                  <a:extLst>
                    <a:ext uri="{9D8B030D-6E8A-4147-A177-3AD203B41FA5}">
                      <a16:colId xmlns:a16="http://schemas.microsoft.com/office/drawing/2014/main" val="4230336558"/>
                    </a:ext>
                  </a:extLst>
                </a:gridCol>
                <a:gridCol w="920940">
                  <a:extLst>
                    <a:ext uri="{9D8B030D-6E8A-4147-A177-3AD203B41FA5}">
                      <a16:colId xmlns:a16="http://schemas.microsoft.com/office/drawing/2014/main" val="1810269809"/>
                    </a:ext>
                  </a:extLst>
                </a:gridCol>
                <a:gridCol w="920940">
                  <a:extLst>
                    <a:ext uri="{9D8B030D-6E8A-4147-A177-3AD203B41FA5}">
                      <a16:colId xmlns:a16="http://schemas.microsoft.com/office/drawing/2014/main" val="91003653"/>
                    </a:ext>
                  </a:extLst>
                </a:gridCol>
                <a:gridCol w="936442">
                  <a:extLst>
                    <a:ext uri="{9D8B030D-6E8A-4147-A177-3AD203B41FA5}">
                      <a16:colId xmlns:a16="http://schemas.microsoft.com/office/drawing/2014/main" val="2222852846"/>
                    </a:ext>
                  </a:extLst>
                </a:gridCol>
                <a:gridCol w="905438">
                  <a:extLst>
                    <a:ext uri="{9D8B030D-6E8A-4147-A177-3AD203B41FA5}">
                      <a16:colId xmlns:a16="http://schemas.microsoft.com/office/drawing/2014/main" val="1982789283"/>
                    </a:ext>
                  </a:extLst>
                </a:gridCol>
                <a:gridCol w="920940">
                  <a:extLst>
                    <a:ext uri="{9D8B030D-6E8A-4147-A177-3AD203B41FA5}">
                      <a16:colId xmlns:a16="http://schemas.microsoft.com/office/drawing/2014/main" val="778966576"/>
                    </a:ext>
                  </a:extLst>
                </a:gridCol>
                <a:gridCol w="920940">
                  <a:extLst>
                    <a:ext uri="{9D8B030D-6E8A-4147-A177-3AD203B41FA5}">
                      <a16:colId xmlns:a16="http://schemas.microsoft.com/office/drawing/2014/main" val="386327214"/>
                    </a:ext>
                  </a:extLst>
                </a:gridCol>
                <a:gridCol w="920940">
                  <a:extLst>
                    <a:ext uri="{9D8B030D-6E8A-4147-A177-3AD203B41FA5}">
                      <a16:colId xmlns:a16="http://schemas.microsoft.com/office/drawing/2014/main" val="3748750143"/>
                    </a:ext>
                  </a:extLst>
                </a:gridCol>
                <a:gridCol w="920940">
                  <a:extLst>
                    <a:ext uri="{9D8B030D-6E8A-4147-A177-3AD203B41FA5}">
                      <a16:colId xmlns:a16="http://schemas.microsoft.com/office/drawing/2014/main" val="1321617753"/>
                    </a:ext>
                  </a:extLst>
                </a:gridCol>
                <a:gridCol w="920940">
                  <a:extLst>
                    <a:ext uri="{9D8B030D-6E8A-4147-A177-3AD203B41FA5}">
                      <a16:colId xmlns:a16="http://schemas.microsoft.com/office/drawing/2014/main" val="2246058799"/>
                    </a:ext>
                  </a:extLst>
                </a:gridCol>
              </a:tblGrid>
              <a:tr h="345428">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Date</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Request NO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r>
                        <a:rPr lang="en-US" sz="800" dirty="0">
                          <a:solidFill>
                            <a:schemeClr val="bg2">
                              <a:lumMod val="25000"/>
                            </a:schemeClr>
                          </a:solidFill>
                          <a:latin typeface="Arial Narrow" panose="020B0606020202030204" pitchFamily="34" charset="0"/>
                        </a:rPr>
                        <a:t>Service Seeker</a:t>
                      </a:r>
                      <a:endParaRPr lang="en-PH" sz="800" dirty="0">
                        <a:solidFill>
                          <a:schemeClr val="bg2">
                            <a:lumMod val="25000"/>
                          </a:schemeClr>
                        </a:solidFill>
                        <a:latin typeface="Arial Narrow" panose="020B0606020202030204" pitchFamily="34"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Description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Service cost excluding tax in riyals</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Tax amount of 15%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Platform commission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Payment gateway fees</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Penalty Deduction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Total bill - including tax</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r>
                        <a:rPr lang="en-PH" sz="800" dirty="0">
                          <a:solidFill>
                            <a:schemeClr val="bg2">
                              <a:lumMod val="25000"/>
                            </a:schemeClr>
                          </a:solidFill>
                          <a:effectLst/>
                          <a:latin typeface="Arial Narrow" panose="020B0606020202030204" pitchFamily="34" charset="0"/>
                        </a:rPr>
                        <a:t>7/20/2025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JON-1846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دفعة عقد محاماة</a:t>
                      </a:r>
                      <a:endParaRPr lang="en-US" sz="800" dirty="0">
                        <a:solidFill>
                          <a:schemeClr val="bg2">
                            <a:lumMod val="25000"/>
                          </a:schemeClr>
                        </a:solidFill>
                        <a:effectLst/>
                        <a:latin typeface="Arial Narrow" panose="020B0606020202030204" pitchFamily="34" charset="0"/>
                      </a:endParaRPr>
                    </a:p>
                    <a:p>
                      <a:pPr algn="ctr" rtl="1" fontAlgn="ctr">
                        <a:buNone/>
                      </a:pPr>
                      <a:r>
                        <a:rPr lang="en-PH" sz="800" dirty="0">
                          <a:solidFill>
                            <a:schemeClr val="bg2">
                              <a:lumMod val="25000"/>
                            </a:schemeClr>
                          </a:solidFill>
                          <a:effectLst/>
                          <a:latin typeface="Arial Narrow" panose="020B0606020202030204" pitchFamily="34" charset="0"/>
                        </a:rPr>
                        <a:t>Attorney contract payment</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4500.00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8190.30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26309.70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bl>
          </a:graphicData>
        </a:graphic>
      </p:graphicFrame>
      <p:sp>
        <p:nvSpPr>
          <p:cNvPr id="37" name="Rectangle: Rounded Corners 36">
            <a:extLst>
              <a:ext uri="{FF2B5EF4-FFF2-40B4-BE49-F238E27FC236}">
                <a16:creationId xmlns:a16="http://schemas.microsoft.com/office/drawing/2014/main" id="{453E681F-6168-3CBE-5C7C-68652A9C2DC4}"/>
              </a:ext>
            </a:extLst>
          </p:cNvPr>
          <p:cNvSpPr/>
          <p:nvPr/>
        </p:nvSpPr>
        <p:spPr>
          <a:xfrm>
            <a:off x="9193924" y="2509870"/>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50000"/>
                  </a:schemeClr>
                </a:solidFill>
                <a:latin typeface="Arial Narrow" panose="020B0606020202030204" pitchFamily="34" charset="0"/>
              </a:rPr>
              <a:t>27,378.00</a:t>
            </a:r>
            <a:endParaRPr lang="en-PH" sz="1200" dirty="0">
              <a:solidFill>
                <a:schemeClr val="bg2">
                  <a:lumMod val="50000"/>
                </a:schemeClr>
              </a:solidFill>
              <a:latin typeface="Arial Narrow" panose="020B0606020202030204" pitchFamily="34" charset="0"/>
            </a:endParaRPr>
          </a:p>
        </p:txBody>
      </p:sp>
      <p:sp>
        <p:nvSpPr>
          <p:cNvPr id="38" name="TextBox 37">
            <a:extLst>
              <a:ext uri="{FF2B5EF4-FFF2-40B4-BE49-F238E27FC236}">
                <a16:creationId xmlns:a16="http://schemas.microsoft.com/office/drawing/2014/main" id="{D518675B-C659-E5E6-F55A-7B32FCC4B690}"/>
              </a:ext>
            </a:extLst>
          </p:cNvPr>
          <p:cNvSpPr txBox="1"/>
          <p:nvPr/>
        </p:nvSpPr>
        <p:spPr>
          <a:xfrm>
            <a:off x="9099591" y="2300320"/>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Net Amount:</a:t>
            </a:r>
            <a:endParaRPr lang="en-PH" sz="1000" dirty="0">
              <a:solidFill>
                <a:schemeClr val="bg2">
                  <a:lumMod val="25000"/>
                </a:schemeClr>
              </a:solidFill>
              <a:latin typeface="Arial Narrow" panose="020B0606020202030204" pitchFamily="34" charset="0"/>
            </a:endParaRPr>
          </a:p>
        </p:txBody>
      </p:sp>
      <p:pic>
        <p:nvPicPr>
          <p:cNvPr id="39" name="Picture 38">
            <a:extLst>
              <a:ext uri="{FF2B5EF4-FFF2-40B4-BE49-F238E27FC236}">
                <a16:creationId xmlns:a16="http://schemas.microsoft.com/office/drawing/2014/main" id="{957FBA6F-57CC-9B7B-CE8C-372058F93709}"/>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0445566" y="2615316"/>
            <a:ext cx="126955" cy="139370"/>
          </a:xfrm>
          <a:prstGeom prst="rect">
            <a:avLst/>
          </a:prstGeom>
        </p:spPr>
      </p:pic>
      <p:sp>
        <p:nvSpPr>
          <p:cNvPr id="42" name="TextBox 41">
            <a:extLst>
              <a:ext uri="{FF2B5EF4-FFF2-40B4-BE49-F238E27FC236}">
                <a16:creationId xmlns:a16="http://schemas.microsoft.com/office/drawing/2014/main" id="{52B0FEEB-D8C8-9785-2B54-FD90C22A4892}"/>
              </a:ext>
            </a:extLst>
          </p:cNvPr>
          <p:cNvSpPr txBox="1"/>
          <p:nvPr/>
        </p:nvSpPr>
        <p:spPr>
          <a:xfrm>
            <a:off x="220804" y="1416060"/>
            <a:ext cx="977008" cy="230832"/>
          </a:xfrm>
          <a:prstGeom prst="rect">
            <a:avLst/>
          </a:prstGeom>
          <a:noFill/>
        </p:spPr>
        <p:txBody>
          <a:bodyPr wrap="square" rtlCol="0">
            <a:spAutoFit/>
          </a:bodyPr>
          <a:lstStyle/>
          <a:p>
            <a:r>
              <a:rPr lang="en-US" sz="900" dirty="0">
                <a:solidFill>
                  <a:schemeClr val="bg2">
                    <a:lumMod val="25000"/>
                  </a:schemeClr>
                </a:solidFill>
                <a:latin typeface="Arial Narrow" panose="020B0606020202030204" pitchFamily="34" charset="0"/>
              </a:rPr>
              <a:t>All Money</a:t>
            </a:r>
            <a:endParaRPr lang="en-PH" sz="900" dirty="0">
              <a:solidFill>
                <a:schemeClr val="bg2">
                  <a:lumMod val="25000"/>
                </a:schemeClr>
              </a:solidFill>
              <a:latin typeface="Arial Narrow" panose="020B0606020202030204" pitchFamily="34" charset="0"/>
            </a:endParaRPr>
          </a:p>
        </p:txBody>
      </p:sp>
      <p:sp>
        <p:nvSpPr>
          <p:cNvPr id="43" name="Rectangle: Rounded Corners 42">
            <a:extLst>
              <a:ext uri="{FF2B5EF4-FFF2-40B4-BE49-F238E27FC236}">
                <a16:creationId xmlns:a16="http://schemas.microsoft.com/office/drawing/2014/main" id="{EB50A8ED-2CC7-15AE-391F-32E937853D89}"/>
              </a:ext>
            </a:extLst>
          </p:cNvPr>
          <p:cNvSpPr/>
          <p:nvPr/>
        </p:nvSpPr>
        <p:spPr>
          <a:xfrm>
            <a:off x="260977" y="1652922"/>
            <a:ext cx="1182966"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920.00</a:t>
            </a:r>
            <a:endParaRPr lang="en-PH" sz="1200" dirty="0">
              <a:solidFill>
                <a:schemeClr val="bg1"/>
              </a:solidFill>
              <a:latin typeface="Arial Narrow" panose="020B0606020202030204" pitchFamily="34" charset="0"/>
            </a:endParaRPr>
          </a:p>
        </p:txBody>
      </p:sp>
      <p:sp>
        <p:nvSpPr>
          <p:cNvPr id="44" name="TextBox 43">
            <a:extLst>
              <a:ext uri="{FF2B5EF4-FFF2-40B4-BE49-F238E27FC236}">
                <a16:creationId xmlns:a16="http://schemas.microsoft.com/office/drawing/2014/main" id="{EE63C4A6-4ED5-8C86-74B6-D3D27A3523A1}"/>
              </a:ext>
            </a:extLst>
          </p:cNvPr>
          <p:cNvSpPr txBox="1"/>
          <p:nvPr/>
        </p:nvSpPr>
        <p:spPr>
          <a:xfrm>
            <a:off x="166737" y="2080440"/>
            <a:ext cx="2253028" cy="230832"/>
          </a:xfrm>
          <a:prstGeom prst="rect">
            <a:avLst/>
          </a:prstGeom>
          <a:noFill/>
        </p:spPr>
        <p:txBody>
          <a:bodyPr wrap="square" rtlCol="0">
            <a:spAutoFit/>
          </a:bodyPr>
          <a:lstStyle/>
          <a:p>
            <a:pPr algn="ctr"/>
            <a:r>
              <a:rPr lang="en-US" sz="900" dirty="0">
                <a:solidFill>
                  <a:schemeClr val="bg2">
                    <a:lumMod val="25000"/>
                  </a:schemeClr>
                </a:solidFill>
                <a:latin typeface="Arial Narrow" panose="020B0606020202030204" pitchFamily="34" charset="0"/>
              </a:rPr>
              <a:t>Net Amount After Commission and  Deductions</a:t>
            </a:r>
            <a:endParaRPr lang="en-PH" sz="900" dirty="0">
              <a:solidFill>
                <a:schemeClr val="bg2">
                  <a:lumMod val="25000"/>
                </a:schemeClr>
              </a:solidFill>
              <a:latin typeface="Arial Narrow" panose="020B0606020202030204" pitchFamily="34" charset="0"/>
            </a:endParaRPr>
          </a:p>
        </p:txBody>
      </p:sp>
      <p:sp>
        <p:nvSpPr>
          <p:cNvPr id="49" name="TextBox 48">
            <a:extLst>
              <a:ext uri="{FF2B5EF4-FFF2-40B4-BE49-F238E27FC236}">
                <a16:creationId xmlns:a16="http://schemas.microsoft.com/office/drawing/2014/main" id="{7C8443FA-0B6C-A15F-21BD-24D3C0D169EC}"/>
              </a:ext>
            </a:extLst>
          </p:cNvPr>
          <p:cNvSpPr txBox="1"/>
          <p:nvPr/>
        </p:nvSpPr>
        <p:spPr>
          <a:xfrm>
            <a:off x="220243" y="2889792"/>
            <a:ext cx="2498582" cy="215444"/>
          </a:xfrm>
          <a:prstGeom prst="rect">
            <a:avLst/>
          </a:prstGeom>
          <a:noFill/>
        </p:spPr>
        <p:txBody>
          <a:bodyPr wrap="square" rtlCol="0">
            <a:spAutoFit/>
          </a:bodyPr>
          <a:lstStyle/>
          <a:p>
            <a:r>
              <a:rPr lang="en-US" sz="800" dirty="0">
                <a:latin typeface="Arial Narrow" panose="020B0606020202030204" pitchFamily="34" charset="0"/>
              </a:rPr>
              <a:t>Your total profits since the beginning</a:t>
            </a:r>
            <a:endParaRPr lang="en-PH" sz="500" dirty="0">
              <a:solidFill>
                <a:schemeClr val="bg1"/>
              </a:solidFill>
              <a:latin typeface="Arial Narrow" panose="020B0606020202030204" pitchFamily="34" charset="0"/>
            </a:endParaRPr>
          </a:p>
        </p:txBody>
      </p:sp>
      <p:sp>
        <p:nvSpPr>
          <p:cNvPr id="50" name="Rectangle: Rounded Corners 49">
            <a:extLst>
              <a:ext uri="{FF2B5EF4-FFF2-40B4-BE49-F238E27FC236}">
                <a16:creationId xmlns:a16="http://schemas.microsoft.com/office/drawing/2014/main" id="{2714F834-B719-6FDA-F2C9-DE5611A9F20F}"/>
              </a:ext>
            </a:extLst>
          </p:cNvPr>
          <p:cNvSpPr/>
          <p:nvPr/>
        </p:nvSpPr>
        <p:spPr>
          <a:xfrm>
            <a:off x="292971" y="3119033"/>
            <a:ext cx="2407382" cy="246129"/>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Narrow" panose="020B0606020202030204" pitchFamily="34" charset="0"/>
              </a:rPr>
              <a:t>6029.45</a:t>
            </a:r>
            <a:endParaRPr lang="en-PH" sz="1400" dirty="0">
              <a:solidFill>
                <a:schemeClr val="bg1"/>
              </a:solidFill>
              <a:latin typeface="Arial Narrow" panose="020B0606020202030204" pitchFamily="34" charset="0"/>
            </a:endParaRPr>
          </a:p>
        </p:txBody>
      </p:sp>
      <p:sp>
        <p:nvSpPr>
          <p:cNvPr id="51" name="TextBox 50">
            <a:extLst>
              <a:ext uri="{FF2B5EF4-FFF2-40B4-BE49-F238E27FC236}">
                <a16:creationId xmlns:a16="http://schemas.microsoft.com/office/drawing/2014/main" id="{F3B673DB-7369-6475-4D70-CFBAE41828C5}"/>
              </a:ext>
            </a:extLst>
          </p:cNvPr>
          <p:cNvSpPr txBox="1"/>
          <p:nvPr/>
        </p:nvSpPr>
        <p:spPr>
          <a:xfrm>
            <a:off x="198733" y="3377537"/>
            <a:ext cx="2537160" cy="215444"/>
          </a:xfrm>
          <a:prstGeom prst="rect">
            <a:avLst/>
          </a:prstGeom>
          <a:noFill/>
        </p:spPr>
        <p:txBody>
          <a:bodyPr wrap="square" rtlCol="0">
            <a:spAutoFit/>
          </a:bodyPr>
          <a:lstStyle/>
          <a:p>
            <a:r>
              <a:rPr lang="en-US" sz="800" dirty="0">
                <a:latin typeface="Arial Narrow" panose="020B0606020202030204" pitchFamily="34" charset="0"/>
              </a:rPr>
              <a:t>Your total profits after discounts and the platform percentage</a:t>
            </a:r>
            <a:endParaRPr lang="en-PH" sz="600" dirty="0">
              <a:solidFill>
                <a:schemeClr val="bg1"/>
              </a:solidFill>
              <a:latin typeface="Arial Narrow" panose="020B0606020202030204" pitchFamily="34" charset="0"/>
            </a:endParaRPr>
          </a:p>
        </p:txBody>
      </p:sp>
      <p:sp>
        <p:nvSpPr>
          <p:cNvPr id="52" name="Rectangle: Rounded Corners 51">
            <a:extLst>
              <a:ext uri="{FF2B5EF4-FFF2-40B4-BE49-F238E27FC236}">
                <a16:creationId xmlns:a16="http://schemas.microsoft.com/office/drawing/2014/main" id="{407AA191-3476-D704-4C6D-68D471E2E7D7}"/>
              </a:ext>
            </a:extLst>
          </p:cNvPr>
          <p:cNvSpPr/>
          <p:nvPr/>
        </p:nvSpPr>
        <p:spPr>
          <a:xfrm>
            <a:off x="292971" y="3616014"/>
            <a:ext cx="2407382" cy="246888"/>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4178.40</a:t>
            </a:r>
            <a:endParaRPr lang="en-PH" sz="1400" dirty="0">
              <a:latin typeface="Arial Narrow" panose="020B0606020202030204" pitchFamily="34" charset="0"/>
            </a:endParaRPr>
          </a:p>
        </p:txBody>
      </p:sp>
      <p:sp>
        <p:nvSpPr>
          <p:cNvPr id="53" name="TextBox 52">
            <a:extLst>
              <a:ext uri="{FF2B5EF4-FFF2-40B4-BE49-F238E27FC236}">
                <a16:creationId xmlns:a16="http://schemas.microsoft.com/office/drawing/2014/main" id="{B0D4808D-193F-E387-A39E-F03926E32AAE}"/>
              </a:ext>
            </a:extLst>
          </p:cNvPr>
          <p:cNvSpPr txBox="1"/>
          <p:nvPr/>
        </p:nvSpPr>
        <p:spPr>
          <a:xfrm>
            <a:off x="299076" y="1219990"/>
            <a:ext cx="1161235" cy="215444"/>
          </a:xfrm>
          <a:prstGeom prst="rect">
            <a:avLst/>
          </a:prstGeom>
          <a:noFill/>
        </p:spPr>
        <p:txBody>
          <a:bodyPr wrap="square" rtlCol="0">
            <a:spAutoFit/>
          </a:bodyPr>
          <a:lstStyle/>
          <a:p>
            <a:pPr algn="ctr"/>
            <a:r>
              <a:rPr lang="en-US" sz="800" dirty="0">
                <a:solidFill>
                  <a:srgbClr val="CA935D"/>
                </a:solidFill>
                <a:latin typeface="Arial Narrow" panose="020B0606020202030204" pitchFamily="34" charset="0"/>
              </a:rPr>
              <a:t>Consultation</a:t>
            </a:r>
            <a:endParaRPr lang="en-PH" sz="800" dirty="0">
              <a:solidFill>
                <a:srgbClr val="CA935D"/>
              </a:solidFill>
              <a:latin typeface="Arial Narrow" panose="020B0606020202030204" pitchFamily="34" charset="0"/>
            </a:endParaRPr>
          </a:p>
        </p:txBody>
      </p:sp>
      <p:sp>
        <p:nvSpPr>
          <p:cNvPr id="54" name="Rectangle: Rounded Corners 53">
            <a:extLst>
              <a:ext uri="{FF2B5EF4-FFF2-40B4-BE49-F238E27FC236}">
                <a16:creationId xmlns:a16="http://schemas.microsoft.com/office/drawing/2014/main" id="{881C0441-12BD-2283-90BC-B12CBBC915E7}"/>
              </a:ext>
            </a:extLst>
          </p:cNvPr>
          <p:cNvSpPr/>
          <p:nvPr/>
        </p:nvSpPr>
        <p:spPr>
          <a:xfrm>
            <a:off x="256213" y="2342234"/>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460.00</a:t>
            </a:r>
            <a:endParaRPr lang="en-PH" sz="1200" dirty="0">
              <a:solidFill>
                <a:schemeClr val="bg1"/>
              </a:solidFill>
              <a:latin typeface="Arial Narrow" panose="020B0606020202030204" pitchFamily="34" charset="0"/>
            </a:endParaRPr>
          </a:p>
        </p:txBody>
      </p:sp>
      <p:sp>
        <p:nvSpPr>
          <p:cNvPr id="55" name="Rectangle: Rounded Corners 54">
            <a:extLst>
              <a:ext uri="{FF2B5EF4-FFF2-40B4-BE49-F238E27FC236}">
                <a16:creationId xmlns:a16="http://schemas.microsoft.com/office/drawing/2014/main" id="{2713BEB0-768B-DD85-9950-4740C4E5C263}"/>
              </a:ext>
            </a:extLst>
          </p:cNvPr>
          <p:cNvSpPr/>
          <p:nvPr/>
        </p:nvSpPr>
        <p:spPr>
          <a:xfrm>
            <a:off x="1530025" y="2337959"/>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26309.70</a:t>
            </a:r>
            <a:endParaRPr lang="en-PH" sz="1200" dirty="0">
              <a:solidFill>
                <a:schemeClr val="bg1"/>
              </a:solidFill>
              <a:latin typeface="Arial Narrow" panose="020B0606020202030204" pitchFamily="34" charset="0"/>
            </a:endParaRPr>
          </a:p>
        </p:txBody>
      </p:sp>
      <p:sp>
        <p:nvSpPr>
          <p:cNvPr id="56" name="TextBox 55">
            <a:extLst>
              <a:ext uri="{FF2B5EF4-FFF2-40B4-BE49-F238E27FC236}">
                <a16:creationId xmlns:a16="http://schemas.microsoft.com/office/drawing/2014/main" id="{F5CB37B3-A76F-3B38-44FF-34B9EB189DBE}"/>
              </a:ext>
            </a:extLst>
          </p:cNvPr>
          <p:cNvSpPr txBox="1"/>
          <p:nvPr/>
        </p:nvSpPr>
        <p:spPr>
          <a:xfrm>
            <a:off x="1574658" y="1219853"/>
            <a:ext cx="1161235" cy="215444"/>
          </a:xfrm>
          <a:prstGeom prst="rect">
            <a:avLst/>
          </a:prstGeom>
          <a:noFill/>
        </p:spPr>
        <p:txBody>
          <a:bodyPr wrap="square" rtlCol="0">
            <a:spAutoFit/>
          </a:bodyPr>
          <a:lstStyle/>
          <a:p>
            <a:pPr algn="ctr"/>
            <a:r>
              <a:rPr lang="en-US" sz="800" dirty="0">
                <a:solidFill>
                  <a:srgbClr val="CA935D"/>
                </a:solidFill>
                <a:latin typeface="Arial Narrow" panose="020B0606020202030204" pitchFamily="34" charset="0"/>
              </a:rPr>
              <a:t>Contract</a:t>
            </a:r>
            <a:endParaRPr lang="en-PH" sz="800" dirty="0">
              <a:solidFill>
                <a:srgbClr val="CA935D"/>
              </a:solidFill>
              <a:latin typeface="Arial Narrow" panose="020B0606020202030204" pitchFamily="34" charset="0"/>
            </a:endParaRPr>
          </a:p>
        </p:txBody>
      </p:sp>
      <p:sp>
        <p:nvSpPr>
          <p:cNvPr id="57" name="Rectangle: Rounded Corners 56">
            <a:extLst>
              <a:ext uri="{FF2B5EF4-FFF2-40B4-BE49-F238E27FC236}">
                <a16:creationId xmlns:a16="http://schemas.microsoft.com/office/drawing/2014/main" id="{F97CBC29-9BB3-9464-AD20-CD33C78F53D1}"/>
              </a:ext>
            </a:extLst>
          </p:cNvPr>
          <p:cNvSpPr/>
          <p:nvPr/>
        </p:nvSpPr>
        <p:spPr>
          <a:xfrm>
            <a:off x="900266" y="2676003"/>
            <a:ext cx="1192792" cy="18288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Narrow" panose="020B0606020202030204" pitchFamily="34" charset="0"/>
              </a:rPr>
              <a:t>Consultation</a:t>
            </a:r>
            <a:endParaRPr lang="en-PH" sz="1050" dirty="0">
              <a:solidFill>
                <a:schemeClr val="bg1"/>
              </a:solidFill>
              <a:latin typeface="Arial Narrow" panose="020B0606020202030204" pitchFamily="34" charset="0"/>
            </a:endParaRPr>
          </a:p>
        </p:txBody>
      </p:sp>
      <p:sp>
        <p:nvSpPr>
          <p:cNvPr id="58" name="Rectangle: Rounded Corners 57">
            <a:extLst>
              <a:ext uri="{FF2B5EF4-FFF2-40B4-BE49-F238E27FC236}">
                <a16:creationId xmlns:a16="http://schemas.microsoft.com/office/drawing/2014/main" id="{FDA5F7A1-EED8-9626-F5F2-7402221A07EC}"/>
              </a:ext>
            </a:extLst>
          </p:cNvPr>
          <p:cNvSpPr/>
          <p:nvPr/>
        </p:nvSpPr>
        <p:spPr>
          <a:xfrm>
            <a:off x="1022389" y="4894167"/>
            <a:ext cx="948546" cy="48785"/>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Rectangle 61">
            <a:extLst>
              <a:ext uri="{FF2B5EF4-FFF2-40B4-BE49-F238E27FC236}">
                <a16:creationId xmlns:a16="http://schemas.microsoft.com/office/drawing/2014/main" id="{97E4167F-E1E2-D1AD-FA40-FF04FFB3D4F1}"/>
              </a:ext>
            </a:extLst>
          </p:cNvPr>
          <p:cNvSpPr/>
          <p:nvPr/>
        </p:nvSpPr>
        <p:spPr>
          <a:xfrm>
            <a:off x="-619125" y="6867525"/>
            <a:ext cx="13287375" cy="4380618"/>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TextBox 62">
            <a:extLst>
              <a:ext uri="{FF2B5EF4-FFF2-40B4-BE49-F238E27FC236}">
                <a16:creationId xmlns:a16="http://schemas.microsoft.com/office/drawing/2014/main" id="{B3FC5CD4-212F-B324-9EFA-692A2381A085}"/>
              </a:ext>
            </a:extLst>
          </p:cNvPr>
          <p:cNvSpPr txBox="1"/>
          <p:nvPr/>
        </p:nvSpPr>
        <p:spPr>
          <a:xfrm>
            <a:off x="6096000" y="1220617"/>
            <a:ext cx="789383" cy="369332"/>
          </a:xfrm>
          <a:prstGeom prst="rect">
            <a:avLst/>
          </a:prstGeom>
          <a:noFill/>
        </p:spPr>
        <p:txBody>
          <a:bodyPr wrap="none" rtlCol="0">
            <a:spAutoFit/>
          </a:bodyPr>
          <a:lstStyle/>
          <a:p>
            <a:r>
              <a:rPr lang="en-US" dirty="0">
                <a:solidFill>
                  <a:schemeClr val="bg1"/>
                </a:solidFill>
              </a:rPr>
              <a:t>Wallet</a:t>
            </a:r>
            <a:endParaRPr lang="en-PH" dirty="0">
              <a:solidFill>
                <a:schemeClr val="bg1"/>
              </a:solidFill>
            </a:endParaRPr>
          </a:p>
        </p:txBody>
      </p:sp>
      <p:pic>
        <p:nvPicPr>
          <p:cNvPr id="2" name="Picture 1">
            <a:extLst>
              <a:ext uri="{FF2B5EF4-FFF2-40B4-BE49-F238E27FC236}">
                <a16:creationId xmlns:a16="http://schemas.microsoft.com/office/drawing/2014/main" id="{5E8CDA3A-05E5-58EC-1FDF-E6F2889B208F}"/>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123093" y="1687760"/>
            <a:ext cx="126955" cy="139370"/>
          </a:xfrm>
          <a:prstGeom prst="rect">
            <a:avLst/>
          </a:prstGeom>
        </p:spPr>
      </p:pic>
      <p:pic>
        <p:nvPicPr>
          <p:cNvPr id="3" name="Picture 2">
            <a:extLst>
              <a:ext uri="{FF2B5EF4-FFF2-40B4-BE49-F238E27FC236}">
                <a16:creationId xmlns:a16="http://schemas.microsoft.com/office/drawing/2014/main" id="{CE2C2B50-11A9-1A1E-6465-321C289596C8}"/>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120085" y="2382230"/>
            <a:ext cx="126955" cy="139370"/>
          </a:xfrm>
          <a:prstGeom prst="rect">
            <a:avLst/>
          </a:prstGeom>
        </p:spPr>
      </p:pic>
      <p:pic>
        <p:nvPicPr>
          <p:cNvPr id="4" name="Picture 3">
            <a:extLst>
              <a:ext uri="{FF2B5EF4-FFF2-40B4-BE49-F238E27FC236}">
                <a16:creationId xmlns:a16="http://schemas.microsoft.com/office/drawing/2014/main" id="{F0A5F38D-0FF7-5467-8FA1-8ECDA46FEED5}"/>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451595" y="2375834"/>
            <a:ext cx="126955" cy="139370"/>
          </a:xfrm>
          <a:prstGeom prst="rect">
            <a:avLst/>
          </a:prstGeom>
        </p:spPr>
      </p:pic>
      <p:pic>
        <p:nvPicPr>
          <p:cNvPr id="17" name="Picture 16">
            <a:extLst>
              <a:ext uri="{FF2B5EF4-FFF2-40B4-BE49-F238E27FC236}">
                <a16:creationId xmlns:a16="http://schemas.microsoft.com/office/drawing/2014/main" id="{E12C4D7D-6D1C-1FD2-38C3-AC9697A3BF1D}"/>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08643" y="3182380"/>
            <a:ext cx="126955" cy="139370"/>
          </a:xfrm>
          <a:prstGeom prst="rect">
            <a:avLst/>
          </a:prstGeom>
        </p:spPr>
      </p:pic>
      <p:pic>
        <p:nvPicPr>
          <p:cNvPr id="18" name="Picture 17">
            <a:extLst>
              <a:ext uri="{FF2B5EF4-FFF2-40B4-BE49-F238E27FC236}">
                <a16:creationId xmlns:a16="http://schemas.microsoft.com/office/drawing/2014/main" id="{D3C06F23-B07C-2FA4-7426-9472A87ED70B}"/>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11895" y="3672475"/>
            <a:ext cx="126955" cy="139370"/>
          </a:xfrm>
          <a:prstGeom prst="rect">
            <a:avLst/>
          </a:prstGeom>
        </p:spPr>
      </p:pic>
      <p:sp>
        <p:nvSpPr>
          <p:cNvPr id="22" name="Rectangle: Diagonal Corners Rounded 21">
            <a:extLst>
              <a:ext uri="{FF2B5EF4-FFF2-40B4-BE49-F238E27FC236}">
                <a16:creationId xmlns:a16="http://schemas.microsoft.com/office/drawing/2014/main" id="{F23A9313-8BF3-2B10-CE04-AD57B7B9952D}"/>
              </a:ext>
            </a:extLst>
          </p:cNvPr>
          <p:cNvSpPr/>
          <p:nvPr/>
        </p:nvSpPr>
        <p:spPr>
          <a:xfrm>
            <a:off x="1402556" y="5413788"/>
            <a:ext cx="1373877" cy="237859"/>
          </a:xfrm>
          <a:prstGeom prst="round2DiagRect">
            <a:avLst>
              <a:gd name="adj1" fmla="val 33686"/>
              <a:gd name="adj2" fmla="val 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ectangle: Diagonal Corners Rounded 19">
            <a:extLst>
              <a:ext uri="{FF2B5EF4-FFF2-40B4-BE49-F238E27FC236}">
                <a16:creationId xmlns:a16="http://schemas.microsoft.com/office/drawing/2014/main" id="{245DD293-2835-63BC-0CD4-4368F52E73B5}"/>
              </a:ext>
            </a:extLst>
          </p:cNvPr>
          <p:cNvSpPr/>
          <p:nvPr/>
        </p:nvSpPr>
        <p:spPr>
          <a:xfrm>
            <a:off x="182902" y="5413836"/>
            <a:ext cx="1294375" cy="237859"/>
          </a:xfrm>
          <a:prstGeom prst="round2DiagRect">
            <a:avLst>
              <a:gd name="adj1" fmla="val 33686"/>
              <a:gd name="adj2"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TextBox 22">
            <a:extLst>
              <a:ext uri="{FF2B5EF4-FFF2-40B4-BE49-F238E27FC236}">
                <a16:creationId xmlns:a16="http://schemas.microsoft.com/office/drawing/2014/main" id="{4434E908-42A4-020A-C4EE-59E0D8A2D0EF}"/>
              </a:ext>
            </a:extLst>
          </p:cNvPr>
          <p:cNvSpPr txBox="1"/>
          <p:nvPr/>
        </p:nvSpPr>
        <p:spPr>
          <a:xfrm>
            <a:off x="220243" y="5387129"/>
            <a:ext cx="1219639" cy="230832"/>
          </a:xfrm>
          <a:prstGeom prst="rect">
            <a:avLst/>
          </a:prstGeom>
          <a:noFill/>
        </p:spPr>
        <p:txBody>
          <a:bodyPr wrap="square" rtlCol="0">
            <a:spAutoFit/>
          </a:bodyPr>
          <a:lstStyle/>
          <a:p>
            <a:pPr algn="ctr"/>
            <a:r>
              <a:rPr lang="en-US" sz="900" dirty="0">
                <a:latin typeface="Arial Narrow" panose="020B0606020202030204" pitchFamily="34" charset="0"/>
              </a:rPr>
              <a:t>Consultation/Negotiation</a:t>
            </a:r>
            <a:endParaRPr lang="en-PH" sz="900" dirty="0">
              <a:latin typeface="Arial Narrow" panose="020B0606020202030204" pitchFamily="34" charset="0"/>
            </a:endParaRPr>
          </a:p>
        </p:txBody>
      </p:sp>
      <p:sp>
        <p:nvSpPr>
          <p:cNvPr id="24" name="TextBox 23">
            <a:extLst>
              <a:ext uri="{FF2B5EF4-FFF2-40B4-BE49-F238E27FC236}">
                <a16:creationId xmlns:a16="http://schemas.microsoft.com/office/drawing/2014/main" id="{4372B145-9238-40D5-E925-6E6E52AEEB0F}"/>
              </a:ext>
            </a:extLst>
          </p:cNvPr>
          <p:cNvSpPr txBox="1"/>
          <p:nvPr/>
        </p:nvSpPr>
        <p:spPr>
          <a:xfrm>
            <a:off x="1474597" y="5387129"/>
            <a:ext cx="1301836" cy="276999"/>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rPr>
              <a:t>Contract</a:t>
            </a:r>
            <a:endParaRPr lang="en-PH" sz="1200" dirty="0">
              <a:solidFill>
                <a:schemeClr val="bg1"/>
              </a:solidFill>
              <a:latin typeface="Arial Narrow" panose="020B0606020202030204" pitchFamily="34" charset="0"/>
            </a:endParaRPr>
          </a:p>
        </p:txBody>
      </p:sp>
      <p:sp>
        <p:nvSpPr>
          <p:cNvPr id="28" name="Rectangle: Rounded Corners 27">
            <a:extLst>
              <a:ext uri="{FF2B5EF4-FFF2-40B4-BE49-F238E27FC236}">
                <a16:creationId xmlns:a16="http://schemas.microsoft.com/office/drawing/2014/main" id="{DAC94463-E669-FE92-099E-1F04BDA7E2B0}"/>
              </a:ext>
            </a:extLst>
          </p:cNvPr>
          <p:cNvSpPr/>
          <p:nvPr/>
        </p:nvSpPr>
        <p:spPr>
          <a:xfrm>
            <a:off x="1530025" y="1667399"/>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34500.00</a:t>
            </a:r>
            <a:endParaRPr lang="en-PH" sz="1200" dirty="0">
              <a:solidFill>
                <a:schemeClr val="bg1"/>
              </a:solidFill>
              <a:latin typeface="Arial Narrow" panose="020B0606020202030204" pitchFamily="34" charset="0"/>
            </a:endParaRPr>
          </a:p>
        </p:txBody>
      </p:sp>
      <p:pic>
        <p:nvPicPr>
          <p:cNvPr id="30" name="Picture 29">
            <a:extLst>
              <a:ext uri="{FF2B5EF4-FFF2-40B4-BE49-F238E27FC236}">
                <a16:creationId xmlns:a16="http://schemas.microsoft.com/office/drawing/2014/main" id="{25327E55-08BC-02E7-FC49-30D7D838A7C0}"/>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451595" y="1705274"/>
            <a:ext cx="126955" cy="139370"/>
          </a:xfrm>
          <a:prstGeom prst="rect">
            <a:avLst/>
          </a:prstGeom>
        </p:spPr>
      </p:pic>
      <p:sp>
        <p:nvSpPr>
          <p:cNvPr id="34" name="Rectangle: Rounded Corners 33">
            <a:extLst>
              <a:ext uri="{FF2B5EF4-FFF2-40B4-BE49-F238E27FC236}">
                <a16:creationId xmlns:a16="http://schemas.microsoft.com/office/drawing/2014/main" id="{36B7B670-7363-76CF-A83D-39ADF70C02A4}"/>
              </a:ext>
            </a:extLst>
          </p:cNvPr>
          <p:cNvSpPr/>
          <p:nvPr/>
        </p:nvSpPr>
        <p:spPr>
          <a:xfrm>
            <a:off x="921310" y="3924717"/>
            <a:ext cx="1192792" cy="18288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Narrow" panose="020B0606020202030204" pitchFamily="34" charset="0"/>
              </a:rPr>
              <a:t>Contract</a:t>
            </a:r>
            <a:endParaRPr lang="en-PH" sz="1050" dirty="0">
              <a:solidFill>
                <a:schemeClr val="bg1"/>
              </a:solidFill>
              <a:latin typeface="Arial Narrow" panose="020B0606020202030204" pitchFamily="34" charset="0"/>
            </a:endParaRPr>
          </a:p>
        </p:txBody>
      </p:sp>
      <p:sp>
        <p:nvSpPr>
          <p:cNvPr id="40" name="TextBox 39">
            <a:extLst>
              <a:ext uri="{FF2B5EF4-FFF2-40B4-BE49-F238E27FC236}">
                <a16:creationId xmlns:a16="http://schemas.microsoft.com/office/drawing/2014/main" id="{42C72D46-AC7F-53C3-3936-6CAA5C468BDA}"/>
              </a:ext>
            </a:extLst>
          </p:cNvPr>
          <p:cNvSpPr txBox="1"/>
          <p:nvPr/>
        </p:nvSpPr>
        <p:spPr>
          <a:xfrm>
            <a:off x="240413" y="4154869"/>
            <a:ext cx="2498582" cy="215444"/>
          </a:xfrm>
          <a:prstGeom prst="rect">
            <a:avLst/>
          </a:prstGeom>
          <a:noFill/>
        </p:spPr>
        <p:txBody>
          <a:bodyPr wrap="square" rtlCol="0">
            <a:spAutoFit/>
          </a:bodyPr>
          <a:lstStyle/>
          <a:p>
            <a:r>
              <a:rPr lang="en-US" sz="800" dirty="0">
                <a:latin typeface="Arial Narrow" panose="020B0606020202030204" pitchFamily="34" charset="0"/>
              </a:rPr>
              <a:t>Your total profits since the beginning</a:t>
            </a:r>
            <a:endParaRPr lang="en-PH" sz="500" dirty="0">
              <a:solidFill>
                <a:schemeClr val="bg1"/>
              </a:solidFill>
              <a:latin typeface="Arial Narrow" panose="020B0606020202030204" pitchFamily="34" charset="0"/>
            </a:endParaRPr>
          </a:p>
        </p:txBody>
      </p:sp>
      <p:sp>
        <p:nvSpPr>
          <p:cNvPr id="41" name="Rectangle: Rounded Corners 40">
            <a:extLst>
              <a:ext uri="{FF2B5EF4-FFF2-40B4-BE49-F238E27FC236}">
                <a16:creationId xmlns:a16="http://schemas.microsoft.com/office/drawing/2014/main" id="{EE6A719B-1F07-BECE-4C36-C21BA50F43FE}"/>
              </a:ext>
            </a:extLst>
          </p:cNvPr>
          <p:cNvSpPr/>
          <p:nvPr/>
        </p:nvSpPr>
        <p:spPr>
          <a:xfrm>
            <a:off x="313141" y="4384110"/>
            <a:ext cx="2407382" cy="246129"/>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Narrow" panose="020B0606020202030204" pitchFamily="34" charset="0"/>
              </a:rPr>
              <a:t>34500.00</a:t>
            </a:r>
            <a:endParaRPr lang="en-PH" sz="1400" dirty="0">
              <a:solidFill>
                <a:schemeClr val="bg1"/>
              </a:solidFill>
              <a:latin typeface="Arial Narrow" panose="020B0606020202030204" pitchFamily="34" charset="0"/>
            </a:endParaRPr>
          </a:p>
        </p:txBody>
      </p:sp>
      <p:sp>
        <p:nvSpPr>
          <p:cNvPr id="46" name="TextBox 45">
            <a:extLst>
              <a:ext uri="{FF2B5EF4-FFF2-40B4-BE49-F238E27FC236}">
                <a16:creationId xmlns:a16="http://schemas.microsoft.com/office/drawing/2014/main" id="{4949A67D-5137-F62A-1AF7-F7B49B9648D3}"/>
              </a:ext>
            </a:extLst>
          </p:cNvPr>
          <p:cNvSpPr txBox="1"/>
          <p:nvPr/>
        </p:nvSpPr>
        <p:spPr>
          <a:xfrm>
            <a:off x="218903" y="4642614"/>
            <a:ext cx="2537160" cy="215444"/>
          </a:xfrm>
          <a:prstGeom prst="rect">
            <a:avLst/>
          </a:prstGeom>
          <a:noFill/>
        </p:spPr>
        <p:txBody>
          <a:bodyPr wrap="square" rtlCol="0">
            <a:spAutoFit/>
          </a:bodyPr>
          <a:lstStyle/>
          <a:p>
            <a:r>
              <a:rPr lang="en-US" sz="800" dirty="0">
                <a:latin typeface="Arial Narrow" panose="020B0606020202030204" pitchFamily="34" charset="0"/>
              </a:rPr>
              <a:t>Your total profits after discounts and the platform percentage</a:t>
            </a:r>
            <a:endParaRPr lang="en-PH" sz="600" dirty="0">
              <a:solidFill>
                <a:schemeClr val="bg1"/>
              </a:solidFill>
              <a:latin typeface="Arial Narrow" panose="020B0606020202030204" pitchFamily="34" charset="0"/>
            </a:endParaRPr>
          </a:p>
        </p:txBody>
      </p:sp>
      <p:sp>
        <p:nvSpPr>
          <p:cNvPr id="47" name="Rectangle: Rounded Corners 46">
            <a:extLst>
              <a:ext uri="{FF2B5EF4-FFF2-40B4-BE49-F238E27FC236}">
                <a16:creationId xmlns:a16="http://schemas.microsoft.com/office/drawing/2014/main" id="{F639848A-5EA9-6028-B12E-00C0C18C3E40}"/>
              </a:ext>
            </a:extLst>
          </p:cNvPr>
          <p:cNvSpPr/>
          <p:nvPr/>
        </p:nvSpPr>
        <p:spPr>
          <a:xfrm>
            <a:off x="313141" y="4881091"/>
            <a:ext cx="2407382" cy="246888"/>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26309.70</a:t>
            </a:r>
            <a:endParaRPr lang="en-PH" sz="1400" dirty="0">
              <a:latin typeface="Arial Narrow" panose="020B0606020202030204" pitchFamily="34" charset="0"/>
            </a:endParaRPr>
          </a:p>
        </p:txBody>
      </p:sp>
      <p:pic>
        <p:nvPicPr>
          <p:cNvPr id="48" name="Picture 47">
            <a:extLst>
              <a:ext uri="{FF2B5EF4-FFF2-40B4-BE49-F238E27FC236}">
                <a16:creationId xmlns:a16="http://schemas.microsoft.com/office/drawing/2014/main" id="{154EB550-7D6D-5FD4-69CB-2C817D324A40}"/>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28813" y="4447457"/>
            <a:ext cx="126955" cy="139370"/>
          </a:xfrm>
          <a:prstGeom prst="rect">
            <a:avLst/>
          </a:prstGeom>
        </p:spPr>
      </p:pic>
      <p:pic>
        <p:nvPicPr>
          <p:cNvPr id="60" name="Picture 59">
            <a:extLst>
              <a:ext uri="{FF2B5EF4-FFF2-40B4-BE49-F238E27FC236}">
                <a16:creationId xmlns:a16="http://schemas.microsoft.com/office/drawing/2014/main" id="{016E78E9-73C8-4299-9FC5-EC415A57E6AA}"/>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32065" y="4932472"/>
            <a:ext cx="126955" cy="139370"/>
          </a:xfrm>
          <a:prstGeom prst="rect">
            <a:avLst/>
          </a:prstGeom>
        </p:spPr>
      </p:pic>
      <p:sp>
        <p:nvSpPr>
          <p:cNvPr id="61" name="Rectangle: Rounded Corners 60">
            <a:extLst>
              <a:ext uri="{FF2B5EF4-FFF2-40B4-BE49-F238E27FC236}">
                <a16:creationId xmlns:a16="http://schemas.microsoft.com/office/drawing/2014/main" id="{EAFA6872-84EB-E449-9E76-4628AE30F9D6}"/>
              </a:ext>
            </a:extLst>
          </p:cNvPr>
          <p:cNvSpPr/>
          <p:nvPr/>
        </p:nvSpPr>
        <p:spPr>
          <a:xfrm>
            <a:off x="1207761" y="5248808"/>
            <a:ext cx="548640" cy="4572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5118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3D86A-FD1B-C179-E511-7FBE185DFE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FEA610-7A95-ED8B-9F08-2A033C4C84A5}"/>
              </a:ext>
            </a:extLst>
          </p:cNvPr>
          <p:cNvPicPr>
            <a:picLocks noChangeAspect="1"/>
          </p:cNvPicPr>
          <p:nvPr/>
        </p:nvPicPr>
        <p:blipFill>
          <a:blip r:embed="rId2"/>
          <a:stretch>
            <a:fillRect/>
          </a:stretch>
        </p:blipFill>
        <p:spPr>
          <a:xfrm>
            <a:off x="0" y="0"/>
            <a:ext cx="12192000" cy="6553200"/>
          </a:xfrm>
          <a:prstGeom prst="rect">
            <a:avLst/>
          </a:prstGeom>
        </p:spPr>
      </p:pic>
      <p:pic>
        <p:nvPicPr>
          <p:cNvPr id="4098" name="Picture 2">
            <a:extLst>
              <a:ext uri="{FF2B5EF4-FFF2-40B4-BE49-F238E27FC236}">
                <a16:creationId xmlns:a16="http://schemas.microsoft.com/office/drawing/2014/main" id="{C7B99BE3-8111-AFA1-5831-D4089E53D6B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41041" b="38765"/>
          <a:stretch>
            <a:fillRect/>
          </a:stretch>
        </p:blipFill>
        <p:spPr bwMode="auto">
          <a:xfrm>
            <a:off x="-9526" y="1066800"/>
            <a:ext cx="12105811" cy="1422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01D2FBE-1525-AF42-7C5E-41C3ADC20958}"/>
              </a:ext>
            </a:extLst>
          </p:cNvPr>
          <p:cNvSpPr/>
          <p:nvPr/>
        </p:nvSpPr>
        <p:spPr>
          <a:xfrm>
            <a:off x="-9525" y="1066800"/>
            <a:ext cx="12090400" cy="1422400"/>
          </a:xfrm>
          <a:prstGeom prst="rect">
            <a:avLst/>
          </a:prstGeom>
          <a:solidFill>
            <a:srgbClr val="091B3A">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5">
            <a:extLst>
              <a:ext uri="{FF2B5EF4-FFF2-40B4-BE49-F238E27FC236}">
                <a16:creationId xmlns:a16="http://schemas.microsoft.com/office/drawing/2014/main" id="{61BCFB8C-2CB9-9C4C-AA7D-48F157693C22}"/>
              </a:ext>
            </a:extLst>
          </p:cNvPr>
          <p:cNvSpPr/>
          <p:nvPr/>
        </p:nvSpPr>
        <p:spPr>
          <a:xfrm>
            <a:off x="-6213" y="1979296"/>
            <a:ext cx="12090400" cy="487870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Rounded Corners 18">
            <a:extLst>
              <a:ext uri="{FF2B5EF4-FFF2-40B4-BE49-F238E27FC236}">
                <a16:creationId xmlns:a16="http://schemas.microsoft.com/office/drawing/2014/main" id="{EB279414-43C8-0F16-88EF-CBFE4B072398}"/>
              </a:ext>
            </a:extLst>
          </p:cNvPr>
          <p:cNvSpPr/>
          <p:nvPr/>
        </p:nvSpPr>
        <p:spPr>
          <a:xfrm>
            <a:off x="126194" y="1220617"/>
            <a:ext cx="2711775" cy="4608993"/>
          </a:xfrm>
          <a:prstGeom prst="roundRect">
            <a:avLst>
              <a:gd name="adj" fmla="val 4891"/>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1" name="Rectangle: Rounded Corners 20">
            <a:extLst>
              <a:ext uri="{FF2B5EF4-FFF2-40B4-BE49-F238E27FC236}">
                <a16:creationId xmlns:a16="http://schemas.microsoft.com/office/drawing/2014/main" id="{01E391BA-54C0-0C29-B9E7-FDB648C78C9E}"/>
              </a:ext>
            </a:extLst>
          </p:cNvPr>
          <p:cNvSpPr/>
          <p:nvPr/>
        </p:nvSpPr>
        <p:spPr>
          <a:xfrm>
            <a:off x="126195" y="2756363"/>
            <a:ext cx="2711774" cy="1265119"/>
          </a:xfrm>
          <a:prstGeom prst="roundRect">
            <a:avLst>
              <a:gd name="adj" fmla="val 0"/>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9" name="Rectangle: Rounded Corners 58">
            <a:extLst>
              <a:ext uri="{FF2B5EF4-FFF2-40B4-BE49-F238E27FC236}">
                <a16:creationId xmlns:a16="http://schemas.microsoft.com/office/drawing/2014/main" id="{93C32004-76A3-69B2-E1F7-A2BC554AAF49}"/>
              </a:ext>
            </a:extLst>
          </p:cNvPr>
          <p:cNvSpPr/>
          <p:nvPr/>
        </p:nvSpPr>
        <p:spPr>
          <a:xfrm>
            <a:off x="126195" y="5269842"/>
            <a:ext cx="2711774" cy="1591898"/>
          </a:xfrm>
          <a:prstGeom prst="roundRect">
            <a:avLst>
              <a:gd name="adj" fmla="val 0"/>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8" name="TextBox 7">
            <a:extLst>
              <a:ext uri="{FF2B5EF4-FFF2-40B4-BE49-F238E27FC236}">
                <a16:creationId xmlns:a16="http://schemas.microsoft.com/office/drawing/2014/main" id="{A925B6EE-FC1E-F417-E6B6-9583F6DA9D67}"/>
              </a:ext>
            </a:extLst>
          </p:cNvPr>
          <p:cNvSpPr txBox="1"/>
          <p:nvPr/>
        </p:nvSpPr>
        <p:spPr>
          <a:xfrm>
            <a:off x="223142" y="5692101"/>
            <a:ext cx="56515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Filter:</a:t>
            </a:r>
            <a:endParaRPr lang="en-PH" sz="1000" dirty="0">
              <a:solidFill>
                <a:schemeClr val="bg2">
                  <a:lumMod val="25000"/>
                </a:schemeClr>
              </a:solidFill>
              <a:latin typeface="Arial Narrow" panose="020B0606020202030204" pitchFamily="34" charset="0"/>
            </a:endParaRPr>
          </a:p>
        </p:txBody>
      </p:sp>
      <p:sp>
        <p:nvSpPr>
          <p:cNvPr id="9" name="Rectangle: Rounded Corners 8">
            <a:extLst>
              <a:ext uri="{FF2B5EF4-FFF2-40B4-BE49-F238E27FC236}">
                <a16:creationId xmlns:a16="http://schemas.microsoft.com/office/drawing/2014/main" id="{6C6B2490-2676-4031-F0F5-03CB0030D428}"/>
              </a:ext>
            </a:extLst>
          </p:cNvPr>
          <p:cNvSpPr/>
          <p:nvPr/>
        </p:nvSpPr>
        <p:spPr>
          <a:xfrm>
            <a:off x="727967" y="5715884"/>
            <a:ext cx="98600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0FFFB1F3-D422-F91B-F922-EBC6773E47CD}"/>
              </a:ext>
            </a:extLst>
          </p:cNvPr>
          <p:cNvSpPr txBox="1"/>
          <p:nvPr/>
        </p:nvSpPr>
        <p:spPr>
          <a:xfrm>
            <a:off x="813692" y="5726838"/>
            <a:ext cx="688986" cy="246221"/>
          </a:xfrm>
          <a:prstGeom prst="rect">
            <a:avLst/>
          </a:prstGeom>
          <a:noFill/>
        </p:spPr>
        <p:txBody>
          <a:bodyPr wrap="square" rtlCol="0">
            <a:spAutoFit/>
          </a:bodyPr>
          <a:lstStyle/>
          <a:p>
            <a:r>
              <a:rPr lang="en-PH" sz="1000" dirty="0"/>
              <a:t>Full Year</a:t>
            </a:r>
            <a:endParaRPr lang="en-PH" sz="1000" dirty="0">
              <a:latin typeface="Arial Narrow" panose="020B0606020202030204" pitchFamily="34" charset="0"/>
            </a:endParaRPr>
          </a:p>
        </p:txBody>
      </p:sp>
      <p:pic>
        <p:nvPicPr>
          <p:cNvPr id="11" name="Picture 10">
            <a:extLst>
              <a:ext uri="{FF2B5EF4-FFF2-40B4-BE49-F238E27FC236}">
                <a16:creationId xmlns:a16="http://schemas.microsoft.com/office/drawing/2014/main" id="{C5145294-52C5-81FC-7552-D53E1F9C6FE0}"/>
              </a:ext>
            </a:extLst>
          </p:cNvPr>
          <p:cNvPicPr>
            <a:picLocks noChangeAspect="1"/>
          </p:cNvPicPr>
          <p:nvPr/>
        </p:nvPicPr>
        <p:blipFill>
          <a:blip r:embed="rId4"/>
          <a:srcRect l="41313" t="33296" r="34424" b="39862"/>
          <a:stretch>
            <a:fillRect/>
          </a:stretch>
        </p:blipFill>
        <p:spPr>
          <a:xfrm>
            <a:off x="1581583" y="5792913"/>
            <a:ext cx="55423" cy="106520"/>
          </a:xfrm>
          <a:prstGeom prst="rect">
            <a:avLst/>
          </a:prstGeom>
        </p:spPr>
      </p:pic>
      <p:sp>
        <p:nvSpPr>
          <p:cNvPr id="12" name="Rectangle: Rounded Corners 11">
            <a:extLst>
              <a:ext uri="{FF2B5EF4-FFF2-40B4-BE49-F238E27FC236}">
                <a16:creationId xmlns:a16="http://schemas.microsoft.com/office/drawing/2014/main" id="{FD326AEE-F67F-55C1-36E9-0A984FEDFD12}"/>
              </a:ext>
            </a:extLst>
          </p:cNvPr>
          <p:cNvSpPr/>
          <p:nvPr/>
        </p:nvSpPr>
        <p:spPr>
          <a:xfrm>
            <a:off x="1767728" y="5705518"/>
            <a:ext cx="565150" cy="254000"/>
          </a:xfrm>
          <a:prstGeom prst="roundRect">
            <a:avLst/>
          </a:prstGeom>
          <a:solidFill>
            <a:srgbClr val="F2F3F5"/>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TextBox 12">
            <a:extLst>
              <a:ext uri="{FF2B5EF4-FFF2-40B4-BE49-F238E27FC236}">
                <a16:creationId xmlns:a16="http://schemas.microsoft.com/office/drawing/2014/main" id="{095F89C1-864D-D856-4A09-F9BBE864CD84}"/>
              </a:ext>
            </a:extLst>
          </p:cNvPr>
          <p:cNvSpPr txBox="1"/>
          <p:nvPr/>
        </p:nvSpPr>
        <p:spPr>
          <a:xfrm>
            <a:off x="1793396" y="5723662"/>
            <a:ext cx="515728" cy="246221"/>
          </a:xfrm>
          <a:prstGeom prst="rect">
            <a:avLst/>
          </a:prstGeom>
          <a:noFill/>
        </p:spPr>
        <p:txBody>
          <a:bodyPr wrap="square" rtlCol="0">
            <a:spAutoFit/>
          </a:bodyPr>
          <a:lstStyle/>
          <a:p>
            <a:r>
              <a:rPr lang="en-US" sz="1000" dirty="0">
                <a:latin typeface="Arial Narrow" panose="020B0606020202030204" pitchFamily="34" charset="0"/>
              </a:rPr>
              <a:t>2025</a:t>
            </a:r>
            <a:endParaRPr lang="en-PH" sz="1000" dirty="0">
              <a:latin typeface="Arial Narrow" panose="020B0606020202030204" pitchFamily="34" charset="0"/>
            </a:endParaRPr>
          </a:p>
        </p:txBody>
      </p:sp>
      <p:pic>
        <p:nvPicPr>
          <p:cNvPr id="14" name="Picture 13">
            <a:extLst>
              <a:ext uri="{FF2B5EF4-FFF2-40B4-BE49-F238E27FC236}">
                <a16:creationId xmlns:a16="http://schemas.microsoft.com/office/drawing/2014/main" id="{4907AB0A-E957-135F-A1C7-EAD95CD41A41}"/>
              </a:ext>
            </a:extLst>
          </p:cNvPr>
          <p:cNvPicPr>
            <a:picLocks noChangeAspect="1"/>
          </p:cNvPicPr>
          <p:nvPr/>
        </p:nvPicPr>
        <p:blipFill>
          <a:blip r:embed="rId4"/>
          <a:srcRect l="41313" t="33296" r="34424" b="39862"/>
          <a:stretch>
            <a:fillRect/>
          </a:stretch>
        </p:blipFill>
        <p:spPr>
          <a:xfrm>
            <a:off x="2215181" y="5789737"/>
            <a:ext cx="55423" cy="106520"/>
          </a:xfrm>
          <a:prstGeom prst="rect">
            <a:avLst/>
          </a:prstGeom>
        </p:spPr>
      </p:pic>
      <p:graphicFrame>
        <p:nvGraphicFramePr>
          <p:cNvPr id="16" name="Table 15">
            <a:extLst>
              <a:ext uri="{FF2B5EF4-FFF2-40B4-BE49-F238E27FC236}">
                <a16:creationId xmlns:a16="http://schemas.microsoft.com/office/drawing/2014/main" id="{6F97C487-06BD-4ADD-ECF3-08816FF753BB}"/>
              </a:ext>
            </a:extLst>
          </p:cNvPr>
          <p:cNvGraphicFramePr>
            <a:graphicFrameLocks noGrp="1"/>
          </p:cNvGraphicFramePr>
          <p:nvPr/>
        </p:nvGraphicFramePr>
        <p:xfrm>
          <a:off x="256213" y="6080185"/>
          <a:ext cx="2443260" cy="4166513"/>
        </p:xfrm>
        <a:graphic>
          <a:graphicData uri="http://schemas.openxmlformats.org/drawingml/2006/table">
            <a:tbl>
              <a:tblPr firstRow="1" bandRow="1">
                <a:tableStyleId>{5C22544A-7EE6-4342-B048-85BDC9FD1C3A}</a:tableStyleId>
              </a:tblPr>
              <a:tblGrid>
                <a:gridCol w="1201528">
                  <a:extLst>
                    <a:ext uri="{9D8B030D-6E8A-4147-A177-3AD203B41FA5}">
                      <a16:colId xmlns:a16="http://schemas.microsoft.com/office/drawing/2014/main" val="3381004350"/>
                    </a:ext>
                  </a:extLst>
                </a:gridCol>
                <a:gridCol w="1241732">
                  <a:extLst>
                    <a:ext uri="{9D8B030D-6E8A-4147-A177-3AD203B41FA5}">
                      <a16:colId xmlns:a16="http://schemas.microsoft.com/office/drawing/2014/main" val="2979658889"/>
                    </a:ext>
                  </a:extLst>
                </a:gridCol>
              </a:tblGrid>
              <a:tr h="320501">
                <a:tc>
                  <a:txBody>
                    <a:bodyPr/>
                    <a:lstStyle/>
                    <a:p>
                      <a:pPr algn="ctr"/>
                      <a:r>
                        <a:rPr lang="en-US" sz="1000" dirty="0">
                          <a:latin typeface="Arial Narrow" panose="020B0606020202030204" pitchFamily="34" charset="0"/>
                        </a:rPr>
                        <a:t>Billing Period</a:t>
                      </a:r>
                      <a:endParaRPr lang="en-PH" sz="1000" dirty="0">
                        <a:latin typeface="Arial Narrow" panose="020B0606020202030204" pitchFamily="34" charset="0"/>
                      </a:endParaRPr>
                    </a:p>
                  </a:txBody>
                  <a:tcPr anchor="ctr">
                    <a:solidFill>
                      <a:schemeClr val="bg1">
                        <a:lumMod val="85000"/>
                      </a:schemeClr>
                    </a:solidFill>
                  </a:tcPr>
                </a:tc>
                <a:tc>
                  <a:txBody>
                    <a:bodyPr/>
                    <a:lstStyle/>
                    <a:p>
                      <a:pPr algn="ctr"/>
                      <a:r>
                        <a:rPr lang="en-US" sz="1000" dirty="0">
                          <a:latin typeface="Arial Narrow" panose="020B0606020202030204" pitchFamily="34" charset="0"/>
                        </a:rPr>
                        <a:t>Reference Number</a:t>
                      </a:r>
                      <a:endParaRPr lang="en-PH" sz="1000" dirty="0">
                        <a:latin typeface="Arial Narrow" panose="020B0606020202030204" pitchFamily="34" charset="0"/>
                      </a:endParaRPr>
                    </a:p>
                  </a:txBody>
                  <a:tcPr anchor="ctr">
                    <a:solidFill>
                      <a:schemeClr val="bg1">
                        <a:lumMod val="85000"/>
                      </a:schemeClr>
                    </a:solidFill>
                  </a:tcPr>
                </a:tc>
                <a:extLst>
                  <a:ext uri="{0D108BD9-81ED-4DB2-BD59-A6C34878D82A}">
                    <a16:rowId xmlns:a16="http://schemas.microsoft.com/office/drawing/2014/main" val="1509308209"/>
                  </a:ext>
                </a:extLst>
              </a:tr>
              <a:tr h="320501">
                <a:tc>
                  <a:txBody>
                    <a:bodyPr/>
                    <a:lstStyle/>
                    <a:p>
                      <a:pPr algn="ctr"/>
                      <a:r>
                        <a:rPr lang="en-US" sz="1000" dirty="0">
                          <a:latin typeface="Arial Narrow" panose="020B0606020202030204" pitchFamily="34" charset="0"/>
                        </a:rPr>
                        <a:t>January 2025</a:t>
                      </a:r>
                      <a:endParaRPr lang="en-PH" sz="1000" dirty="0">
                        <a:latin typeface="Arial Narrow" panose="020B0606020202030204" pitchFamily="34" charset="0"/>
                      </a:endParaRPr>
                    </a:p>
                  </a:txBody>
                  <a:tcPr>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SFO-2025-008</a:t>
                      </a:r>
                    </a:p>
                  </a:txBody>
                  <a:tcPr>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28725912"/>
                  </a:ext>
                </a:extLst>
              </a:tr>
              <a:tr h="320501">
                <a:tc>
                  <a:txBody>
                    <a:bodyPr/>
                    <a:lstStyle/>
                    <a:p>
                      <a:pPr algn="ctr"/>
                      <a:r>
                        <a:rPr lang="en-US" sz="1000" dirty="0">
                          <a:latin typeface="Arial Narrow" panose="020B0606020202030204" pitchFamily="34" charset="0"/>
                        </a:rPr>
                        <a:t>February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SFO-2025-012</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82322459"/>
                  </a:ext>
                </a:extLst>
              </a:tr>
              <a:tr h="320501">
                <a:tc>
                  <a:txBody>
                    <a:bodyPr/>
                    <a:lstStyle/>
                    <a:p>
                      <a:pPr algn="ctr"/>
                      <a:r>
                        <a:rPr lang="en-US" sz="1000" dirty="0">
                          <a:latin typeface="Arial Narrow" panose="020B0606020202030204" pitchFamily="34" charset="0"/>
                        </a:rPr>
                        <a:t>March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SFO-2025-015</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81859437"/>
                  </a:ext>
                </a:extLst>
              </a:tr>
              <a:tr h="320501">
                <a:tc>
                  <a:txBody>
                    <a:bodyPr/>
                    <a:lstStyle/>
                    <a:p>
                      <a:pPr algn="ctr"/>
                      <a:r>
                        <a:rPr lang="en-US" sz="1000" dirty="0">
                          <a:latin typeface="Arial Narrow" panose="020B0606020202030204" pitchFamily="34" charset="0"/>
                        </a:rPr>
                        <a:t>April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SFO-2025-017</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49199535"/>
                  </a:ext>
                </a:extLst>
              </a:tr>
              <a:tr h="320501">
                <a:tc>
                  <a:txBody>
                    <a:bodyPr/>
                    <a:lstStyle/>
                    <a:p>
                      <a:pPr algn="ctr"/>
                      <a:r>
                        <a:rPr lang="en-US" sz="1000" dirty="0">
                          <a:latin typeface="Arial Narrow" panose="020B0606020202030204" pitchFamily="34" charset="0"/>
                        </a:rPr>
                        <a:t>May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SFO-2025-023</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0424253"/>
                  </a:ext>
                </a:extLst>
              </a:tr>
              <a:tr h="320501">
                <a:tc>
                  <a:txBody>
                    <a:bodyPr/>
                    <a:lstStyle/>
                    <a:p>
                      <a:pPr algn="ctr"/>
                      <a:r>
                        <a:rPr lang="en-US" sz="1000" dirty="0">
                          <a:latin typeface="Arial Narrow" panose="020B0606020202030204" pitchFamily="34" charset="0"/>
                        </a:rPr>
                        <a:t>June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SFO-2025-025</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5308384"/>
                  </a:ext>
                </a:extLst>
              </a:tr>
              <a:tr h="320501">
                <a:tc>
                  <a:txBody>
                    <a:bodyPr/>
                    <a:lstStyle/>
                    <a:p>
                      <a:pPr algn="ctr"/>
                      <a:r>
                        <a:rPr lang="en-US" sz="1000" dirty="0">
                          <a:latin typeface="Arial Narrow" panose="020B0606020202030204" pitchFamily="34" charset="0"/>
                        </a:rPr>
                        <a:t>July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SFO-2025-030</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2181544"/>
                  </a:ext>
                </a:extLst>
              </a:tr>
              <a:tr h="320501">
                <a:tc>
                  <a:txBody>
                    <a:bodyPr/>
                    <a:lstStyle/>
                    <a:p>
                      <a:pPr algn="ctr"/>
                      <a:r>
                        <a:rPr lang="en-US" sz="1000" dirty="0">
                          <a:latin typeface="Arial Narrow" panose="020B0606020202030204" pitchFamily="34" charset="0"/>
                        </a:rPr>
                        <a:t>August 2025</a:t>
                      </a: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r>
                        <a:rPr lang="en-PH" sz="1000" dirty="0">
                          <a:solidFill>
                            <a:srgbClr val="1570EF"/>
                          </a:solidFill>
                          <a:latin typeface="Arial Narrow" panose="020B0606020202030204" pitchFamily="34" charset="0"/>
                        </a:rPr>
                        <a:t>SFO-2025-032</a:t>
                      </a: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17464197"/>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94155833"/>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7308458"/>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81679580"/>
                  </a:ext>
                </a:extLst>
              </a:tr>
              <a:tr h="320501">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solidFill>
                      <a:srgbClr val="FFFFFF"/>
                    </a:solidFill>
                  </a:tcPr>
                </a:tc>
                <a:tc>
                  <a:txBody>
                    <a:bodyPr/>
                    <a:lstStyle/>
                    <a:p>
                      <a:pPr algn="ctr"/>
                      <a:endParaRPr lang="en-PH" sz="1000" dirty="0">
                        <a:latin typeface="Arial Narrow" panose="020B0606020202030204" pitchFamily="34" charset="0"/>
                      </a:endParaRPr>
                    </a:p>
                  </a:txBody>
                  <a:tcPr>
                    <a:lnT w="3175" cap="flat" cmpd="sng" algn="ctr">
                      <a:solidFill>
                        <a:schemeClr val="bg1">
                          <a:lumMod val="75000"/>
                        </a:schemeClr>
                      </a:solidFill>
                      <a:prstDash val="solid"/>
                      <a:round/>
                      <a:headEnd type="none" w="med" len="med"/>
                      <a:tailEnd type="none" w="med" len="med"/>
                    </a:lnT>
                    <a:solidFill>
                      <a:srgbClr val="FFFFFF"/>
                    </a:solidFill>
                  </a:tcPr>
                </a:tc>
                <a:extLst>
                  <a:ext uri="{0D108BD9-81ED-4DB2-BD59-A6C34878D82A}">
                    <a16:rowId xmlns:a16="http://schemas.microsoft.com/office/drawing/2014/main" val="4106228526"/>
                  </a:ext>
                </a:extLst>
              </a:tr>
            </a:tbl>
          </a:graphicData>
        </a:graphic>
      </p:graphicFrame>
      <p:sp>
        <p:nvSpPr>
          <p:cNvPr id="26" name="Rectangle: Rounded Corners 25">
            <a:extLst>
              <a:ext uri="{FF2B5EF4-FFF2-40B4-BE49-F238E27FC236}">
                <a16:creationId xmlns:a16="http://schemas.microsoft.com/office/drawing/2014/main" id="{149185D9-E9AE-7C03-2265-21B0B7E1E6CE}"/>
              </a:ext>
            </a:extLst>
          </p:cNvPr>
          <p:cNvSpPr/>
          <p:nvPr/>
        </p:nvSpPr>
        <p:spPr>
          <a:xfrm>
            <a:off x="2984500" y="2511482"/>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t> TRX-JDR-20250808-001</a:t>
            </a:r>
          </a:p>
        </p:txBody>
      </p:sp>
      <p:sp>
        <p:nvSpPr>
          <p:cNvPr id="27" name="Rectangle: Rounded Corners 26">
            <a:extLst>
              <a:ext uri="{FF2B5EF4-FFF2-40B4-BE49-F238E27FC236}">
                <a16:creationId xmlns:a16="http://schemas.microsoft.com/office/drawing/2014/main" id="{8C2D4BCB-0856-467C-83D6-D28028ABD599}"/>
              </a:ext>
            </a:extLst>
          </p:cNvPr>
          <p:cNvSpPr/>
          <p:nvPr/>
        </p:nvSpPr>
        <p:spPr>
          <a:xfrm>
            <a:off x="5098107" y="2511482"/>
            <a:ext cx="1892300" cy="3302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t>08/01/2025</a:t>
            </a:r>
          </a:p>
        </p:txBody>
      </p:sp>
      <p:sp>
        <p:nvSpPr>
          <p:cNvPr id="29" name="Rectangle: Rounded Corners 28">
            <a:extLst>
              <a:ext uri="{FF2B5EF4-FFF2-40B4-BE49-F238E27FC236}">
                <a16:creationId xmlns:a16="http://schemas.microsoft.com/office/drawing/2014/main" id="{1AD5D997-48DC-0ACB-9A22-456AF87E1CBE}"/>
              </a:ext>
            </a:extLst>
          </p:cNvPr>
          <p:cNvSpPr/>
          <p:nvPr/>
        </p:nvSpPr>
        <p:spPr>
          <a:xfrm>
            <a:off x="7211714" y="2511482"/>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200" dirty="0">
                <a:solidFill>
                  <a:schemeClr val="bg2">
                    <a:lumMod val="50000"/>
                  </a:schemeClr>
                </a:solidFill>
                <a:latin typeface="Arial Narrow" panose="020B0606020202030204" pitchFamily="34" charset="0"/>
              </a:rPr>
              <a:t>SFO-2025-008</a:t>
            </a:r>
          </a:p>
        </p:txBody>
      </p:sp>
      <p:pic>
        <p:nvPicPr>
          <p:cNvPr id="25" name="Picture 24">
            <a:extLst>
              <a:ext uri="{FF2B5EF4-FFF2-40B4-BE49-F238E27FC236}">
                <a16:creationId xmlns:a16="http://schemas.microsoft.com/office/drawing/2014/main" id="{E87CCE21-C8A0-27F1-B8D9-A0CB4DF2CADC}"/>
              </a:ext>
            </a:extLst>
          </p:cNvPr>
          <p:cNvPicPr>
            <a:picLocks noChangeAspect="1"/>
          </p:cNvPicPr>
          <p:nvPr/>
        </p:nvPicPr>
        <p:blipFill>
          <a:blip r:embed="rId5"/>
          <a:srcRect l="90908" t="20032" r="3506" b="76049"/>
          <a:stretch>
            <a:fillRect/>
          </a:stretch>
        </p:blipFill>
        <p:spPr>
          <a:xfrm>
            <a:off x="11344595" y="2548153"/>
            <a:ext cx="681039" cy="256858"/>
          </a:xfrm>
          <a:prstGeom prst="rect">
            <a:avLst/>
          </a:prstGeom>
        </p:spPr>
      </p:pic>
      <p:sp>
        <p:nvSpPr>
          <p:cNvPr id="31" name="TextBox 30">
            <a:extLst>
              <a:ext uri="{FF2B5EF4-FFF2-40B4-BE49-F238E27FC236}">
                <a16:creationId xmlns:a16="http://schemas.microsoft.com/office/drawing/2014/main" id="{2DB12C57-5FBB-0504-9B97-AD67067DDA85}"/>
              </a:ext>
            </a:extLst>
          </p:cNvPr>
          <p:cNvSpPr txBox="1"/>
          <p:nvPr/>
        </p:nvSpPr>
        <p:spPr>
          <a:xfrm>
            <a:off x="2971680" y="2262067"/>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Bank Reference No:</a:t>
            </a:r>
            <a:endParaRPr lang="en-PH" sz="1000" dirty="0">
              <a:solidFill>
                <a:schemeClr val="bg2">
                  <a:lumMod val="25000"/>
                </a:schemeClr>
              </a:solidFill>
              <a:latin typeface="Arial Narrow" panose="020B0606020202030204" pitchFamily="34" charset="0"/>
            </a:endParaRPr>
          </a:p>
        </p:txBody>
      </p:sp>
      <p:sp>
        <p:nvSpPr>
          <p:cNvPr id="32" name="TextBox 31">
            <a:extLst>
              <a:ext uri="{FF2B5EF4-FFF2-40B4-BE49-F238E27FC236}">
                <a16:creationId xmlns:a16="http://schemas.microsoft.com/office/drawing/2014/main" id="{BFFB2F0B-11D9-3FB1-1313-B8D0B0720A76}"/>
              </a:ext>
            </a:extLst>
          </p:cNvPr>
          <p:cNvSpPr txBox="1"/>
          <p:nvPr/>
        </p:nvSpPr>
        <p:spPr>
          <a:xfrm>
            <a:off x="5013840" y="2249401"/>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Date of Disbursement:</a:t>
            </a:r>
            <a:endParaRPr lang="en-PH" sz="1000" dirty="0">
              <a:solidFill>
                <a:schemeClr val="bg2">
                  <a:lumMod val="25000"/>
                </a:schemeClr>
              </a:solidFill>
              <a:latin typeface="Arial Narrow" panose="020B0606020202030204" pitchFamily="34" charset="0"/>
            </a:endParaRPr>
          </a:p>
        </p:txBody>
      </p:sp>
      <p:sp>
        <p:nvSpPr>
          <p:cNvPr id="33" name="TextBox 32">
            <a:extLst>
              <a:ext uri="{FF2B5EF4-FFF2-40B4-BE49-F238E27FC236}">
                <a16:creationId xmlns:a16="http://schemas.microsoft.com/office/drawing/2014/main" id="{1663FDD1-8D9D-22AC-3C13-37DCA2EE3D36}"/>
              </a:ext>
            </a:extLst>
          </p:cNvPr>
          <p:cNvSpPr txBox="1"/>
          <p:nvPr/>
        </p:nvSpPr>
        <p:spPr>
          <a:xfrm>
            <a:off x="7117381" y="2301932"/>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Reference Number:</a:t>
            </a:r>
            <a:endParaRPr lang="en-PH" sz="1000" dirty="0">
              <a:solidFill>
                <a:schemeClr val="bg2">
                  <a:lumMod val="25000"/>
                </a:schemeClr>
              </a:solidFill>
              <a:latin typeface="Arial Narrow" panose="020B0606020202030204" pitchFamily="34" charset="0"/>
            </a:endParaRPr>
          </a:p>
        </p:txBody>
      </p:sp>
      <p:sp>
        <p:nvSpPr>
          <p:cNvPr id="35" name="TextBox 34">
            <a:extLst>
              <a:ext uri="{FF2B5EF4-FFF2-40B4-BE49-F238E27FC236}">
                <a16:creationId xmlns:a16="http://schemas.microsoft.com/office/drawing/2014/main" id="{2BCFED93-9997-4C69-30C6-0E0275F1556A}"/>
              </a:ext>
            </a:extLst>
          </p:cNvPr>
          <p:cNvSpPr txBox="1"/>
          <p:nvPr/>
        </p:nvSpPr>
        <p:spPr>
          <a:xfrm>
            <a:off x="2960665" y="1976595"/>
            <a:ext cx="1780660" cy="307777"/>
          </a:xfrm>
          <a:prstGeom prst="rect">
            <a:avLst/>
          </a:prstGeom>
          <a:noFill/>
        </p:spPr>
        <p:txBody>
          <a:bodyPr wrap="square" rtlCol="0">
            <a:spAutoFit/>
          </a:bodyPr>
          <a:lstStyle/>
          <a:p>
            <a:r>
              <a:rPr lang="en-US" sz="1400" b="1" dirty="0">
                <a:solidFill>
                  <a:schemeClr val="bg2">
                    <a:lumMod val="25000"/>
                  </a:schemeClr>
                </a:solidFill>
                <a:latin typeface="Arial Narrow" panose="020B0606020202030204" pitchFamily="34" charset="0"/>
              </a:rPr>
              <a:t>June 2025</a:t>
            </a:r>
            <a:endParaRPr lang="en-PH" sz="1400" b="1" dirty="0">
              <a:solidFill>
                <a:schemeClr val="bg2">
                  <a:lumMod val="25000"/>
                </a:schemeClr>
              </a:solidFill>
              <a:latin typeface="Arial Narrow" panose="020B0606020202030204" pitchFamily="34" charset="0"/>
            </a:endParaRPr>
          </a:p>
        </p:txBody>
      </p:sp>
      <p:graphicFrame>
        <p:nvGraphicFramePr>
          <p:cNvPr id="36" name="Table 35">
            <a:extLst>
              <a:ext uri="{FF2B5EF4-FFF2-40B4-BE49-F238E27FC236}">
                <a16:creationId xmlns:a16="http://schemas.microsoft.com/office/drawing/2014/main" id="{5A6EE737-946D-DF6E-8E06-301C2453B4AE}"/>
              </a:ext>
            </a:extLst>
          </p:cNvPr>
          <p:cNvGraphicFramePr>
            <a:graphicFrameLocks noGrp="1"/>
          </p:cNvGraphicFramePr>
          <p:nvPr/>
        </p:nvGraphicFramePr>
        <p:xfrm>
          <a:off x="2971456" y="2957515"/>
          <a:ext cx="8994251" cy="3912303"/>
        </p:xfrm>
        <a:graphic>
          <a:graphicData uri="http://schemas.openxmlformats.org/drawingml/2006/table">
            <a:tbl>
              <a:tblPr firstRow="1" bandRow="1">
                <a:tableStyleId>{5C22544A-7EE6-4342-B048-85BDC9FD1C3A}</a:tableStyleId>
              </a:tblPr>
              <a:tblGrid>
                <a:gridCol w="705791">
                  <a:extLst>
                    <a:ext uri="{9D8B030D-6E8A-4147-A177-3AD203B41FA5}">
                      <a16:colId xmlns:a16="http://schemas.microsoft.com/office/drawing/2014/main" val="4230336558"/>
                    </a:ext>
                  </a:extLst>
                </a:gridCol>
                <a:gridCol w="920940">
                  <a:extLst>
                    <a:ext uri="{9D8B030D-6E8A-4147-A177-3AD203B41FA5}">
                      <a16:colId xmlns:a16="http://schemas.microsoft.com/office/drawing/2014/main" val="1810269809"/>
                    </a:ext>
                  </a:extLst>
                </a:gridCol>
                <a:gridCol w="920940">
                  <a:extLst>
                    <a:ext uri="{9D8B030D-6E8A-4147-A177-3AD203B41FA5}">
                      <a16:colId xmlns:a16="http://schemas.microsoft.com/office/drawing/2014/main" val="91003653"/>
                    </a:ext>
                  </a:extLst>
                </a:gridCol>
                <a:gridCol w="920940">
                  <a:extLst>
                    <a:ext uri="{9D8B030D-6E8A-4147-A177-3AD203B41FA5}">
                      <a16:colId xmlns:a16="http://schemas.microsoft.com/office/drawing/2014/main" val="2222852846"/>
                    </a:ext>
                  </a:extLst>
                </a:gridCol>
                <a:gridCol w="920940">
                  <a:extLst>
                    <a:ext uri="{9D8B030D-6E8A-4147-A177-3AD203B41FA5}">
                      <a16:colId xmlns:a16="http://schemas.microsoft.com/office/drawing/2014/main" val="1982789283"/>
                    </a:ext>
                  </a:extLst>
                </a:gridCol>
                <a:gridCol w="920940">
                  <a:extLst>
                    <a:ext uri="{9D8B030D-6E8A-4147-A177-3AD203B41FA5}">
                      <a16:colId xmlns:a16="http://schemas.microsoft.com/office/drawing/2014/main" val="778966576"/>
                    </a:ext>
                  </a:extLst>
                </a:gridCol>
                <a:gridCol w="920940">
                  <a:extLst>
                    <a:ext uri="{9D8B030D-6E8A-4147-A177-3AD203B41FA5}">
                      <a16:colId xmlns:a16="http://schemas.microsoft.com/office/drawing/2014/main" val="386327214"/>
                    </a:ext>
                  </a:extLst>
                </a:gridCol>
                <a:gridCol w="920940">
                  <a:extLst>
                    <a:ext uri="{9D8B030D-6E8A-4147-A177-3AD203B41FA5}">
                      <a16:colId xmlns:a16="http://schemas.microsoft.com/office/drawing/2014/main" val="3748750143"/>
                    </a:ext>
                  </a:extLst>
                </a:gridCol>
                <a:gridCol w="920940">
                  <a:extLst>
                    <a:ext uri="{9D8B030D-6E8A-4147-A177-3AD203B41FA5}">
                      <a16:colId xmlns:a16="http://schemas.microsoft.com/office/drawing/2014/main" val="1321617753"/>
                    </a:ext>
                  </a:extLst>
                </a:gridCol>
                <a:gridCol w="920940">
                  <a:extLst>
                    <a:ext uri="{9D8B030D-6E8A-4147-A177-3AD203B41FA5}">
                      <a16:colId xmlns:a16="http://schemas.microsoft.com/office/drawing/2014/main" val="2246058799"/>
                    </a:ext>
                  </a:extLst>
                </a:gridCol>
              </a:tblGrid>
              <a:tr h="345428">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Date</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Request NO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r>
                        <a:rPr lang="en-US" sz="800" dirty="0">
                          <a:solidFill>
                            <a:schemeClr val="bg2">
                              <a:lumMod val="25000"/>
                            </a:schemeClr>
                          </a:solidFill>
                          <a:latin typeface="Arial Narrow" panose="020B0606020202030204" pitchFamily="34" charset="0"/>
                        </a:rPr>
                        <a:t>Service Seeker</a:t>
                      </a:r>
                      <a:endParaRPr lang="en-PH" sz="800" dirty="0">
                        <a:solidFill>
                          <a:schemeClr val="bg2">
                            <a:lumMod val="25000"/>
                          </a:schemeClr>
                        </a:solidFill>
                        <a:latin typeface="Arial Narrow" panose="020B0606020202030204" pitchFamily="34"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Description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Service cost excluding tax in riyals</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Tax amount of 15%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Platform commission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Payment gateway fees</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Penalty Deduction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Arial Narrow" panose="020B0606020202030204" pitchFamily="34" charset="0"/>
                          <a:cs typeface="Cairo" panose="00000500000000000000" pitchFamily="2" charset="-78"/>
                        </a:rPr>
                        <a:t>Total bill - including tax</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dirty="0">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Tariq Bandar Fawaz Aws</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5.12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148.19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Azzam Hazem Nader Nayef</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20.00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129.51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Bandar Ghassan Ali Waleed</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a:solidFill>
                            <a:schemeClr val="bg2">
                              <a:lumMod val="25000"/>
                            </a:schemeClr>
                          </a:solidFill>
                          <a:effectLst/>
                          <a:latin typeface="Arial Narrow" panose="020B0606020202030204" pitchFamily="34" charset="0"/>
                        </a:rPr>
                        <a:t>Kamal Sultan Jalal Hamed</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7.76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145.55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b">
                        <a:buNone/>
                      </a:pPr>
                      <a:r>
                        <a:rPr lang="en-PH" sz="800" b="0" i="0" u="none" strike="noStrike" dirty="0">
                          <a:solidFill>
                            <a:schemeClr val="bg2">
                              <a:lumMod val="25000"/>
                            </a:schemeClr>
                          </a:solidFill>
                          <a:effectLst/>
                          <a:latin typeface="Arial Narrow" panose="020B0606020202030204" pitchFamily="34" charset="0"/>
                        </a:rPr>
                        <a:t>Suhaib Lyad Elias Aref</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b="0" i="0" u="none" strike="noStrike">
                          <a:solidFill>
                            <a:srgbClr val="3B3838"/>
                          </a:solidFill>
                          <a:effectLst/>
                          <a:latin typeface="Arial Narrow" panose="020B0606020202030204" pitchFamily="34" charset="0"/>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46.69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a:solidFill>
                            <a:srgbClr val="3B3838"/>
                          </a:solidFill>
                          <a:effectLst/>
                          <a:latin typeface="Arial Narrow" panose="020B0606020202030204" pitchFamily="34" charset="0"/>
                        </a:rPr>
                        <a:t>3.80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b="0" i="0" u="none" strike="noStrike" dirty="0">
                          <a:solidFill>
                            <a:srgbClr val="3B3838"/>
                          </a:solidFill>
                          <a:effectLst/>
                          <a:latin typeface="Arial Narrow" panose="020B0606020202030204" pitchFamily="34" charset="0"/>
                        </a:rPr>
                        <a:t>149.51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bl>
          </a:graphicData>
        </a:graphic>
      </p:graphicFrame>
      <p:sp>
        <p:nvSpPr>
          <p:cNvPr id="37" name="Rectangle: Rounded Corners 36">
            <a:extLst>
              <a:ext uri="{FF2B5EF4-FFF2-40B4-BE49-F238E27FC236}">
                <a16:creationId xmlns:a16="http://schemas.microsoft.com/office/drawing/2014/main" id="{DBB1750F-5F94-FA3F-6585-58FC54BEFA80}"/>
              </a:ext>
            </a:extLst>
          </p:cNvPr>
          <p:cNvSpPr/>
          <p:nvPr/>
        </p:nvSpPr>
        <p:spPr>
          <a:xfrm>
            <a:off x="9193924" y="2509870"/>
            <a:ext cx="1892300" cy="33020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50000"/>
                  </a:schemeClr>
                </a:solidFill>
                <a:latin typeface="Arial Narrow" panose="020B0606020202030204" pitchFamily="34" charset="0"/>
              </a:rPr>
              <a:t>1769.86</a:t>
            </a:r>
            <a:endParaRPr lang="en-PH" sz="1200" dirty="0">
              <a:solidFill>
                <a:schemeClr val="bg2">
                  <a:lumMod val="50000"/>
                </a:schemeClr>
              </a:solidFill>
              <a:latin typeface="Arial Narrow" panose="020B0606020202030204" pitchFamily="34" charset="0"/>
            </a:endParaRPr>
          </a:p>
        </p:txBody>
      </p:sp>
      <p:sp>
        <p:nvSpPr>
          <p:cNvPr id="38" name="TextBox 37">
            <a:extLst>
              <a:ext uri="{FF2B5EF4-FFF2-40B4-BE49-F238E27FC236}">
                <a16:creationId xmlns:a16="http://schemas.microsoft.com/office/drawing/2014/main" id="{636E9A26-862F-62C7-0137-82B3378EB6BA}"/>
              </a:ext>
            </a:extLst>
          </p:cNvPr>
          <p:cNvSpPr txBox="1"/>
          <p:nvPr/>
        </p:nvSpPr>
        <p:spPr>
          <a:xfrm>
            <a:off x="9099591" y="2300320"/>
            <a:ext cx="1780660" cy="246221"/>
          </a:xfrm>
          <a:prstGeom prst="rect">
            <a:avLst/>
          </a:prstGeom>
          <a:noFill/>
        </p:spPr>
        <p:txBody>
          <a:bodyPr wrap="square" rtlCol="0">
            <a:spAutoFit/>
          </a:bodyPr>
          <a:lstStyle/>
          <a:p>
            <a:r>
              <a:rPr lang="en-US" sz="1000" dirty="0">
                <a:solidFill>
                  <a:schemeClr val="bg2">
                    <a:lumMod val="25000"/>
                  </a:schemeClr>
                </a:solidFill>
                <a:latin typeface="Arial Narrow" panose="020B0606020202030204" pitchFamily="34" charset="0"/>
              </a:rPr>
              <a:t>Net Amount:</a:t>
            </a:r>
            <a:endParaRPr lang="en-PH" sz="1000" dirty="0">
              <a:solidFill>
                <a:schemeClr val="bg2">
                  <a:lumMod val="25000"/>
                </a:schemeClr>
              </a:solidFill>
              <a:latin typeface="Arial Narrow" panose="020B0606020202030204" pitchFamily="34" charset="0"/>
            </a:endParaRPr>
          </a:p>
        </p:txBody>
      </p:sp>
      <p:pic>
        <p:nvPicPr>
          <p:cNvPr id="39" name="Picture 38">
            <a:extLst>
              <a:ext uri="{FF2B5EF4-FFF2-40B4-BE49-F238E27FC236}">
                <a16:creationId xmlns:a16="http://schemas.microsoft.com/office/drawing/2014/main" id="{7BF9B25C-5A14-3153-F458-2830C260176D}"/>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0445566" y="2615316"/>
            <a:ext cx="126955" cy="139370"/>
          </a:xfrm>
          <a:prstGeom prst="rect">
            <a:avLst/>
          </a:prstGeom>
        </p:spPr>
      </p:pic>
      <p:sp>
        <p:nvSpPr>
          <p:cNvPr id="42" name="TextBox 41">
            <a:extLst>
              <a:ext uri="{FF2B5EF4-FFF2-40B4-BE49-F238E27FC236}">
                <a16:creationId xmlns:a16="http://schemas.microsoft.com/office/drawing/2014/main" id="{BBD816F8-F576-633A-43B9-503F37A59E7E}"/>
              </a:ext>
            </a:extLst>
          </p:cNvPr>
          <p:cNvSpPr txBox="1"/>
          <p:nvPr/>
        </p:nvSpPr>
        <p:spPr>
          <a:xfrm>
            <a:off x="220804" y="1416060"/>
            <a:ext cx="977008" cy="230832"/>
          </a:xfrm>
          <a:prstGeom prst="rect">
            <a:avLst/>
          </a:prstGeom>
          <a:noFill/>
        </p:spPr>
        <p:txBody>
          <a:bodyPr wrap="square" rtlCol="0">
            <a:spAutoFit/>
          </a:bodyPr>
          <a:lstStyle/>
          <a:p>
            <a:r>
              <a:rPr lang="en-US" sz="900" dirty="0">
                <a:solidFill>
                  <a:schemeClr val="bg2">
                    <a:lumMod val="25000"/>
                  </a:schemeClr>
                </a:solidFill>
                <a:latin typeface="Arial Narrow" panose="020B0606020202030204" pitchFamily="34" charset="0"/>
              </a:rPr>
              <a:t>All Money</a:t>
            </a:r>
            <a:endParaRPr lang="en-PH" sz="900" dirty="0">
              <a:solidFill>
                <a:schemeClr val="bg2">
                  <a:lumMod val="25000"/>
                </a:schemeClr>
              </a:solidFill>
              <a:latin typeface="Arial Narrow" panose="020B0606020202030204" pitchFamily="34" charset="0"/>
            </a:endParaRPr>
          </a:p>
        </p:txBody>
      </p:sp>
      <p:sp>
        <p:nvSpPr>
          <p:cNvPr id="43" name="Rectangle: Rounded Corners 42">
            <a:extLst>
              <a:ext uri="{FF2B5EF4-FFF2-40B4-BE49-F238E27FC236}">
                <a16:creationId xmlns:a16="http://schemas.microsoft.com/office/drawing/2014/main" id="{5E0B2FDE-6B81-BD46-C9F7-3DF3D28FC6CE}"/>
              </a:ext>
            </a:extLst>
          </p:cNvPr>
          <p:cNvSpPr/>
          <p:nvPr/>
        </p:nvSpPr>
        <p:spPr>
          <a:xfrm>
            <a:off x="260977" y="1652922"/>
            <a:ext cx="1182966"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920.00</a:t>
            </a:r>
            <a:endParaRPr lang="en-PH" sz="1200" dirty="0">
              <a:solidFill>
                <a:schemeClr val="bg1"/>
              </a:solidFill>
              <a:latin typeface="Arial Narrow" panose="020B0606020202030204" pitchFamily="34" charset="0"/>
            </a:endParaRPr>
          </a:p>
        </p:txBody>
      </p:sp>
      <p:sp>
        <p:nvSpPr>
          <p:cNvPr id="44" name="TextBox 43">
            <a:extLst>
              <a:ext uri="{FF2B5EF4-FFF2-40B4-BE49-F238E27FC236}">
                <a16:creationId xmlns:a16="http://schemas.microsoft.com/office/drawing/2014/main" id="{226801A1-733E-75EB-3889-6D6BC0A1DF2C}"/>
              </a:ext>
            </a:extLst>
          </p:cNvPr>
          <p:cNvSpPr txBox="1"/>
          <p:nvPr/>
        </p:nvSpPr>
        <p:spPr>
          <a:xfrm>
            <a:off x="166737" y="2080440"/>
            <a:ext cx="2253028" cy="230832"/>
          </a:xfrm>
          <a:prstGeom prst="rect">
            <a:avLst/>
          </a:prstGeom>
          <a:noFill/>
        </p:spPr>
        <p:txBody>
          <a:bodyPr wrap="square" rtlCol="0">
            <a:spAutoFit/>
          </a:bodyPr>
          <a:lstStyle/>
          <a:p>
            <a:pPr algn="ctr"/>
            <a:r>
              <a:rPr lang="en-US" sz="900" dirty="0">
                <a:solidFill>
                  <a:schemeClr val="bg2">
                    <a:lumMod val="25000"/>
                  </a:schemeClr>
                </a:solidFill>
                <a:latin typeface="Arial Narrow" panose="020B0606020202030204" pitchFamily="34" charset="0"/>
              </a:rPr>
              <a:t>Net Amount After Commission and  Deductions</a:t>
            </a:r>
            <a:endParaRPr lang="en-PH" sz="900" dirty="0">
              <a:solidFill>
                <a:schemeClr val="bg2">
                  <a:lumMod val="25000"/>
                </a:schemeClr>
              </a:solidFill>
              <a:latin typeface="Arial Narrow" panose="020B0606020202030204" pitchFamily="34" charset="0"/>
            </a:endParaRPr>
          </a:p>
        </p:txBody>
      </p:sp>
      <p:sp>
        <p:nvSpPr>
          <p:cNvPr id="49" name="TextBox 48">
            <a:extLst>
              <a:ext uri="{FF2B5EF4-FFF2-40B4-BE49-F238E27FC236}">
                <a16:creationId xmlns:a16="http://schemas.microsoft.com/office/drawing/2014/main" id="{A3DFD157-6ED8-92E1-B64A-E2F19D8F0EFB}"/>
              </a:ext>
            </a:extLst>
          </p:cNvPr>
          <p:cNvSpPr txBox="1"/>
          <p:nvPr/>
        </p:nvSpPr>
        <p:spPr>
          <a:xfrm>
            <a:off x="220243" y="2889792"/>
            <a:ext cx="2498582" cy="215444"/>
          </a:xfrm>
          <a:prstGeom prst="rect">
            <a:avLst/>
          </a:prstGeom>
          <a:noFill/>
        </p:spPr>
        <p:txBody>
          <a:bodyPr wrap="square" rtlCol="0">
            <a:spAutoFit/>
          </a:bodyPr>
          <a:lstStyle/>
          <a:p>
            <a:r>
              <a:rPr lang="en-US" sz="800" dirty="0">
                <a:latin typeface="Arial Narrow" panose="020B0606020202030204" pitchFamily="34" charset="0"/>
              </a:rPr>
              <a:t>Your total profits since the beginning</a:t>
            </a:r>
            <a:endParaRPr lang="en-PH" sz="500" dirty="0">
              <a:solidFill>
                <a:schemeClr val="bg1"/>
              </a:solidFill>
              <a:latin typeface="Arial Narrow" panose="020B0606020202030204" pitchFamily="34" charset="0"/>
            </a:endParaRPr>
          </a:p>
        </p:txBody>
      </p:sp>
      <p:sp>
        <p:nvSpPr>
          <p:cNvPr id="50" name="Rectangle: Rounded Corners 49">
            <a:extLst>
              <a:ext uri="{FF2B5EF4-FFF2-40B4-BE49-F238E27FC236}">
                <a16:creationId xmlns:a16="http://schemas.microsoft.com/office/drawing/2014/main" id="{16A573B7-9549-21AC-364F-3A19AB878B03}"/>
              </a:ext>
            </a:extLst>
          </p:cNvPr>
          <p:cNvSpPr/>
          <p:nvPr/>
        </p:nvSpPr>
        <p:spPr>
          <a:xfrm>
            <a:off x="292971" y="3119033"/>
            <a:ext cx="2407382" cy="246129"/>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Narrow" panose="020B0606020202030204" pitchFamily="34" charset="0"/>
              </a:rPr>
              <a:t>6029.45</a:t>
            </a:r>
            <a:endParaRPr lang="en-PH" sz="1400" dirty="0">
              <a:solidFill>
                <a:schemeClr val="bg1"/>
              </a:solidFill>
              <a:latin typeface="Arial Narrow" panose="020B0606020202030204" pitchFamily="34" charset="0"/>
            </a:endParaRPr>
          </a:p>
        </p:txBody>
      </p:sp>
      <p:sp>
        <p:nvSpPr>
          <p:cNvPr id="51" name="TextBox 50">
            <a:extLst>
              <a:ext uri="{FF2B5EF4-FFF2-40B4-BE49-F238E27FC236}">
                <a16:creationId xmlns:a16="http://schemas.microsoft.com/office/drawing/2014/main" id="{D2CBD029-D6F6-9D67-0E06-F5104EF5F609}"/>
              </a:ext>
            </a:extLst>
          </p:cNvPr>
          <p:cNvSpPr txBox="1"/>
          <p:nvPr/>
        </p:nvSpPr>
        <p:spPr>
          <a:xfrm>
            <a:off x="198733" y="3377537"/>
            <a:ext cx="2537160" cy="215444"/>
          </a:xfrm>
          <a:prstGeom prst="rect">
            <a:avLst/>
          </a:prstGeom>
          <a:noFill/>
        </p:spPr>
        <p:txBody>
          <a:bodyPr wrap="square" rtlCol="0">
            <a:spAutoFit/>
          </a:bodyPr>
          <a:lstStyle/>
          <a:p>
            <a:r>
              <a:rPr lang="en-US" sz="800" dirty="0">
                <a:latin typeface="Arial Narrow" panose="020B0606020202030204" pitchFamily="34" charset="0"/>
              </a:rPr>
              <a:t>Your total profits after discounts and the platform percentage</a:t>
            </a:r>
            <a:endParaRPr lang="en-PH" sz="600" dirty="0">
              <a:solidFill>
                <a:schemeClr val="bg1"/>
              </a:solidFill>
              <a:latin typeface="Arial Narrow" panose="020B0606020202030204" pitchFamily="34" charset="0"/>
            </a:endParaRPr>
          </a:p>
        </p:txBody>
      </p:sp>
      <p:sp>
        <p:nvSpPr>
          <p:cNvPr id="52" name="Rectangle: Rounded Corners 51">
            <a:extLst>
              <a:ext uri="{FF2B5EF4-FFF2-40B4-BE49-F238E27FC236}">
                <a16:creationId xmlns:a16="http://schemas.microsoft.com/office/drawing/2014/main" id="{0A56FD11-6C6B-8BD0-35A2-66C574CBB9F2}"/>
              </a:ext>
            </a:extLst>
          </p:cNvPr>
          <p:cNvSpPr/>
          <p:nvPr/>
        </p:nvSpPr>
        <p:spPr>
          <a:xfrm>
            <a:off x="292971" y="3616014"/>
            <a:ext cx="2407382" cy="246888"/>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4178.40</a:t>
            </a:r>
            <a:endParaRPr lang="en-PH" sz="1400" dirty="0">
              <a:latin typeface="Arial Narrow" panose="020B0606020202030204" pitchFamily="34" charset="0"/>
            </a:endParaRPr>
          </a:p>
        </p:txBody>
      </p:sp>
      <p:sp>
        <p:nvSpPr>
          <p:cNvPr id="53" name="TextBox 52">
            <a:extLst>
              <a:ext uri="{FF2B5EF4-FFF2-40B4-BE49-F238E27FC236}">
                <a16:creationId xmlns:a16="http://schemas.microsoft.com/office/drawing/2014/main" id="{895D97F0-5D03-E226-48EF-5093476263B4}"/>
              </a:ext>
            </a:extLst>
          </p:cNvPr>
          <p:cNvSpPr txBox="1"/>
          <p:nvPr/>
        </p:nvSpPr>
        <p:spPr>
          <a:xfrm>
            <a:off x="299076" y="1219990"/>
            <a:ext cx="1161235" cy="215444"/>
          </a:xfrm>
          <a:prstGeom prst="rect">
            <a:avLst/>
          </a:prstGeom>
          <a:noFill/>
        </p:spPr>
        <p:txBody>
          <a:bodyPr wrap="square" rtlCol="0">
            <a:spAutoFit/>
          </a:bodyPr>
          <a:lstStyle/>
          <a:p>
            <a:pPr algn="ctr"/>
            <a:r>
              <a:rPr lang="en-US" sz="800" dirty="0">
                <a:solidFill>
                  <a:srgbClr val="CA935D"/>
                </a:solidFill>
                <a:latin typeface="Arial Narrow" panose="020B0606020202030204" pitchFamily="34" charset="0"/>
              </a:rPr>
              <a:t>Consultation</a:t>
            </a:r>
            <a:endParaRPr lang="en-PH" sz="800" dirty="0">
              <a:solidFill>
                <a:srgbClr val="CA935D"/>
              </a:solidFill>
              <a:latin typeface="Arial Narrow" panose="020B0606020202030204" pitchFamily="34" charset="0"/>
            </a:endParaRPr>
          </a:p>
        </p:txBody>
      </p:sp>
      <p:sp>
        <p:nvSpPr>
          <p:cNvPr id="54" name="Rectangle: Rounded Corners 53">
            <a:extLst>
              <a:ext uri="{FF2B5EF4-FFF2-40B4-BE49-F238E27FC236}">
                <a16:creationId xmlns:a16="http://schemas.microsoft.com/office/drawing/2014/main" id="{C90EEFFE-AB11-19B8-43E9-A41F85CCABFE}"/>
              </a:ext>
            </a:extLst>
          </p:cNvPr>
          <p:cNvSpPr/>
          <p:nvPr/>
        </p:nvSpPr>
        <p:spPr>
          <a:xfrm>
            <a:off x="256213" y="2342234"/>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460.00</a:t>
            </a:r>
            <a:endParaRPr lang="en-PH" sz="1200" dirty="0">
              <a:solidFill>
                <a:schemeClr val="bg1"/>
              </a:solidFill>
              <a:latin typeface="Arial Narrow" panose="020B0606020202030204" pitchFamily="34" charset="0"/>
            </a:endParaRPr>
          </a:p>
        </p:txBody>
      </p:sp>
      <p:sp>
        <p:nvSpPr>
          <p:cNvPr id="55" name="Rectangle: Rounded Corners 54">
            <a:extLst>
              <a:ext uri="{FF2B5EF4-FFF2-40B4-BE49-F238E27FC236}">
                <a16:creationId xmlns:a16="http://schemas.microsoft.com/office/drawing/2014/main" id="{91884628-322D-4B00-1B55-20E7193B201B}"/>
              </a:ext>
            </a:extLst>
          </p:cNvPr>
          <p:cNvSpPr/>
          <p:nvPr/>
        </p:nvSpPr>
        <p:spPr>
          <a:xfrm>
            <a:off x="1530025" y="2337959"/>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22,878.00</a:t>
            </a:r>
            <a:endParaRPr lang="en-PH" sz="1200" dirty="0">
              <a:solidFill>
                <a:schemeClr val="bg1"/>
              </a:solidFill>
              <a:latin typeface="Arial Narrow" panose="020B0606020202030204" pitchFamily="34" charset="0"/>
            </a:endParaRPr>
          </a:p>
        </p:txBody>
      </p:sp>
      <p:sp>
        <p:nvSpPr>
          <p:cNvPr id="56" name="TextBox 55">
            <a:extLst>
              <a:ext uri="{FF2B5EF4-FFF2-40B4-BE49-F238E27FC236}">
                <a16:creationId xmlns:a16="http://schemas.microsoft.com/office/drawing/2014/main" id="{11BBB5E1-27E2-8568-D780-9E5615566D9F}"/>
              </a:ext>
            </a:extLst>
          </p:cNvPr>
          <p:cNvSpPr txBox="1"/>
          <p:nvPr/>
        </p:nvSpPr>
        <p:spPr>
          <a:xfrm>
            <a:off x="1574658" y="1219853"/>
            <a:ext cx="1161235" cy="215444"/>
          </a:xfrm>
          <a:prstGeom prst="rect">
            <a:avLst/>
          </a:prstGeom>
          <a:noFill/>
        </p:spPr>
        <p:txBody>
          <a:bodyPr wrap="square" rtlCol="0">
            <a:spAutoFit/>
          </a:bodyPr>
          <a:lstStyle/>
          <a:p>
            <a:pPr algn="ctr"/>
            <a:r>
              <a:rPr lang="en-US" sz="800" dirty="0">
                <a:solidFill>
                  <a:srgbClr val="CA935D"/>
                </a:solidFill>
                <a:latin typeface="Arial Narrow" panose="020B0606020202030204" pitchFamily="34" charset="0"/>
              </a:rPr>
              <a:t>Contract</a:t>
            </a:r>
            <a:endParaRPr lang="en-PH" sz="800" dirty="0">
              <a:solidFill>
                <a:srgbClr val="CA935D"/>
              </a:solidFill>
              <a:latin typeface="Arial Narrow" panose="020B0606020202030204" pitchFamily="34" charset="0"/>
            </a:endParaRPr>
          </a:p>
        </p:txBody>
      </p:sp>
      <p:sp>
        <p:nvSpPr>
          <p:cNvPr id="57" name="Rectangle: Rounded Corners 56">
            <a:extLst>
              <a:ext uri="{FF2B5EF4-FFF2-40B4-BE49-F238E27FC236}">
                <a16:creationId xmlns:a16="http://schemas.microsoft.com/office/drawing/2014/main" id="{D0E4CF9A-19B4-B9A7-70BF-EFDD57AC78FE}"/>
              </a:ext>
            </a:extLst>
          </p:cNvPr>
          <p:cNvSpPr/>
          <p:nvPr/>
        </p:nvSpPr>
        <p:spPr>
          <a:xfrm>
            <a:off x="900266" y="2676003"/>
            <a:ext cx="1192792" cy="18288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Narrow" panose="020B0606020202030204" pitchFamily="34" charset="0"/>
              </a:rPr>
              <a:t>Consultation</a:t>
            </a:r>
            <a:endParaRPr lang="en-PH" sz="1050" dirty="0">
              <a:solidFill>
                <a:schemeClr val="bg1"/>
              </a:solidFill>
              <a:latin typeface="Arial Narrow" panose="020B0606020202030204" pitchFamily="34" charset="0"/>
            </a:endParaRPr>
          </a:p>
        </p:txBody>
      </p:sp>
      <p:sp>
        <p:nvSpPr>
          <p:cNvPr id="58" name="Rectangle: Rounded Corners 57">
            <a:extLst>
              <a:ext uri="{FF2B5EF4-FFF2-40B4-BE49-F238E27FC236}">
                <a16:creationId xmlns:a16="http://schemas.microsoft.com/office/drawing/2014/main" id="{B68E56D4-A45B-4713-6A8D-61A12314366A}"/>
              </a:ext>
            </a:extLst>
          </p:cNvPr>
          <p:cNvSpPr/>
          <p:nvPr/>
        </p:nvSpPr>
        <p:spPr>
          <a:xfrm>
            <a:off x="1022389" y="4894167"/>
            <a:ext cx="948546" cy="48785"/>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2" name="Rectangle 61">
            <a:extLst>
              <a:ext uri="{FF2B5EF4-FFF2-40B4-BE49-F238E27FC236}">
                <a16:creationId xmlns:a16="http://schemas.microsoft.com/office/drawing/2014/main" id="{4F853C4B-F340-8332-32B5-786F1CB26FEC}"/>
              </a:ext>
            </a:extLst>
          </p:cNvPr>
          <p:cNvSpPr/>
          <p:nvPr/>
        </p:nvSpPr>
        <p:spPr>
          <a:xfrm>
            <a:off x="-619125" y="6867525"/>
            <a:ext cx="13287375" cy="4380618"/>
          </a:xfrm>
          <a:prstGeom prst="rect">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TextBox 62">
            <a:extLst>
              <a:ext uri="{FF2B5EF4-FFF2-40B4-BE49-F238E27FC236}">
                <a16:creationId xmlns:a16="http://schemas.microsoft.com/office/drawing/2014/main" id="{DE501D46-1323-B487-3B2D-8DE5851B7582}"/>
              </a:ext>
            </a:extLst>
          </p:cNvPr>
          <p:cNvSpPr txBox="1"/>
          <p:nvPr/>
        </p:nvSpPr>
        <p:spPr>
          <a:xfrm>
            <a:off x="6096000" y="1220617"/>
            <a:ext cx="789383" cy="369332"/>
          </a:xfrm>
          <a:prstGeom prst="rect">
            <a:avLst/>
          </a:prstGeom>
          <a:noFill/>
        </p:spPr>
        <p:txBody>
          <a:bodyPr wrap="none" rtlCol="0">
            <a:spAutoFit/>
          </a:bodyPr>
          <a:lstStyle/>
          <a:p>
            <a:r>
              <a:rPr lang="en-US" dirty="0">
                <a:solidFill>
                  <a:schemeClr val="bg1"/>
                </a:solidFill>
              </a:rPr>
              <a:t>Wallet</a:t>
            </a:r>
            <a:endParaRPr lang="en-PH" dirty="0">
              <a:solidFill>
                <a:schemeClr val="bg1"/>
              </a:solidFill>
            </a:endParaRPr>
          </a:p>
        </p:txBody>
      </p:sp>
      <p:pic>
        <p:nvPicPr>
          <p:cNvPr id="2" name="Picture 1">
            <a:extLst>
              <a:ext uri="{FF2B5EF4-FFF2-40B4-BE49-F238E27FC236}">
                <a16:creationId xmlns:a16="http://schemas.microsoft.com/office/drawing/2014/main" id="{BCA49B04-4D99-07BB-31BF-28447D18D05E}"/>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123093" y="1687760"/>
            <a:ext cx="126955" cy="139370"/>
          </a:xfrm>
          <a:prstGeom prst="rect">
            <a:avLst/>
          </a:prstGeom>
        </p:spPr>
      </p:pic>
      <p:pic>
        <p:nvPicPr>
          <p:cNvPr id="3" name="Picture 2">
            <a:extLst>
              <a:ext uri="{FF2B5EF4-FFF2-40B4-BE49-F238E27FC236}">
                <a16:creationId xmlns:a16="http://schemas.microsoft.com/office/drawing/2014/main" id="{4E07A809-2DBC-7209-ACDC-843D3A8C0B67}"/>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1120085" y="2382230"/>
            <a:ext cx="126955" cy="139370"/>
          </a:xfrm>
          <a:prstGeom prst="rect">
            <a:avLst/>
          </a:prstGeom>
        </p:spPr>
      </p:pic>
      <p:pic>
        <p:nvPicPr>
          <p:cNvPr id="4" name="Picture 3">
            <a:extLst>
              <a:ext uri="{FF2B5EF4-FFF2-40B4-BE49-F238E27FC236}">
                <a16:creationId xmlns:a16="http://schemas.microsoft.com/office/drawing/2014/main" id="{6FEF88D3-1A40-A0DD-E666-7EBCEB588432}"/>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451595" y="2375834"/>
            <a:ext cx="126955" cy="139370"/>
          </a:xfrm>
          <a:prstGeom prst="rect">
            <a:avLst/>
          </a:prstGeom>
        </p:spPr>
      </p:pic>
      <p:pic>
        <p:nvPicPr>
          <p:cNvPr id="17" name="Picture 16">
            <a:extLst>
              <a:ext uri="{FF2B5EF4-FFF2-40B4-BE49-F238E27FC236}">
                <a16:creationId xmlns:a16="http://schemas.microsoft.com/office/drawing/2014/main" id="{0CCD334B-51A5-150A-56FC-175323FE383C}"/>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08643" y="3182380"/>
            <a:ext cx="126955" cy="139370"/>
          </a:xfrm>
          <a:prstGeom prst="rect">
            <a:avLst/>
          </a:prstGeom>
        </p:spPr>
      </p:pic>
      <p:pic>
        <p:nvPicPr>
          <p:cNvPr id="18" name="Picture 17">
            <a:extLst>
              <a:ext uri="{FF2B5EF4-FFF2-40B4-BE49-F238E27FC236}">
                <a16:creationId xmlns:a16="http://schemas.microsoft.com/office/drawing/2014/main" id="{19A3A2CC-1E1C-9611-38C9-5776734CCB97}"/>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11895" y="3672475"/>
            <a:ext cx="126955" cy="139370"/>
          </a:xfrm>
          <a:prstGeom prst="rect">
            <a:avLst/>
          </a:prstGeom>
        </p:spPr>
      </p:pic>
      <p:sp>
        <p:nvSpPr>
          <p:cNvPr id="22" name="Rectangle: Diagonal Corners Rounded 21">
            <a:extLst>
              <a:ext uri="{FF2B5EF4-FFF2-40B4-BE49-F238E27FC236}">
                <a16:creationId xmlns:a16="http://schemas.microsoft.com/office/drawing/2014/main" id="{7E98D8AC-23E0-E1A8-3C6C-9ED425F75094}"/>
              </a:ext>
            </a:extLst>
          </p:cNvPr>
          <p:cNvSpPr/>
          <p:nvPr/>
        </p:nvSpPr>
        <p:spPr>
          <a:xfrm>
            <a:off x="1402556" y="5413788"/>
            <a:ext cx="1373877" cy="237859"/>
          </a:xfrm>
          <a:prstGeom prst="round2DiagRect">
            <a:avLst>
              <a:gd name="adj1" fmla="val 33686"/>
              <a:gd name="adj2"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ectangle: Diagonal Corners Rounded 19">
            <a:extLst>
              <a:ext uri="{FF2B5EF4-FFF2-40B4-BE49-F238E27FC236}">
                <a16:creationId xmlns:a16="http://schemas.microsoft.com/office/drawing/2014/main" id="{B3B13E56-3CE4-F0F3-3C98-2666C843A0F8}"/>
              </a:ext>
            </a:extLst>
          </p:cNvPr>
          <p:cNvSpPr/>
          <p:nvPr/>
        </p:nvSpPr>
        <p:spPr>
          <a:xfrm>
            <a:off x="182902" y="5413836"/>
            <a:ext cx="1294375" cy="237859"/>
          </a:xfrm>
          <a:prstGeom prst="round2DiagRect">
            <a:avLst>
              <a:gd name="adj1" fmla="val 33686"/>
              <a:gd name="adj2" fmla="val 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TextBox 22">
            <a:extLst>
              <a:ext uri="{FF2B5EF4-FFF2-40B4-BE49-F238E27FC236}">
                <a16:creationId xmlns:a16="http://schemas.microsoft.com/office/drawing/2014/main" id="{14201676-A8CE-043D-AE79-0ED3E8F3CE29}"/>
              </a:ext>
            </a:extLst>
          </p:cNvPr>
          <p:cNvSpPr txBox="1"/>
          <p:nvPr/>
        </p:nvSpPr>
        <p:spPr>
          <a:xfrm>
            <a:off x="220243" y="5387129"/>
            <a:ext cx="1219639"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Consultation/Negotiation</a:t>
            </a:r>
            <a:endParaRPr lang="en-PH" sz="900" dirty="0">
              <a:solidFill>
                <a:schemeClr val="bg1"/>
              </a:solidFill>
              <a:latin typeface="Arial Narrow" panose="020B0606020202030204" pitchFamily="34" charset="0"/>
            </a:endParaRPr>
          </a:p>
        </p:txBody>
      </p:sp>
      <p:sp>
        <p:nvSpPr>
          <p:cNvPr id="24" name="TextBox 23">
            <a:extLst>
              <a:ext uri="{FF2B5EF4-FFF2-40B4-BE49-F238E27FC236}">
                <a16:creationId xmlns:a16="http://schemas.microsoft.com/office/drawing/2014/main" id="{A8E1ECDB-C63E-8B4E-D8AC-F0EE8C1424FA}"/>
              </a:ext>
            </a:extLst>
          </p:cNvPr>
          <p:cNvSpPr txBox="1"/>
          <p:nvPr/>
        </p:nvSpPr>
        <p:spPr>
          <a:xfrm>
            <a:off x="1474597" y="5387129"/>
            <a:ext cx="1301836" cy="276999"/>
          </a:xfrm>
          <a:prstGeom prst="rect">
            <a:avLst/>
          </a:prstGeom>
          <a:noFill/>
        </p:spPr>
        <p:txBody>
          <a:bodyPr wrap="square" rtlCol="0">
            <a:spAutoFit/>
          </a:bodyPr>
          <a:lstStyle/>
          <a:p>
            <a:pPr algn="ctr"/>
            <a:r>
              <a:rPr lang="en-US" sz="1200" dirty="0">
                <a:solidFill>
                  <a:schemeClr val="bg2">
                    <a:lumMod val="25000"/>
                  </a:schemeClr>
                </a:solidFill>
                <a:latin typeface="Arial Narrow" panose="020B0606020202030204" pitchFamily="34" charset="0"/>
              </a:rPr>
              <a:t>Contract</a:t>
            </a:r>
            <a:endParaRPr lang="en-PH" sz="1200" dirty="0">
              <a:solidFill>
                <a:schemeClr val="bg2">
                  <a:lumMod val="25000"/>
                </a:schemeClr>
              </a:solidFill>
              <a:latin typeface="Arial Narrow" panose="020B0606020202030204" pitchFamily="34" charset="0"/>
            </a:endParaRPr>
          </a:p>
        </p:txBody>
      </p:sp>
      <p:sp>
        <p:nvSpPr>
          <p:cNvPr id="28" name="Rectangle: Rounded Corners 27">
            <a:extLst>
              <a:ext uri="{FF2B5EF4-FFF2-40B4-BE49-F238E27FC236}">
                <a16:creationId xmlns:a16="http://schemas.microsoft.com/office/drawing/2014/main" id="{F38B9E65-DBF8-3C0B-5680-639154BF3961}"/>
              </a:ext>
            </a:extLst>
          </p:cNvPr>
          <p:cNvSpPr/>
          <p:nvPr/>
        </p:nvSpPr>
        <p:spPr>
          <a:xfrm>
            <a:off x="1530025" y="1667399"/>
            <a:ext cx="1182965" cy="228600"/>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Narrow" panose="020B0606020202030204" pitchFamily="34" charset="0"/>
              </a:rPr>
              <a:t>30,000.00</a:t>
            </a:r>
            <a:endParaRPr lang="en-PH" sz="1200" dirty="0">
              <a:solidFill>
                <a:schemeClr val="bg1"/>
              </a:solidFill>
              <a:latin typeface="Arial Narrow" panose="020B0606020202030204" pitchFamily="34" charset="0"/>
            </a:endParaRPr>
          </a:p>
        </p:txBody>
      </p:sp>
      <p:pic>
        <p:nvPicPr>
          <p:cNvPr id="30" name="Picture 29">
            <a:extLst>
              <a:ext uri="{FF2B5EF4-FFF2-40B4-BE49-F238E27FC236}">
                <a16:creationId xmlns:a16="http://schemas.microsoft.com/office/drawing/2014/main" id="{13145A19-BD77-420B-CD9C-8BBB88D618C2}"/>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451595" y="1705274"/>
            <a:ext cx="126955" cy="139370"/>
          </a:xfrm>
          <a:prstGeom prst="rect">
            <a:avLst/>
          </a:prstGeom>
        </p:spPr>
      </p:pic>
      <p:sp>
        <p:nvSpPr>
          <p:cNvPr id="34" name="Rectangle: Rounded Corners 33">
            <a:extLst>
              <a:ext uri="{FF2B5EF4-FFF2-40B4-BE49-F238E27FC236}">
                <a16:creationId xmlns:a16="http://schemas.microsoft.com/office/drawing/2014/main" id="{F566DBEA-4908-905B-AFE9-31637AB63232}"/>
              </a:ext>
            </a:extLst>
          </p:cNvPr>
          <p:cNvSpPr/>
          <p:nvPr/>
        </p:nvSpPr>
        <p:spPr>
          <a:xfrm>
            <a:off x="921310" y="3924717"/>
            <a:ext cx="1192792" cy="18288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Narrow" panose="020B0606020202030204" pitchFamily="34" charset="0"/>
              </a:rPr>
              <a:t>Contract</a:t>
            </a:r>
            <a:endParaRPr lang="en-PH" sz="1050" dirty="0">
              <a:solidFill>
                <a:schemeClr val="bg1"/>
              </a:solidFill>
              <a:latin typeface="Arial Narrow" panose="020B0606020202030204" pitchFamily="34" charset="0"/>
            </a:endParaRPr>
          </a:p>
        </p:txBody>
      </p:sp>
      <p:sp>
        <p:nvSpPr>
          <p:cNvPr id="40" name="TextBox 39">
            <a:extLst>
              <a:ext uri="{FF2B5EF4-FFF2-40B4-BE49-F238E27FC236}">
                <a16:creationId xmlns:a16="http://schemas.microsoft.com/office/drawing/2014/main" id="{2D1DEB29-64E0-415C-1601-5EEB3B1A5D0F}"/>
              </a:ext>
            </a:extLst>
          </p:cNvPr>
          <p:cNvSpPr txBox="1"/>
          <p:nvPr/>
        </p:nvSpPr>
        <p:spPr>
          <a:xfrm>
            <a:off x="240413" y="4154869"/>
            <a:ext cx="2498582" cy="215444"/>
          </a:xfrm>
          <a:prstGeom prst="rect">
            <a:avLst/>
          </a:prstGeom>
          <a:noFill/>
        </p:spPr>
        <p:txBody>
          <a:bodyPr wrap="square" rtlCol="0">
            <a:spAutoFit/>
          </a:bodyPr>
          <a:lstStyle/>
          <a:p>
            <a:r>
              <a:rPr lang="en-US" sz="800" dirty="0">
                <a:latin typeface="Arial Narrow" panose="020B0606020202030204" pitchFamily="34" charset="0"/>
              </a:rPr>
              <a:t>Your total profits since the beginning</a:t>
            </a:r>
            <a:endParaRPr lang="en-PH" sz="500" dirty="0">
              <a:solidFill>
                <a:schemeClr val="bg1"/>
              </a:solidFill>
              <a:latin typeface="Arial Narrow" panose="020B0606020202030204" pitchFamily="34" charset="0"/>
            </a:endParaRPr>
          </a:p>
        </p:txBody>
      </p:sp>
      <p:sp>
        <p:nvSpPr>
          <p:cNvPr id="41" name="Rectangle: Rounded Corners 40">
            <a:extLst>
              <a:ext uri="{FF2B5EF4-FFF2-40B4-BE49-F238E27FC236}">
                <a16:creationId xmlns:a16="http://schemas.microsoft.com/office/drawing/2014/main" id="{E12EA1EB-BEB8-D89C-D67C-2FB8DBE554CC}"/>
              </a:ext>
            </a:extLst>
          </p:cNvPr>
          <p:cNvSpPr/>
          <p:nvPr/>
        </p:nvSpPr>
        <p:spPr>
          <a:xfrm>
            <a:off x="313141" y="4384110"/>
            <a:ext cx="2407382" cy="246129"/>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Narrow" panose="020B0606020202030204" pitchFamily="34" charset="0"/>
              </a:rPr>
              <a:t>6029.45</a:t>
            </a:r>
            <a:endParaRPr lang="en-PH" sz="1400" dirty="0">
              <a:solidFill>
                <a:schemeClr val="bg1"/>
              </a:solidFill>
              <a:latin typeface="Arial Narrow" panose="020B0606020202030204" pitchFamily="34" charset="0"/>
            </a:endParaRPr>
          </a:p>
        </p:txBody>
      </p:sp>
      <p:sp>
        <p:nvSpPr>
          <p:cNvPr id="46" name="TextBox 45">
            <a:extLst>
              <a:ext uri="{FF2B5EF4-FFF2-40B4-BE49-F238E27FC236}">
                <a16:creationId xmlns:a16="http://schemas.microsoft.com/office/drawing/2014/main" id="{2C2DA35A-A24B-933A-EA38-7D3AFBA1C02A}"/>
              </a:ext>
            </a:extLst>
          </p:cNvPr>
          <p:cNvSpPr txBox="1"/>
          <p:nvPr/>
        </p:nvSpPr>
        <p:spPr>
          <a:xfrm>
            <a:off x="218903" y="4642614"/>
            <a:ext cx="2537160" cy="215444"/>
          </a:xfrm>
          <a:prstGeom prst="rect">
            <a:avLst/>
          </a:prstGeom>
          <a:noFill/>
        </p:spPr>
        <p:txBody>
          <a:bodyPr wrap="square" rtlCol="0">
            <a:spAutoFit/>
          </a:bodyPr>
          <a:lstStyle/>
          <a:p>
            <a:r>
              <a:rPr lang="en-US" sz="800" dirty="0">
                <a:latin typeface="Arial Narrow" panose="020B0606020202030204" pitchFamily="34" charset="0"/>
              </a:rPr>
              <a:t>Your total profits after discounts and the platform percentage</a:t>
            </a:r>
            <a:endParaRPr lang="en-PH" sz="600" dirty="0">
              <a:solidFill>
                <a:schemeClr val="bg1"/>
              </a:solidFill>
              <a:latin typeface="Arial Narrow" panose="020B0606020202030204" pitchFamily="34" charset="0"/>
            </a:endParaRPr>
          </a:p>
        </p:txBody>
      </p:sp>
      <p:sp>
        <p:nvSpPr>
          <p:cNvPr id="47" name="Rectangle: Rounded Corners 46">
            <a:extLst>
              <a:ext uri="{FF2B5EF4-FFF2-40B4-BE49-F238E27FC236}">
                <a16:creationId xmlns:a16="http://schemas.microsoft.com/office/drawing/2014/main" id="{7EBE8A87-F87C-F58A-D5A6-DF41303DB59E}"/>
              </a:ext>
            </a:extLst>
          </p:cNvPr>
          <p:cNvSpPr/>
          <p:nvPr/>
        </p:nvSpPr>
        <p:spPr>
          <a:xfrm>
            <a:off x="313141" y="4881091"/>
            <a:ext cx="2407382" cy="246888"/>
          </a:xfrm>
          <a:prstGeom prst="roundRect">
            <a:avLst/>
          </a:prstGeom>
          <a:solidFill>
            <a:schemeClr val="tx2">
              <a:lumMod val="20000"/>
              <a:lumOff val="80000"/>
            </a:schemeClr>
          </a:solid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Narrow" panose="020B0606020202030204" pitchFamily="34" charset="0"/>
              </a:rPr>
              <a:t>4178.40</a:t>
            </a:r>
            <a:endParaRPr lang="en-PH" sz="1400" dirty="0">
              <a:latin typeface="Arial Narrow" panose="020B0606020202030204" pitchFamily="34" charset="0"/>
            </a:endParaRPr>
          </a:p>
        </p:txBody>
      </p:sp>
      <p:pic>
        <p:nvPicPr>
          <p:cNvPr id="48" name="Picture 47">
            <a:extLst>
              <a:ext uri="{FF2B5EF4-FFF2-40B4-BE49-F238E27FC236}">
                <a16:creationId xmlns:a16="http://schemas.microsoft.com/office/drawing/2014/main" id="{049ADA4F-8247-AC98-2155-255CDF2E14D5}"/>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28813" y="4447457"/>
            <a:ext cx="126955" cy="139370"/>
          </a:xfrm>
          <a:prstGeom prst="rect">
            <a:avLst/>
          </a:prstGeom>
        </p:spPr>
      </p:pic>
      <p:pic>
        <p:nvPicPr>
          <p:cNvPr id="60" name="Picture 59">
            <a:extLst>
              <a:ext uri="{FF2B5EF4-FFF2-40B4-BE49-F238E27FC236}">
                <a16:creationId xmlns:a16="http://schemas.microsoft.com/office/drawing/2014/main" id="{F633E69C-602B-82A0-8E1A-AEFA3D11BCC9}"/>
              </a:ext>
            </a:extLst>
          </p:cNvPr>
          <p:cNvPicPr>
            <a:picLocks noChangeAspect="1"/>
          </p:cNvPicPr>
          <p:nvPr/>
        </p:nvPicPr>
        <p:blipFill>
          <a:blip r:embed="rId6">
            <a:clrChange>
              <a:clrFrom>
                <a:srgbClr val="FFFFFF"/>
              </a:clrFrom>
              <a:clrTo>
                <a:srgbClr val="FFFFFF">
                  <a:alpha val="0"/>
                </a:srgbClr>
              </a:clrTo>
            </a:clrChange>
          </a:blip>
          <a:srcRect l="27670" t="8545" r="27669" b="239"/>
          <a:stretch>
            <a:fillRect/>
          </a:stretch>
        </p:blipFill>
        <p:spPr>
          <a:xfrm>
            <a:off x="2032065" y="4932472"/>
            <a:ext cx="126955" cy="139370"/>
          </a:xfrm>
          <a:prstGeom prst="rect">
            <a:avLst/>
          </a:prstGeom>
        </p:spPr>
      </p:pic>
      <p:sp>
        <p:nvSpPr>
          <p:cNvPr id="61" name="Rectangle: Rounded Corners 60">
            <a:extLst>
              <a:ext uri="{FF2B5EF4-FFF2-40B4-BE49-F238E27FC236}">
                <a16:creationId xmlns:a16="http://schemas.microsoft.com/office/drawing/2014/main" id="{EF99353A-96BE-F205-47BF-A71DDF78C130}"/>
              </a:ext>
            </a:extLst>
          </p:cNvPr>
          <p:cNvSpPr/>
          <p:nvPr/>
        </p:nvSpPr>
        <p:spPr>
          <a:xfrm>
            <a:off x="1207761" y="5248808"/>
            <a:ext cx="548640" cy="45720"/>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dirty="0">
              <a:solidFill>
                <a:schemeClr val="bg1"/>
              </a:solidFill>
              <a:latin typeface="Arial Narrow" panose="020B0606020202030204" pitchFamily="34" charset="0"/>
            </a:endParaRPr>
          </a:p>
        </p:txBody>
      </p:sp>
      <p:sp>
        <p:nvSpPr>
          <p:cNvPr id="15" name="Callout: Line with Accent Bar 14">
            <a:extLst>
              <a:ext uri="{FF2B5EF4-FFF2-40B4-BE49-F238E27FC236}">
                <a16:creationId xmlns:a16="http://schemas.microsoft.com/office/drawing/2014/main" id="{2F5C86E1-41E3-596F-33F2-7155672C9A0F}"/>
              </a:ext>
            </a:extLst>
          </p:cNvPr>
          <p:cNvSpPr/>
          <p:nvPr/>
        </p:nvSpPr>
        <p:spPr>
          <a:xfrm>
            <a:off x="8211344" y="1221767"/>
            <a:ext cx="1816576" cy="490366"/>
          </a:xfrm>
          <a:prstGeom prst="accentCallout1">
            <a:avLst>
              <a:gd name="adj1" fmla="val 18750"/>
              <a:gd name="adj2" fmla="val -8333"/>
              <a:gd name="adj3" fmla="val 117830"/>
              <a:gd name="adj4" fmla="val -33729"/>
            </a:avLst>
          </a:prstGeom>
          <a:solidFill>
            <a:schemeClr val="accent4">
              <a:lumMod val="20000"/>
              <a:lumOff val="8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Non-TAX</a:t>
            </a:r>
            <a:endParaRPr lang="en-PH" dirty="0">
              <a:solidFill>
                <a:schemeClr val="bg2">
                  <a:lumMod val="10000"/>
                </a:schemeClr>
              </a:solidFill>
            </a:endParaRPr>
          </a:p>
        </p:txBody>
      </p:sp>
    </p:spTree>
    <p:extLst>
      <p:ext uri="{BB962C8B-B14F-4D97-AF65-F5344CB8AC3E}">
        <p14:creationId xmlns:p14="http://schemas.microsoft.com/office/powerpoint/2010/main" val="4072772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DCD5A-170A-BF4B-C05D-72FB901C5F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C1FA93-138B-7A5F-284A-426C5FCE932D}"/>
              </a:ext>
            </a:extLst>
          </p:cNvPr>
          <p:cNvSpPr txBox="1"/>
          <p:nvPr/>
        </p:nvSpPr>
        <p:spPr>
          <a:xfrm>
            <a:off x="2326353" y="177323"/>
            <a:ext cx="8039100" cy="1754326"/>
          </a:xfrm>
          <a:prstGeom prst="rect">
            <a:avLst/>
          </a:prstGeom>
          <a:noFill/>
        </p:spPr>
        <p:txBody>
          <a:bodyPr wrap="square" rtlCol="0">
            <a:spAutoFit/>
          </a:bodyPr>
          <a:lstStyle/>
          <a:p>
            <a:pPr algn="ctr"/>
            <a:r>
              <a:rPr lang="en-PH" sz="3600" b="1" dirty="0">
                <a:latin typeface="Cairo" panose="00000500000000000000" pitchFamily="2" charset="-78"/>
                <a:cs typeface="Cairo" panose="00000500000000000000" pitchFamily="2" charset="-78"/>
              </a:rPr>
              <a:t>Required Documents at Each Step</a:t>
            </a:r>
            <a:endParaRPr lang="en-PH" sz="3600" dirty="0">
              <a:latin typeface="Cairo" panose="00000500000000000000" pitchFamily="2" charset="-78"/>
              <a:cs typeface="Cairo" panose="00000500000000000000" pitchFamily="2" charset="-78"/>
            </a:endParaRPr>
          </a:p>
          <a:p>
            <a:pPr algn="ctr"/>
            <a:r>
              <a:rPr lang="ar-SA" sz="3600" b="1" dirty="0">
                <a:solidFill>
                  <a:schemeClr val="accent4">
                    <a:lumMod val="50000"/>
                  </a:schemeClr>
                </a:solidFill>
                <a:latin typeface="Cairo" panose="00000500000000000000" pitchFamily="2" charset="-78"/>
                <a:cs typeface="Cairo" panose="00000500000000000000" pitchFamily="2" charset="-78"/>
              </a:rPr>
              <a:t>المستندات المطلوبة في كل خطوة</a:t>
            </a:r>
            <a:endParaRPr lang="en-PH" sz="3600" dirty="0">
              <a:solidFill>
                <a:schemeClr val="accent4">
                  <a:lumMod val="50000"/>
                </a:schemeClr>
              </a:solidFill>
              <a:latin typeface="Cairo" panose="00000500000000000000" pitchFamily="2" charset="-78"/>
              <a:cs typeface="Cairo" panose="00000500000000000000" pitchFamily="2" charset="-78"/>
            </a:endParaRPr>
          </a:p>
          <a:p>
            <a:pPr algn="ctr"/>
            <a:endParaRPr lang="en-PH" sz="3600" dirty="0">
              <a:latin typeface="Cairo" panose="00000500000000000000" pitchFamily="2" charset="-78"/>
              <a:cs typeface="Cairo" panose="00000500000000000000" pitchFamily="2" charset="-78"/>
            </a:endParaRPr>
          </a:p>
        </p:txBody>
      </p:sp>
      <p:sp>
        <p:nvSpPr>
          <p:cNvPr id="4" name="TextBox 3">
            <a:extLst>
              <a:ext uri="{FF2B5EF4-FFF2-40B4-BE49-F238E27FC236}">
                <a16:creationId xmlns:a16="http://schemas.microsoft.com/office/drawing/2014/main" id="{18E44E74-5645-1B85-A5F3-76D13417FB10}"/>
              </a:ext>
            </a:extLst>
          </p:cNvPr>
          <p:cNvSpPr txBox="1"/>
          <p:nvPr/>
        </p:nvSpPr>
        <p:spPr>
          <a:xfrm>
            <a:off x="2131013" y="1595021"/>
            <a:ext cx="8961185" cy="5016758"/>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Cairo" panose="00000500000000000000" pitchFamily="2" charset="-78"/>
                <a:cs typeface="Cairo" panose="00000500000000000000" pitchFamily="2" charset="-78"/>
              </a:rPr>
              <a:t>Jadeer Invoice to customer → Full service amount with VAT (always)</a:t>
            </a:r>
            <a:endParaRPr lang="en-US" sz="2000" dirty="0">
              <a:solidFill>
                <a:schemeClr val="accent4">
                  <a:lumMod val="75000"/>
                </a:schemeClr>
              </a:solidFill>
              <a:latin typeface="Cairo" panose="00000500000000000000" pitchFamily="2" charset="-78"/>
              <a:cs typeface="Cairo" panose="00000500000000000000" pitchFamily="2" charset="-78"/>
            </a:endParaRPr>
          </a:p>
          <a:p>
            <a:pPr marL="342900" lvl="0" indent="-342900" algn="r" rtl="1">
              <a:buFont typeface="Arial" panose="020B0604020202020204" pitchFamily="34" charset="0"/>
              <a:buChar char="•"/>
            </a:pPr>
            <a:r>
              <a:rPr lang="ar-SA" sz="2000" dirty="0">
                <a:solidFill>
                  <a:schemeClr val="accent4">
                    <a:lumMod val="75000"/>
                  </a:schemeClr>
                </a:solidFill>
                <a:latin typeface="Cairo" panose="00000500000000000000" pitchFamily="2" charset="-78"/>
                <a:cs typeface="Cairo" panose="00000500000000000000" pitchFamily="2" charset="-78"/>
              </a:rPr>
              <a:t> فاتورة جدير للعميل ← مبلغ الخدمة الكامل مع ضريبة القيمة المضافة (دائمًا)</a:t>
            </a:r>
            <a:endParaRPr lang="en-US" sz="2000" dirty="0">
              <a:solidFill>
                <a:schemeClr val="accent4">
                  <a:lumMod val="75000"/>
                </a:schemeClr>
              </a:solidFill>
              <a:latin typeface="Cairo" panose="00000500000000000000" pitchFamily="2" charset="-78"/>
              <a:cs typeface="Cairo" panose="00000500000000000000" pitchFamily="2" charset="-78"/>
            </a:endParaRPr>
          </a:p>
          <a:p>
            <a:pPr lvl="0"/>
            <a:endParaRPr lang="en-PH" sz="2000" dirty="0">
              <a:latin typeface="Cairo" panose="00000500000000000000" pitchFamily="2" charset="-78"/>
              <a:cs typeface="Cairo" panose="00000500000000000000" pitchFamily="2" charset="-78"/>
            </a:endParaRPr>
          </a:p>
          <a:p>
            <a:pPr marL="342900" indent="-342900">
              <a:buFont typeface="Arial" panose="020B0604020202020204" pitchFamily="34" charset="0"/>
              <a:buChar char="•"/>
            </a:pPr>
            <a:r>
              <a:rPr lang="en-US" sz="2000" dirty="0"/>
              <a:t>The lawyer's bill to Jadeer </a:t>
            </a:r>
            <a:r>
              <a:rPr lang="en-US" sz="2000" dirty="0">
                <a:latin typeface="Cairo" panose="00000500000000000000" pitchFamily="2" charset="-78"/>
                <a:cs typeface="Cairo" panose="00000500000000000000" pitchFamily="2" charset="-78"/>
              </a:rPr>
              <a:t>→  </a:t>
            </a:r>
            <a:r>
              <a:rPr lang="en-US" sz="2000" dirty="0"/>
              <a:t>entitled to his services (varies depending on his tax registration)</a:t>
            </a:r>
            <a:endParaRPr lang="en-PH" sz="2000" dirty="0"/>
          </a:p>
          <a:p>
            <a:pPr lvl="0" algn="r" rtl="1"/>
            <a:r>
              <a:rPr lang="ar-SA" sz="2000" dirty="0">
                <a:solidFill>
                  <a:schemeClr val="accent4">
                    <a:lumMod val="75000"/>
                  </a:schemeClr>
                </a:solidFill>
                <a:latin typeface="Cairo" panose="00000500000000000000" pitchFamily="2" charset="-78"/>
                <a:cs typeface="Cairo" panose="00000500000000000000" pitchFamily="2" charset="-78"/>
              </a:rPr>
              <a:t>فاتورة المحامي إلى جدير</a:t>
            </a:r>
            <a:r>
              <a:rPr lang="en-US" sz="2000" dirty="0">
                <a:solidFill>
                  <a:schemeClr val="accent4">
                    <a:lumMod val="75000"/>
                  </a:schemeClr>
                </a:solidFill>
                <a:latin typeface="Cairo" panose="00000500000000000000" pitchFamily="2" charset="-78"/>
                <a:cs typeface="Cairo" panose="00000500000000000000" pitchFamily="2" charset="-78"/>
              </a:rPr>
              <a:t> </a:t>
            </a:r>
            <a:r>
              <a:rPr lang="ar-SA" sz="2000" dirty="0">
                <a:solidFill>
                  <a:schemeClr val="accent4">
                    <a:lumMod val="75000"/>
                  </a:schemeClr>
                </a:solidFill>
                <a:latin typeface="Cairo" panose="00000500000000000000" pitchFamily="2" charset="-78"/>
                <a:cs typeface="Cairo" panose="00000500000000000000" pitchFamily="2" charset="-78"/>
              </a:rPr>
              <a:t>← مقابل خدمته (تختلف حسب تسجيله في الضريبة)</a:t>
            </a:r>
            <a:endParaRPr lang="en-US" sz="2000" dirty="0">
              <a:solidFill>
                <a:schemeClr val="accent4">
                  <a:lumMod val="75000"/>
                </a:schemeClr>
              </a:solidFill>
              <a:latin typeface="Cairo" panose="00000500000000000000" pitchFamily="2" charset="-78"/>
              <a:cs typeface="Cairo" panose="00000500000000000000" pitchFamily="2" charset="-78"/>
            </a:endParaRPr>
          </a:p>
          <a:p>
            <a:pPr lvl="0" algn="r" rtl="1"/>
            <a:endParaRPr lang="en-US" sz="2000" dirty="0">
              <a:solidFill>
                <a:schemeClr val="accent4">
                  <a:lumMod val="75000"/>
                </a:schemeClr>
              </a:solidFill>
              <a:latin typeface="Cairo" panose="00000500000000000000" pitchFamily="2" charset="-78"/>
              <a:cs typeface="Cairo" panose="00000500000000000000" pitchFamily="2" charset="-78"/>
            </a:endParaRPr>
          </a:p>
          <a:p>
            <a:pPr marL="342900" lvl="0" indent="-342900">
              <a:buFont typeface="Arial" panose="020B0604020202020204" pitchFamily="34" charset="0"/>
              <a:buChar char="•"/>
            </a:pPr>
            <a:r>
              <a:rPr lang="en-US" sz="2000" dirty="0">
                <a:latin typeface="Cairo" panose="00000500000000000000" pitchFamily="2" charset="-78"/>
                <a:cs typeface="Cairo" panose="00000500000000000000" pitchFamily="2" charset="-78"/>
              </a:rPr>
              <a:t>Platform invoice to the service applicant → Platform fees for the facility contract discussion session</a:t>
            </a:r>
          </a:p>
          <a:p>
            <a:pPr lvl="0"/>
            <a:r>
              <a:rPr lang="ar-SA" sz="2000" dirty="0">
                <a:solidFill>
                  <a:schemeClr val="accent4">
                    <a:lumMod val="75000"/>
                  </a:schemeClr>
                </a:solidFill>
                <a:latin typeface="Cairo" panose="00000500000000000000" pitchFamily="2" charset="-78"/>
                <a:cs typeface="Cairo" panose="00000500000000000000" pitchFamily="2" charset="-78"/>
              </a:rPr>
              <a:t>فاتورة المنصة إلى طالب الخدمة ← رسوم المنصة لجلسة مناقشة عقد المنشأة</a:t>
            </a:r>
          </a:p>
          <a:p>
            <a:pPr marL="342900" lvl="0" indent="-342900">
              <a:buFont typeface="Arial" panose="020B0604020202020204" pitchFamily="34" charset="0"/>
              <a:buChar char="•"/>
            </a:pPr>
            <a:endParaRPr lang="en-US" sz="2000" dirty="0">
              <a:solidFill>
                <a:schemeClr val="accent4">
                  <a:lumMod val="75000"/>
                </a:schemeClr>
              </a:solidFill>
              <a:latin typeface="Cairo" panose="00000500000000000000" pitchFamily="2" charset="-78"/>
              <a:cs typeface="Cairo" panose="00000500000000000000" pitchFamily="2" charset="-78"/>
            </a:endParaRPr>
          </a:p>
          <a:p>
            <a:pPr marL="342900" lvl="0" indent="-342900">
              <a:buFont typeface="Arial" panose="020B0604020202020204" pitchFamily="34" charset="0"/>
              <a:buChar char="•"/>
            </a:pPr>
            <a:r>
              <a:rPr lang="en-US" sz="2000" dirty="0">
                <a:latin typeface="Cairo" panose="00000500000000000000" pitchFamily="2" charset="-78"/>
                <a:cs typeface="Cairo" panose="00000500000000000000" pitchFamily="2" charset="-78"/>
              </a:rPr>
              <a:t>Financial Settlement for Service Invoice </a:t>
            </a:r>
            <a:r>
              <a:rPr lang="en-PH" sz="2000" dirty="0">
                <a:latin typeface="Cairo" panose="00000500000000000000" pitchFamily="2" charset="-78"/>
                <a:cs typeface="Cairo" panose="00000500000000000000" pitchFamily="2" charset="-78"/>
              </a:rPr>
              <a:t>→ From platform to lawyer</a:t>
            </a:r>
            <a:r>
              <a:rPr lang="en-US" sz="2000" dirty="0">
                <a:latin typeface="Cairo" panose="00000500000000000000" pitchFamily="2" charset="-78"/>
                <a:cs typeface="Cairo" panose="00000500000000000000" pitchFamily="2" charset="-78"/>
              </a:rPr>
              <a:t>   </a:t>
            </a:r>
          </a:p>
          <a:p>
            <a:pPr lvl="0"/>
            <a:r>
              <a:rPr lang="ar-SA" sz="2000" dirty="0">
                <a:solidFill>
                  <a:schemeClr val="accent4">
                    <a:lumMod val="75000"/>
                  </a:schemeClr>
                </a:solidFill>
                <a:latin typeface="Cairo" panose="00000500000000000000" pitchFamily="2" charset="-78"/>
                <a:cs typeface="Cairo" panose="00000500000000000000" pitchFamily="2" charset="-78"/>
              </a:rPr>
              <a:t>التسوية المالية لفاتورة الخدمة ← من المنصة إلى المحامي</a:t>
            </a:r>
            <a:endParaRPr lang="en-US" sz="2000" dirty="0">
              <a:solidFill>
                <a:schemeClr val="accent4">
                  <a:lumMod val="75000"/>
                </a:schemeClr>
              </a:solidFill>
              <a:latin typeface="Cairo" panose="00000500000000000000" pitchFamily="2" charset="-78"/>
              <a:cs typeface="Cairo" panose="00000500000000000000" pitchFamily="2" charset="-78"/>
            </a:endParaRPr>
          </a:p>
          <a:p>
            <a:pPr lvl="0"/>
            <a:endParaRPr lang="en-PH" sz="2000" dirty="0">
              <a:solidFill>
                <a:schemeClr val="accent4">
                  <a:lumMod val="75000"/>
                </a:schemeClr>
              </a:solidFill>
              <a:latin typeface="Cairo" panose="00000500000000000000" pitchFamily="2" charset="-78"/>
              <a:cs typeface="Cairo" panose="00000500000000000000" pitchFamily="2" charset="-78"/>
            </a:endParaRPr>
          </a:p>
          <a:p>
            <a:pPr marL="342900" lvl="0" indent="-342900">
              <a:buFont typeface="Arial" panose="020B0604020202020204" pitchFamily="34" charset="0"/>
              <a:buChar char="•"/>
            </a:pPr>
            <a:r>
              <a:rPr lang="en-PH" sz="2000" dirty="0">
                <a:latin typeface="Cairo" panose="00000500000000000000" pitchFamily="2" charset="-78"/>
                <a:cs typeface="Cairo" panose="00000500000000000000" pitchFamily="2" charset="-78"/>
              </a:rPr>
              <a:t>Financial Settlement Statement → From platform to lawyer</a:t>
            </a:r>
          </a:p>
          <a:p>
            <a:pPr lvl="0"/>
            <a:r>
              <a:rPr lang="ar-SA" sz="2000" dirty="0">
                <a:solidFill>
                  <a:schemeClr val="accent4">
                    <a:lumMod val="75000"/>
                  </a:schemeClr>
                </a:solidFill>
                <a:latin typeface="Cairo" panose="00000500000000000000" pitchFamily="2" charset="-78"/>
                <a:cs typeface="Cairo" panose="00000500000000000000" pitchFamily="2" charset="-78"/>
              </a:rPr>
              <a:t>بيان التسويات المالية ← من المنصة إلى المحامي</a:t>
            </a:r>
            <a:endParaRPr lang="en-PH" sz="2000" dirty="0">
              <a:solidFill>
                <a:schemeClr val="accent4">
                  <a:lumMod val="75000"/>
                </a:schemeClr>
              </a:solidFill>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2252833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8E9A6-63F3-F05D-AB2F-664D2729B0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74E3F3-6BFC-1731-C93D-0AFCD6DA102C}"/>
              </a:ext>
            </a:extLst>
          </p:cNvPr>
          <p:cNvSpPr txBox="1"/>
          <p:nvPr/>
        </p:nvSpPr>
        <p:spPr>
          <a:xfrm>
            <a:off x="2131013" y="177323"/>
            <a:ext cx="8234440" cy="1077218"/>
          </a:xfrm>
          <a:prstGeom prst="rect">
            <a:avLst/>
          </a:prstGeom>
          <a:noFill/>
        </p:spPr>
        <p:txBody>
          <a:bodyPr wrap="square" rtlCol="0">
            <a:spAutoFit/>
          </a:bodyPr>
          <a:lstStyle/>
          <a:p>
            <a:pPr algn="ctr"/>
            <a:r>
              <a:rPr lang="en-PH" sz="3200" b="1" dirty="0">
                <a:latin typeface="Cairo" panose="00000500000000000000" pitchFamily="2" charset="-78"/>
                <a:cs typeface="Cairo" panose="00000500000000000000" pitchFamily="2" charset="-78"/>
              </a:rPr>
              <a:t>Platform Protection Rules</a:t>
            </a:r>
            <a:endParaRPr lang="en-PH" sz="3200" dirty="0">
              <a:latin typeface="Cairo" panose="00000500000000000000" pitchFamily="2" charset="-78"/>
              <a:cs typeface="Cairo" panose="00000500000000000000" pitchFamily="2" charset="-78"/>
            </a:endParaRPr>
          </a:p>
          <a:p>
            <a:pPr algn="ctr"/>
            <a:r>
              <a:rPr lang="ar-SA" sz="3200" b="1" dirty="0">
                <a:solidFill>
                  <a:schemeClr val="accent4">
                    <a:lumMod val="50000"/>
                  </a:schemeClr>
                </a:solidFill>
                <a:latin typeface="Cairo" panose="00000500000000000000" pitchFamily="2" charset="-78"/>
                <a:cs typeface="Cairo" panose="00000500000000000000" pitchFamily="2" charset="-78"/>
              </a:rPr>
              <a:t>قواعد حماية المنصة</a:t>
            </a:r>
            <a:endParaRPr lang="en-PH" sz="3200" dirty="0">
              <a:solidFill>
                <a:schemeClr val="accent4">
                  <a:lumMod val="50000"/>
                </a:schemeClr>
              </a:solidFill>
              <a:latin typeface="Cairo" panose="00000500000000000000" pitchFamily="2" charset="-78"/>
              <a:cs typeface="Cairo" panose="00000500000000000000" pitchFamily="2" charset="-78"/>
            </a:endParaRPr>
          </a:p>
        </p:txBody>
      </p:sp>
      <p:sp>
        <p:nvSpPr>
          <p:cNvPr id="4" name="TextBox 3">
            <a:extLst>
              <a:ext uri="{FF2B5EF4-FFF2-40B4-BE49-F238E27FC236}">
                <a16:creationId xmlns:a16="http://schemas.microsoft.com/office/drawing/2014/main" id="{0E79B41C-E160-FF88-B72E-565D3EE0A880}"/>
              </a:ext>
            </a:extLst>
          </p:cNvPr>
          <p:cNvSpPr txBox="1"/>
          <p:nvPr/>
        </p:nvSpPr>
        <p:spPr>
          <a:xfrm>
            <a:off x="863600" y="1254541"/>
            <a:ext cx="11130428" cy="4524315"/>
          </a:xfrm>
          <a:prstGeom prst="rect">
            <a:avLst/>
          </a:prstGeom>
          <a:noFill/>
        </p:spPr>
        <p:txBody>
          <a:bodyPr wrap="square" rtlCol="0">
            <a:spAutoFit/>
          </a:bodyPr>
          <a:lstStyle/>
          <a:p>
            <a:pPr marL="457200" lvl="0" indent="-457200">
              <a:buFont typeface="Arial" panose="020B0604020202020204" pitchFamily="34" charset="0"/>
              <a:buChar char="•"/>
            </a:pPr>
            <a:r>
              <a:rPr lang="en-PH" sz="2400" dirty="0">
                <a:latin typeface="Cairo" panose="00000500000000000000" pitchFamily="2" charset="-78"/>
                <a:cs typeface="Cairo" panose="00000500000000000000" pitchFamily="2" charset="-78"/>
              </a:rPr>
              <a:t>No invoice issued to client for core service</a:t>
            </a:r>
          </a:p>
          <a:p>
            <a:pPr lvl="8" rtl="1"/>
            <a:r>
              <a:rPr lang="ar-SA" sz="2400" dirty="0">
                <a:solidFill>
                  <a:schemeClr val="accent4">
                    <a:lumMod val="75000"/>
                  </a:schemeClr>
                </a:solidFill>
                <a:latin typeface="Cairo" panose="00000500000000000000" pitchFamily="2" charset="-78"/>
                <a:cs typeface="Cairo" panose="00000500000000000000" pitchFamily="2" charset="-78"/>
              </a:rPr>
              <a:t>لا تصدر المنصة فاتورة للعميل عن الخدمة الأساسية</a:t>
            </a:r>
            <a:endParaRPr lang="en-US" sz="2400" dirty="0">
              <a:solidFill>
                <a:schemeClr val="accent4">
                  <a:lumMod val="75000"/>
                </a:schemeClr>
              </a:solidFill>
              <a:latin typeface="Cairo" panose="00000500000000000000" pitchFamily="2" charset="-78"/>
              <a:cs typeface="Cairo" panose="00000500000000000000" pitchFamily="2" charset="-78"/>
            </a:endParaRPr>
          </a:p>
          <a:p>
            <a:endParaRPr lang="en-PH" sz="2400" dirty="0">
              <a:latin typeface="Cairo" panose="00000500000000000000" pitchFamily="2" charset="-78"/>
              <a:cs typeface="Cairo" panose="00000500000000000000" pitchFamily="2" charset="-78"/>
            </a:endParaRPr>
          </a:p>
          <a:p>
            <a:pPr marL="457200" lvl="0" indent="-457200">
              <a:buFont typeface="Arial" panose="020B0604020202020204" pitchFamily="34" charset="0"/>
              <a:buChar char="•"/>
            </a:pPr>
            <a:r>
              <a:rPr lang="en-PH" sz="2400" dirty="0">
                <a:latin typeface="Cairo" panose="00000500000000000000" pitchFamily="2" charset="-78"/>
                <a:cs typeface="Cairo" panose="00000500000000000000" pitchFamily="2" charset="-78"/>
              </a:rPr>
              <a:t>No transfer to lawyer without uploaded invoice</a:t>
            </a:r>
          </a:p>
          <a:p>
            <a:pPr lvl="6" rtl="1"/>
            <a:r>
              <a:rPr lang="ar-SA" sz="2400" dirty="0">
                <a:solidFill>
                  <a:schemeClr val="accent4">
                    <a:lumMod val="75000"/>
                  </a:schemeClr>
                </a:solidFill>
                <a:latin typeface="Cairo" panose="00000500000000000000" pitchFamily="2" charset="-78"/>
                <a:cs typeface="Cairo" panose="00000500000000000000" pitchFamily="2" charset="-78"/>
              </a:rPr>
              <a:t>لا يتم التحويل قبل استلام نسخة من فاتورة المحامي</a:t>
            </a:r>
            <a:endParaRPr lang="en-US" sz="2400" dirty="0">
              <a:solidFill>
                <a:schemeClr val="accent4">
                  <a:lumMod val="75000"/>
                </a:schemeClr>
              </a:solidFill>
              <a:latin typeface="Cairo" panose="00000500000000000000" pitchFamily="2" charset="-78"/>
              <a:cs typeface="Cairo" panose="00000500000000000000" pitchFamily="2" charset="-78"/>
            </a:endParaRPr>
          </a:p>
          <a:p>
            <a:endParaRPr lang="en-PH" sz="2400" dirty="0">
              <a:latin typeface="Cairo" panose="00000500000000000000" pitchFamily="2" charset="-78"/>
              <a:cs typeface="Cairo" panose="00000500000000000000" pitchFamily="2" charset="-78"/>
            </a:endParaRPr>
          </a:p>
          <a:p>
            <a:pPr marL="457200" lvl="0" indent="-457200">
              <a:buFont typeface="Arial" panose="020B0604020202020204" pitchFamily="34" charset="0"/>
              <a:buChar char="•"/>
            </a:pPr>
            <a:r>
              <a:rPr lang="en-US" sz="2400" dirty="0">
                <a:latin typeface="Cairo" panose="00000500000000000000" pitchFamily="2" charset="-78"/>
                <a:cs typeface="Cairo" panose="00000500000000000000" pitchFamily="2" charset="-78"/>
              </a:rPr>
              <a:t>The platform must maintain all financial records related to financial transactions conducted on it, and retain them for a period of 6 years, in accordance with Saudi regulations and laws.</a:t>
            </a:r>
          </a:p>
          <a:p>
            <a:pPr lvl="0" algn="r" rtl="1"/>
            <a:r>
              <a:rPr lang="ar-SA" sz="2400" dirty="0">
                <a:solidFill>
                  <a:schemeClr val="accent4">
                    <a:lumMod val="75000"/>
                  </a:schemeClr>
                </a:solidFill>
                <a:latin typeface="Cairo" panose="00000500000000000000" pitchFamily="2" charset="-78"/>
                <a:cs typeface="Cairo" panose="00000500000000000000" pitchFamily="2" charset="-78"/>
              </a:rPr>
              <a:t>يجب على المنصة الاحتفاظ بكافة السجلات المالية الخاصة بالعمليات المالية التي تمت عليها، والاحتفاظ بها لمدة 6 سنوات حسب التعليمات والقوانين السعودية. </a:t>
            </a:r>
            <a:endParaRPr lang="en-US" sz="2400" dirty="0">
              <a:solidFill>
                <a:schemeClr val="accent4">
                  <a:lumMod val="75000"/>
                </a:schemeClr>
              </a:solidFill>
              <a:latin typeface="Cairo" panose="00000500000000000000" pitchFamily="2" charset="-78"/>
              <a:cs typeface="Cairo" panose="00000500000000000000" pitchFamily="2" charset="-78"/>
            </a:endParaRPr>
          </a:p>
          <a:p>
            <a:pPr lvl="0" algn="r" rtl="1"/>
            <a:endParaRPr lang="en-PH" sz="2400" dirty="0">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238655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342B255-2844-5DDB-3D62-EF70A3EC9689}"/>
              </a:ext>
            </a:extLst>
          </p:cNvPr>
          <p:cNvSpPr txBox="1"/>
          <p:nvPr/>
        </p:nvSpPr>
        <p:spPr>
          <a:xfrm>
            <a:off x="2578100" y="2247900"/>
            <a:ext cx="7035800" cy="1938992"/>
          </a:xfrm>
          <a:prstGeom prst="rect">
            <a:avLst/>
          </a:prstGeom>
          <a:noFill/>
        </p:spPr>
        <p:txBody>
          <a:bodyPr wrap="square" rtlCol="0">
            <a:spAutoFit/>
          </a:bodyPr>
          <a:lstStyle/>
          <a:p>
            <a:pPr algn="r" rtl="1"/>
            <a:r>
              <a:rPr lang="ar-SA" sz="2400" dirty="0">
                <a:latin typeface="Cairo" panose="00000500000000000000" pitchFamily="2" charset="-78"/>
                <a:cs typeface="Cairo" panose="00000500000000000000" pitchFamily="2" charset="-78"/>
              </a:rPr>
              <a:t>الرابط الذي يوضح نماذج الفواتير:</a:t>
            </a:r>
            <a:endParaRPr lang="en-US" sz="2400" dirty="0">
              <a:latin typeface="Cairo" panose="00000500000000000000" pitchFamily="2" charset="-78"/>
              <a:cs typeface="Cairo" panose="00000500000000000000" pitchFamily="2" charset="-78"/>
            </a:endParaRPr>
          </a:p>
          <a:p>
            <a:pPr algn="r" rtl="1"/>
            <a:endParaRPr lang="en-PH" sz="2400" dirty="0">
              <a:latin typeface="Cairo" panose="00000500000000000000" pitchFamily="2" charset="-78"/>
              <a:cs typeface="Cairo" panose="00000500000000000000" pitchFamily="2" charset="-78"/>
            </a:endParaRPr>
          </a:p>
          <a:p>
            <a:pPr algn="r" rtl="1"/>
            <a:r>
              <a:rPr lang="en-US" sz="2400" u="sng" dirty="0">
                <a:latin typeface="Cairo" panose="00000500000000000000" pitchFamily="2" charset="-78"/>
                <a:cs typeface="Cairo" panose="00000500000000000000" pitchFamily="2" charset="-78"/>
                <a:hlinkClick r:id="rId2"/>
              </a:rPr>
              <a:t>https://docs.google.com/spreadsheets/d/1S8orT4UFQSOhFbbF8nyxRjP8VHDfA_KxjbTRvDQ8Jwc/edit?gid=774483137#gid=774483137</a:t>
            </a:r>
            <a:endParaRPr lang="en-PH" sz="2400" dirty="0">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1744895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6A2108-5D83-C19B-28CB-6A660957192C}"/>
              </a:ext>
            </a:extLst>
          </p:cNvPr>
          <p:cNvPicPr>
            <a:picLocks noChangeAspect="1"/>
          </p:cNvPicPr>
          <p:nvPr/>
        </p:nvPicPr>
        <p:blipFill>
          <a:blip r:embed="rId2"/>
          <a:stretch>
            <a:fillRect/>
          </a:stretch>
        </p:blipFill>
        <p:spPr>
          <a:xfrm>
            <a:off x="0" y="1622981"/>
            <a:ext cx="12192000" cy="6553200"/>
          </a:xfrm>
          <a:prstGeom prst="rect">
            <a:avLst/>
          </a:prstGeom>
        </p:spPr>
      </p:pic>
      <p:sp>
        <p:nvSpPr>
          <p:cNvPr id="6" name="Oval 5">
            <a:extLst>
              <a:ext uri="{FF2B5EF4-FFF2-40B4-BE49-F238E27FC236}">
                <a16:creationId xmlns:a16="http://schemas.microsoft.com/office/drawing/2014/main" id="{CB803F59-32F6-26ED-FEDC-4C00CF8D2881}"/>
              </a:ext>
            </a:extLst>
          </p:cNvPr>
          <p:cNvSpPr/>
          <p:nvPr/>
        </p:nvSpPr>
        <p:spPr>
          <a:xfrm>
            <a:off x="6096000" y="5099901"/>
            <a:ext cx="1436016" cy="311084"/>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8" name="Picture 7">
            <a:extLst>
              <a:ext uri="{FF2B5EF4-FFF2-40B4-BE49-F238E27FC236}">
                <a16:creationId xmlns:a16="http://schemas.microsoft.com/office/drawing/2014/main" id="{30B9A2B6-D95F-B7EB-EA89-4D6C65503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886477" cy="3770722"/>
          </a:xfrm>
          <a:prstGeom prst="rect">
            <a:avLst/>
          </a:prstGeom>
        </p:spPr>
      </p:pic>
      <p:sp>
        <p:nvSpPr>
          <p:cNvPr id="2" name="مربع نص 1">
            <a:extLst>
              <a:ext uri="{FF2B5EF4-FFF2-40B4-BE49-F238E27FC236}">
                <a16:creationId xmlns:a16="http://schemas.microsoft.com/office/drawing/2014/main" id="{FE30CAC6-A546-BD91-5688-04845E9DACDD}"/>
              </a:ext>
            </a:extLst>
          </p:cNvPr>
          <p:cNvSpPr txBox="1"/>
          <p:nvPr/>
        </p:nvSpPr>
        <p:spPr>
          <a:xfrm>
            <a:off x="350520" y="4107180"/>
            <a:ext cx="2438400" cy="1477328"/>
          </a:xfrm>
          <a:prstGeom prst="rect">
            <a:avLst/>
          </a:prstGeom>
          <a:noFill/>
        </p:spPr>
        <p:txBody>
          <a:bodyPr wrap="square" rtlCol="1">
            <a:spAutoFit/>
          </a:bodyPr>
          <a:lstStyle/>
          <a:p>
            <a:pPr lvl="1" algn="r" rtl="1"/>
            <a:r>
              <a:rPr lang="ar-SA" b="1" dirty="0">
                <a:highlight>
                  <a:srgbClr val="FFFF00"/>
                </a:highlight>
              </a:rPr>
              <a:t>خطأ سابق لم ننتبه له سابقا وهو أن كل فاتورة تصدر يجب ان يكون لها رقم منفرد لا يشابه رقما اخر لفاتورة أخرى</a:t>
            </a:r>
          </a:p>
        </p:txBody>
      </p:sp>
    </p:spTree>
    <p:extLst>
      <p:ext uri="{BB962C8B-B14F-4D97-AF65-F5344CB8AC3E}">
        <p14:creationId xmlns:p14="http://schemas.microsoft.com/office/powerpoint/2010/main" val="88670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EE61-439E-B655-3449-267F45DD1E4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0F087BD-3B41-0C5D-3C70-4057943D2AB9}"/>
              </a:ext>
            </a:extLst>
          </p:cNvPr>
          <p:cNvSpPr>
            <a:spLocks noChangeArrowheads="1"/>
          </p:cNvSpPr>
          <p:nvPr/>
        </p:nvSpPr>
        <p:spPr bwMode="auto">
          <a:xfrm>
            <a:off x="267653" y="175939"/>
            <a:ext cx="9724002" cy="101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lvl="0"/>
            <a:r>
              <a:rPr lang="en-US" altLang="en-US" sz="2000" b="1" dirty="0">
                <a:solidFill>
                  <a:srgbClr val="0C53B7"/>
                </a:solidFill>
                <a:latin typeface="Cairo" panose="00000500000000000000" pitchFamily="2" charset="-78"/>
                <a:cs typeface="Cairo" panose="00000500000000000000" pitchFamily="2" charset="-78"/>
              </a:rPr>
              <a:t>Step 3</a:t>
            </a:r>
            <a:r>
              <a:rPr lang="en-US" altLang="en-US" sz="2000" b="1" dirty="0">
                <a:solidFill>
                  <a:schemeClr val="accent4">
                    <a:lumMod val="50000"/>
                  </a:schemeClr>
                </a:solidFill>
                <a:latin typeface="Cairo" panose="00000500000000000000" pitchFamily="2" charset="-78"/>
                <a:cs typeface="Cairo" panose="00000500000000000000" pitchFamily="2" charset="-78"/>
              </a:rPr>
              <a:t>: </a:t>
            </a:r>
            <a:r>
              <a:rPr lang="en-US" sz="2000" dirty="0">
                <a:latin typeface="Cairo" panose="00000500000000000000" pitchFamily="2" charset="-78"/>
                <a:cs typeface="Cairo" panose="00000500000000000000" pitchFamily="2" charset="-78"/>
              </a:rPr>
              <a:t>The platform automatically notifies the lawyer when</a:t>
            </a:r>
          </a:p>
          <a:p>
            <a:pPr lvl="0"/>
            <a:r>
              <a:rPr lang="en-US" sz="2000" dirty="0">
                <a:latin typeface="Cairo" panose="00000500000000000000" pitchFamily="2" charset="-78"/>
                <a:cs typeface="Cairo" panose="00000500000000000000" pitchFamily="2" charset="-78"/>
              </a:rPr>
              <a:t> the client pays to issue the invoice.</a:t>
            </a:r>
            <a:endParaRPr lang="en-PH" sz="2000" dirty="0">
              <a:latin typeface="Cairo" panose="00000500000000000000" pitchFamily="2" charset="-78"/>
              <a:cs typeface="Cairo" panose="00000500000000000000" pitchFamily="2" charset="-78"/>
            </a:endParaRPr>
          </a:p>
          <a:p>
            <a:pPr lvl="0"/>
            <a:r>
              <a:rPr lang="ar-SA" sz="2000" dirty="0">
                <a:solidFill>
                  <a:schemeClr val="accent4">
                    <a:lumMod val="75000"/>
                  </a:schemeClr>
                </a:solidFill>
                <a:latin typeface="Cairo" panose="00000500000000000000" pitchFamily="2" charset="-78"/>
                <a:cs typeface="Cairo" panose="00000500000000000000" pitchFamily="2" charset="-78"/>
              </a:rPr>
              <a:t>المنصة تُخطر المحامي تلقائيًا بدفع العميل لإصدار الفاتورة</a:t>
            </a:r>
            <a:endParaRPr lang="en-PH" sz="2000" dirty="0">
              <a:solidFill>
                <a:schemeClr val="accent4">
                  <a:lumMod val="75000"/>
                </a:schemeClr>
              </a:solidFill>
              <a:latin typeface="Cairo" panose="00000500000000000000" pitchFamily="2" charset="-78"/>
              <a:cs typeface="Cairo" panose="00000500000000000000" pitchFamily="2" charset="-78"/>
            </a:endParaRPr>
          </a:p>
        </p:txBody>
      </p:sp>
      <p:pic>
        <p:nvPicPr>
          <p:cNvPr id="5" name="Picture 4">
            <a:extLst>
              <a:ext uri="{FF2B5EF4-FFF2-40B4-BE49-F238E27FC236}">
                <a16:creationId xmlns:a16="http://schemas.microsoft.com/office/drawing/2014/main" id="{A8D672AB-B0B6-5EDA-9C02-1A366E440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334" y="-175939"/>
            <a:ext cx="4286250" cy="6858000"/>
          </a:xfrm>
          <a:prstGeom prst="rect">
            <a:avLst/>
          </a:prstGeom>
        </p:spPr>
      </p:pic>
      <p:pic>
        <p:nvPicPr>
          <p:cNvPr id="6" name="Picture 5">
            <a:extLst>
              <a:ext uri="{FF2B5EF4-FFF2-40B4-BE49-F238E27FC236}">
                <a16:creationId xmlns:a16="http://schemas.microsoft.com/office/drawing/2014/main" id="{E4369E62-1FD7-0D3A-404A-BC83719D23AB}"/>
              </a:ext>
            </a:extLst>
          </p:cNvPr>
          <p:cNvPicPr>
            <a:picLocks noChangeAspect="1"/>
          </p:cNvPicPr>
          <p:nvPr/>
        </p:nvPicPr>
        <p:blipFill>
          <a:blip r:embed="rId3">
            <a:extLst>
              <a:ext uri="{28A0092B-C50C-407E-A947-70E740481C1C}">
                <a14:useLocalDpi xmlns:a14="http://schemas.microsoft.com/office/drawing/2010/main" val="0"/>
              </a:ext>
            </a:extLst>
          </a:blip>
          <a:srcRect l="1770" t="22691" r="1356" b="66929"/>
          <a:stretch>
            <a:fillRect/>
          </a:stretch>
        </p:blipFill>
        <p:spPr>
          <a:xfrm>
            <a:off x="-4899342" y="1381125"/>
            <a:ext cx="4152266" cy="711825"/>
          </a:xfrm>
          <a:prstGeom prst="rect">
            <a:avLst/>
          </a:prstGeom>
        </p:spPr>
      </p:pic>
      <p:sp>
        <p:nvSpPr>
          <p:cNvPr id="7" name="Rectangle 6">
            <a:extLst>
              <a:ext uri="{FF2B5EF4-FFF2-40B4-BE49-F238E27FC236}">
                <a16:creationId xmlns:a16="http://schemas.microsoft.com/office/drawing/2014/main" id="{4602019A-BD87-D289-C53F-B9754D2A5447}"/>
              </a:ext>
            </a:extLst>
          </p:cNvPr>
          <p:cNvSpPr/>
          <p:nvPr/>
        </p:nvSpPr>
        <p:spPr>
          <a:xfrm>
            <a:off x="-4443413" y="1479911"/>
            <a:ext cx="1909763" cy="420327"/>
          </a:xfrm>
          <a:prstGeom prst="rect">
            <a:avLst/>
          </a:prstGeom>
          <a:gradFill flip="none" rotWithShape="1">
            <a:gsLst>
              <a:gs pos="0">
                <a:srgbClr val="FDF9F6"/>
              </a:gs>
              <a:gs pos="55000">
                <a:srgbClr val="FBF6F2"/>
              </a:gs>
              <a:gs pos="100000">
                <a:srgbClr val="FAF3ED"/>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8" name="Picture 7">
            <a:extLst>
              <a:ext uri="{FF2B5EF4-FFF2-40B4-BE49-F238E27FC236}">
                <a16:creationId xmlns:a16="http://schemas.microsoft.com/office/drawing/2014/main" id="{2CF843A4-DD37-0AD5-D8E0-DA0CD1006411}"/>
              </a:ext>
            </a:extLst>
          </p:cNvPr>
          <p:cNvPicPr>
            <a:picLocks noChangeAspect="1"/>
          </p:cNvPicPr>
          <p:nvPr/>
        </p:nvPicPr>
        <p:blipFill>
          <a:blip r:embed="rId3">
            <a:extLst>
              <a:ext uri="{28A0092B-C50C-407E-A947-70E740481C1C}">
                <a14:useLocalDpi xmlns:a14="http://schemas.microsoft.com/office/drawing/2010/main" val="0"/>
              </a:ext>
            </a:extLst>
          </a:blip>
          <a:srcRect l="12629" t="26094" r="54815" b="69152"/>
          <a:stretch>
            <a:fillRect/>
          </a:stretch>
        </p:blipFill>
        <p:spPr>
          <a:xfrm>
            <a:off x="-4397590" y="1720199"/>
            <a:ext cx="1395413" cy="326062"/>
          </a:xfrm>
          <a:prstGeom prst="rect">
            <a:avLst/>
          </a:prstGeom>
        </p:spPr>
      </p:pic>
      <p:sp>
        <p:nvSpPr>
          <p:cNvPr id="9" name="TextBox 8">
            <a:extLst>
              <a:ext uri="{FF2B5EF4-FFF2-40B4-BE49-F238E27FC236}">
                <a16:creationId xmlns:a16="http://schemas.microsoft.com/office/drawing/2014/main" id="{62CFFDD5-67E8-7849-9C44-4B38A6D39BC7}"/>
              </a:ext>
            </a:extLst>
          </p:cNvPr>
          <p:cNvSpPr txBox="1"/>
          <p:nvPr/>
        </p:nvSpPr>
        <p:spPr>
          <a:xfrm>
            <a:off x="-4487122" y="1449286"/>
            <a:ext cx="2690812" cy="276999"/>
          </a:xfrm>
          <a:prstGeom prst="rect">
            <a:avLst/>
          </a:prstGeom>
          <a:noFill/>
        </p:spPr>
        <p:txBody>
          <a:bodyPr wrap="square" rtlCol="0">
            <a:spAutoFit/>
          </a:bodyPr>
          <a:lstStyle/>
          <a:p>
            <a:r>
              <a:rPr lang="en-US" sz="600" b="1" dirty="0">
                <a:solidFill>
                  <a:srgbClr val="08387A"/>
                </a:solidFill>
                <a:latin typeface="Arial Narrow" panose="020B0606020202030204" pitchFamily="34" charset="0"/>
              </a:rPr>
              <a:t>The Consultation Contract Titled: (            ) has been accepted and paid. </a:t>
            </a:r>
          </a:p>
          <a:p>
            <a:r>
              <a:rPr lang="en-US" sz="600" b="1" dirty="0">
                <a:solidFill>
                  <a:srgbClr val="08387A"/>
                </a:solidFill>
                <a:latin typeface="Arial Narrow" panose="020B0606020202030204" pitchFamily="34" charset="0"/>
              </a:rPr>
              <a:t>Please issue your electronic Tax Invoice for the benefit of the service applicant.</a:t>
            </a:r>
            <a:endParaRPr lang="en-PH" sz="600" b="1" dirty="0">
              <a:solidFill>
                <a:srgbClr val="08387A"/>
              </a:solidFill>
              <a:latin typeface="Arial Narrow" panose="020B0606020202030204" pitchFamily="34" charset="0"/>
            </a:endParaRPr>
          </a:p>
        </p:txBody>
      </p:sp>
      <p:pic>
        <p:nvPicPr>
          <p:cNvPr id="3" name="Picture 2">
            <a:extLst>
              <a:ext uri="{FF2B5EF4-FFF2-40B4-BE49-F238E27FC236}">
                <a16:creationId xmlns:a16="http://schemas.microsoft.com/office/drawing/2014/main" id="{0A3F0D83-89BE-551C-A31F-D2BCC3856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118" y="1479911"/>
            <a:ext cx="4286250" cy="6858000"/>
          </a:xfrm>
          <a:prstGeom prst="rect">
            <a:avLst/>
          </a:prstGeom>
        </p:spPr>
      </p:pic>
      <p:pic>
        <p:nvPicPr>
          <p:cNvPr id="4" name="Picture 3">
            <a:extLst>
              <a:ext uri="{FF2B5EF4-FFF2-40B4-BE49-F238E27FC236}">
                <a16:creationId xmlns:a16="http://schemas.microsoft.com/office/drawing/2014/main" id="{6300C976-16B8-E3DA-D9E3-9844B0D12F68}"/>
              </a:ext>
            </a:extLst>
          </p:cNvPr>
          <p:cNvPicPr>
            <a:picLocks noChangeAspect="1"/>
          </p:cNvPicPr>
          <p:nvPr/>
        </p:nvPicPr>
        <p:blipFill>
          <a:blip r:embed="rId5"/>
          <a:srcRect l="51275" t="21399" r="980" b="69012"/>
          <a:stretch>
            <a:fillRect/>
          </a:stretch>
        </p:blipFill>
        <p:spPr>
          <a:xfrm>
            <a:off x="6670221" y="2959822"/>
            <a:ext cx="4157234" cy="654098"/>
          </a:xfrm>
          <a:prstGeom prst="rect">
            <a:avLst/>
          </a:prstGeom>
        </p:spPr>
      </p:pic>
      <p:sp>
        <p:nvSpPr>
          <p:cNvPr id="12" name="Rectangle 11">
            <a:extLst>
              <a:ext uri="{FF2B5EF4-FFF2-40B4-BE49-F238E27FC236}">
                <a16:creationId xmlns:a16="http://schemas.microsoft.com/office/drawing/2014/main" id="{83D62F39-2AB3-A507-B2F1-5DB6B798D7E2}"/>
              </a:ext>
            </a:extLst>
          </p:cNvPr>
          <p:cNvSpPr/>
          <p:nvPr/>
        </p:nvSpPr>
        <p:spPr>
          <a:xfrm>
            <a:off x="8565696" y="3048361"/>
            <a:ext cx="1803400" cy="250825"/>
          </a:xfrm>
          <a:prstGeom prst="rect">
            <a:avLst/>
          </a:prstGeom>
          <a:gradFill flip="none" rotWithShape="1">
            <a:gsLst>
              <a:gs pos="0">
                <a:srgbClr val="FCFAF5"/>
              </a:gs>
              <a:gs pos="48000">
                <a:srgbClr val="FBF6F2"/>
              </a:gs>
              <a:gs pos="100000">
                <a:srgbClr val="FBF5EF"/>
              </a:gs>
            </a:gsLst>
            <a:lin ang="1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extBox 12">
            <a:extLst>
              <a:ext uri="{FF2B5EF4-FFF2-40B4-BE49-F238E27FC236}">
                <a16:creationId xmlns:a16="http://schemas.microsoft.com/office/drawing/2014/main" id="{0488B1E9-0E50-5D1B-17D2-E8DFEE0AE694}"/>
              </a:ext>
            </a:extLst>
          </p:cNvPr>
          <p:cNvSpPr txBox="1"/>
          <p:nvPr/>
        </p:nvSpPr>
        <p:spPr>
          <a:xfrm>
            <a:off x="7690633" y="3004496"/>
            <a:ext cx="2678463" cy="338554"/>
          </a:xfrm>
          <a:prstGeom prst="rect">
            <a:avLst/>
          </a:prstGeom>
          <a:noFill/>
        </p:spPr>
        <p:txBody>
          <a:bodyPr wrap="square" rtlCol="0">
            <a:spAutoFit/>
          </a:bodyPr>
          <a:lstStyle/>
          <a:p>
            <a:pPr algn="r" rtl="1"/>
            <a:r>
              <a:rPr lang="ar-SA" sz="800" b="1" dirty="0">
                <a:solidFill>
                  <a:srgbClr val="08387A"/>
                </a:solidFill>
                <a:latin typeface="Cairo "/>
                <a:cs typeface="Cairo Light" panose="00000400000000000000" pitchFamily="2" charset="-78"/>
              </a:rPr>
              <a:t>تم قبول وسداد عقد الاستشارة بعنوان: (            ).</a:t>
            </a:r>
            <a:br>
              <a:rPr lang="ar-SA" sz="800" b="1" dirty="0">
                <a:solidFill>
                  <a:srgbClr val="08387A"/>
                </a:solidFill>
                <a:latin typeface="Cairo "/>
                <a:cs typeface="Cairo Light" panose="00000400000000000000" pitchFamily="2" charset="-78"/>
              </a:rPr>
            </a:br>
            <a:r>
              <a:rPr lang="ar-SA" sz="800" b="1" dirty="0">
                <a:solidFill>
                  <a:srgbClr val="08387A"/>
                </a:solidFill>
                <a:latin typeface="Cairo "/>
                <a:cs typeface="Cairo Light" panose="00000400000000000000" pitchFamily="2" charset="-78"/>
              </a:rPr>
              <a:t>يرجى إصدار فاتورة ضريبية إلكترونية بالمستحق لكم موجهة إلى جدير.</a:t>
            </a:r>
          </a:p>
        </p:txBody>
      </p:sp>
      <p:pic>
        <p:nvPicPr>
          <p:cNvPr id="14" name="Picture 13">
            <a:extLst>
              <a:ext uri="{FF2B5EF4-FFF2-40B4-BE49-F238E27FC236}">
                <a16:creationId xmlns:a16="http://schemas.microsoft.com/office/drawing/2014/main" id="{F95FB199-3849-0B82-D6FD-C5234F525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900" y="1479911"/>
            <a:ext cx="4286250" cy="6858000"/>
          </a:xfrm>
          <a:prstGeom prst="rect">
            <a:avLst/>
          </a:prstGeom>
        </p:spPr>
      </p:pic>
      <p:pic>
        <p:nvPicPr>
          <p:cNvPr id="15" name="Picture 14">
            <a:extLst>
              <a:ext uri="{FF2B5EF4-FFF2-40B4-BE49-F238E27FC236}">
                <a16:creationId xmlns:a16="http://schemas.microsoft.com/office/drawing/2014/main" id="{861619F3-2712-6AD1-F05B-733024521C67}"/>
              </a:ext>
            </a:extLst>
          </p:cNvPr>
          <p:cNvPicPr>
            <a:picLocks noChangeAspect="1"/>
          </p:cNvPicPr>
          <p:nvPr/>
        </p:nvPicPr>
        <p:blipFill>
          <a:blip r:embed="rId3">
            <a:extLst>
              <a:ext uri="{28A0092B-C50C-407E-A947-70E740481C1C}">
                <a14:useLocalDpi xmlns:a14="http://schemas.microsoft.com/office/drawing/2010/main" val="0"/>
              </a:ext>
            </a:extLst>
          </a:blip>
          <a:srcRect l="1770" t="22691" r="1356" b="66929"/>
          <a:stretch>
            <a:fillRect/>
          </a:stretch>
        </p:blipFill>
        <p:spPr>
          <a:xfrm>
            <a:off x="2213892" y="3036975"/>
            <a:ext cx="4152266" cy="711825"/>
          </a:xfrm>
          <a:prstGeom prst="rect">
            <a:avLst/>
          </a:prstGeom>
        </p:spPr>
      </p:pic>
      <p:sp>
        <p:nvSpPr>
          <p:cNvPr id="16" name="Rectangle 15">
            <a:extLst>
              <a:ext uri="{FF2B5EF4-FFF2-40B4-BE49-F238E27FC236}">
                <a16:creationId xmlns:a16="http://schemas.microsoft.com/office/drawing/2014/main" id="{A938C36B-43AA-5C5A-E53A-3B4D1F3056F4}"/>
              </a:ext>
            </a:extLst>
          </p:cNvPr>
          <p:cNvSpPr/>
          <p:nvPr/>
        </p:nvSpPr>
        <p:spPr>
          <a:xfrm>
            <a:off x="2669821" y="3135761"/>
            <a:ext cx="1909763" cy="420327"/>
          </a:xfrm>
          <a:prstGeom prst="rect">
            <a:avLst/>
          </a:prstGeom>
          <a:gradFill flip="none" rotWithShape="1">
            <a:gsLst>
              <a:gs pos="0">
                <a:srgbClr val="FDF9F6"/>
              </a:gs>
              <a:gs pos="55000">
                <a:srgbClr val="FBF6F2"/>
              </a:gs>
              <a:gs pos="100000">
                <a:srgbClr val="FAF3ED"/>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7" name="Picture 16">
            <a:extLst>
              <a:ext uri="{FF2B5EF4-FFF2-40B4-BE49-F238E27FC236}">
                <a16:creationId xmlns:a16="http://schemas.microsoft.com/office/drawing/2014/main" id="{50EAA93E-4694-52F9-1C1D-34F89D36D8B9}"/>
              </a:ext>
            </a:extLst>
          </p:cNvPr>
          <p:cNvPicPr>
            <a:picLocks noChangeAspect="1"/>
          </p:cNvPicPr>
          <p:nvPr/>
        </p:nvPicPr>
        <p:blipFill>
          <a:blip r:embed="rId3">
            <a:extLst>
              <a:ext uri="{28A0092B-C50C-407E-A947-70E740481C1C}">
                <a14:useLocalDpi xmlns:a14="http://schemas.microsoft.com/office/drawing/2010/main" val="0"/>
              </a:ext>
            </a:extLst>
          </a:blip>
          <a:srcRect l="12629" t="26094" r="54815" b="69152"/>
          <a:stretch>
            <a:fillRect/>
          </a:stretch>
        </p:blipFill>
        <p:spPr>
          <a:xfrm>
            <a:off x="2715644" y="3376049"/>
            <a:ext cx="1395413" cy="326062"/>
          </a:xfrm>
          <a:prstGeom prst="rect">
            <a:avLst/>
          </a:prstGeom>
        </p:spPr>
      </p:pic>
      <p:sp>
        <p:nvSpPr>
          <p:cNvPr id="18" name="TextBox 17">
            <a:extLst>
              <a:ext uri="{FF2B5EF4-FFF2-40B4-BE49-F238E27FC236}">
                <a16:creationId xmlns:a16="http://schemas.microsoft.com/office/drawing/2014/main" id="{C4A0253E-9F0C-906D-B79A-BCFCC558EDEC}"/>
              </a:ext>
            </a:extLst>
          </p:cNvPr>
          <p:cNvSpPr txBox="1"/>
          <p:nvPr/>
        </p:nvSpPr>
        <p:spPr>
          <a:xfrm>
            <a:off x="2626112" y="3105136"/>
            <a:ext cx="3807038" cy="338554"/>
          </a:xfrm>
          <a:prstGeom prst="rect">
            <a:avLst/>
          </a:prstGeom>
          <a:noFill/>
        </p:spPr>
        <p:txBody>
          <a:bodyPr wrap="square" rtlCol="0">
            <a:spAutoFit/>
          </a:bodyPr>
          <a:lstStyle/>
          <a:p>
            <a:r>
              <a:rPr lang="en-US" sz="800" dirty="0">
                <a:solidFill>
                  <a:srgbClr val="08387A"/>
                </a:solidFill>
                <a:latin typeface="Arial Narrow" panose="020B0606020202030204" pitchFamily="34" charset="0"/>
              </a:rPr>
              <a:t>The Consultation Contract titled: (            ) has been accepted and paid.</a:t>
            </a:r>
            <a:br>
              <a:rPr lang="en-US" sz="800" dirty="0">
                <a:solidFill>
                  <a:srgbClr val="08387A"/>
                </a:solidFill>
                <a:latin typeface="Arial Narrow" panose="020B0606020202030204" pitchFamily="34" charset="0"/>
              </a:rPr>
            </a:br>
            <a:r>
              <a:rPr lang="en-US" sz="800" dirty="0">
                <a:solidFill>
                  <a:srgbClr val="08387A"/>
                </a:solidFill>
                <a:latin typeface="Arial Narrow" panose="020B0606020202030204" pitchFamily="34" charset="0"/>
              </a:rPr>
              <a:t>Please issue your electronic Tax </a:t>
            </a:r>
            <a:r>
              <a:rPr lang="en-US" sz="800" dirty="0" err="1">
                <a:solidFill>
                  <a:srgbClr val="08387A"/>
                </a:solidFill>
                <a:latin typeface="Arial Narrow" panose="020B0606020202030204" pitchFamily="34" charset="0"/>
              </a:rPr>
              <a:t>Invoicefor</a:t>
            </a:r>
            <a:r>
              <a:rPr lang="en-US" sz="800" dirty="0">
                <a:solidFill>
                  <a:srgbClr val="08387A"/>
                </a:solidFill>
                <a:latin typeface="Arial Narrow" panose="020B0606020202030204" pitchFamily="34" charset="0"/>
              </a:rPr>
              <a:t> your dues addressed to Jadeer.</a:t>
            </a:r>
          </a:p>
        </p:txBody>
      </p:sp>
      <p:sp>
        <p:nvSpPr>
          <p:cNvPr id="10" name="مربع نص 9">
            <a:extLst>
              <a:ext uri="{FF2B5EF4-FFF2-40B4-BE49-F238E27FC236}">
                <a16:creationId xmlns:a16="http://schemas.microsoft.com/office/drawing/2014/main" id="{A4AF21EC-13FC-43D6-3B57-D3EA68779538}"/>
              </a:ext>
            </a:extLst>
          </p:cNvPr>
          <p:cNvSpPr txBox="1"/>
          <p:nvPr/>
        </p:nvSpPr>
        <p:spPr>
          <a:xfrm>
            <a:off x="321757" y="2092950"/>
            <a:ext cx="1735659" cy="1754326"/>
          </a:xfrm>
          <a:prstGeom prst="rect">
            <a:avLst/>
          </a:prstGeom>
          <a:noFill/>
        </p:spPr>
        <p:txBody>
          <a:bodyPr wrap="square" rtlCol="1">
            <a:spAutoFit/>
          </a:bodyPr>
          <a:lstStyle/>
          <a:p>
            <a:pPr algn="just"/>
            <a:r>
              <a:rPr lang="ar-SA" dirty="0">
                <a:solidFill>
                  <a:schemeClr val="accent2"/>
                </a:solidFill>
              </a:rPr>
              <a:t>الاشعار يكون حسب وضع المحامي ان كان مسجل نقول الكترونية ضريبية وإن لم يكن مسجل نقول فاتورة</a:t>
            </a:r>
          </a:p>
        </p:txBody>
      </p:sp>
      <p:sp>
        <p:nvSpPr>
          <p:cNvPr id="19" name="مربع نص 18">
            <a:extLst>
              <a:ext uri="{FF2B5EF4-FFF2-40B4-BE49-F238E27FC236}">
                <a16:creationId xmlns:a16="http://schemas.microsoft.com/office/drawing/2014/main" id="{E79A2406-8E24-286F-C420-4C7C94453227}"/>
              </a:ext>
            </a:extLst>
          </p:cNvPr>
          <p:cNvSpPr txBox="1"/>
          <p:nvPr/>
        </p:nvSpPr>
        <p:spPr>
          <a:xfrm>
            <a:off x="235932" y="3954387"/>
            <a:ext cx="1907307" cy="2585323"/>
          </a:xfrm>
          <a:prstGeom prst="rect">
            <a:avLst/>
          </a:prstGeom>
          <a:noFill/>
        </p:spPr>
        <p:txBody>
          <a:bodyPr wrap="square">
            <a:spAutoFit/>
          </a:bodyPr>
          <a:lstStyle/>
          <a:p>
            <a:pPr algn="just"/>
            <a:r>
              <a:rPr lang="en-US" dirty="0">
                <a:solidFill>
                  <a:srgbClr val="00B050"/>
                </a:solidFill>
              </a:rPr>
              <a:t>The notification depends on the lawyer’s status. If he is registered, we say it is an electronic tax invoice. If he is not registered, we say it is an invoice.</a:t>
            </a:r>
            <a:endParaRPr lang="ar-SA" dirty="0">
              <a:solidFill>
                <a:srgbClr val="00B050"/>
              </a:solidFill>
            </a:endParaRPr>
          </a:p>
        </p:txBody>
      </p:sp>
    </p:spTree>
    <p:extLst>
      <p:ext uri="{BB962C8B-B14F-4D97-AF65-F5344CB8AC3E}">
        <p14:creationId xmlns:p14="http://schemas.microsoft.com/office/powerpoint/2010/main" val="402844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88100E-F015-819F-C9A9-A501BA4C4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731" y="-9224"/>
            <a:ext cx="4286250" cy="6858000"/>
          </a:xfrm>
          <a:prstGeom prst="rect">
            <a:avLst/>
          </a:prstGeom>
        </p:spPr>
      </p:pic>
      <p:sp>
        <p:nvSpPr>
          <p:cNvPr id="5" name="Rectangle: Rounded Corners 4">
            <a:extLst>
              <a:ext uri="{FF2B5EF4-FFF2-40B4-BE49-F238E27FC236}">
                <a16:creationId xmlns:a16="http://schemas.microsoft.com/office/drawing/2014/main" id="{9288D2B6-15D9-9853-96A3-B1AF3CC17400}"/>
              </a:ext>
            </a:extLst>
          </p:cNvPr>
          <p:cNvSpPr/>
          <p:nvPr/>
        </p:nvSpPr>
        <p:spPr>
          <a:xfrm>
            <a:off x="2937298" y="435838"/>
            <a:ext cx="4286250" cy="5907186"/>
          </a:xfrm>
          <a:prstGeom prst="roundRect">
            <a:avLst>
              <a:gd name="adj" fmla="val 3451"/>
            </a:avLst>
          </a:prstGeom>
          <a:solidFill>
            <a:schemeClr val="bg1">
              <a:lumMod val="95000"/>
            </a:schemeClr>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 name="Picture 6">
            <a:extLst>
              <a:ext uri="{FF2B5EF4-FFF2-40B4-BE49-F238E27FC236}">
                <a16:creationId xmlns:a16="http://schemas.microsoft.com/office/drawing/2014/main" id="{353D7B7A-A565-8D6C-B996-DBBCCA0B2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48644" y="0"/>
            <a:ext cx="4286250" cy="6858000"/>
          </a:xfrm>
          <a:custGeom>
            <a:avLst/>
            <a:gdLst>
              <a:gd name="connsiteX0" fmla="*/ 0 w 4286250"/>
              <a:gd name="connsiteY0" fmla="*/ 0 h 6858000"/>
              <a:gd name="connsiteX1" fmla="*/ 1504 w 4286250"/>
              <a:gd name="connsiteY1" fmla="*/ 0 h 6858000"/>
              <a:gd name="connsiteX2" fmla="*/ 1504 w 4286250"/>
              <a:gd name="connsiteY2" fmla="*/ 6223811 h 6858000"/>
              <a:gd name="connsiteX3" fmla="*/ 106303 w 4286250"/>
              <a:gd name="connsiteY3" fmla="*/ 6328610 h 6858000"/>
              <a:gd name="connsiteX4" fmla="*/ 4182955 w 4286250"/>
              <a:gd name="connsiteY4" fmla="*/ 6328610 h 6858000"/>
              <a:gd name="connsiteX5" fmla="*/ 4279518 w 4286250"/>
              <a:gd name="connsiteY5" fmla="*/ 6264604 h 6858000"/>
              <a:gd name="connsiteX6" fmla="*/ 4286250 w 4286250"/>
              <a:gd name="connsiteY6" fmla="*/ 6231261 h 6858000"/>
              <a:gd name="connsiteX7" fmla="*/ 4286250 w 4286250"/>
              <a:gd name="connsiteY7" fmla="*/ 6858000 h 6858000"/>
              <a:gd name="connsiteX8" fmla="*/ 0 w 428625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0" h="6858000">
                <a:moveTo>
                  <a:pt x="0" y="0"/>
                </a:moveTo>
                <a:lnTo>
                  <a:pt x="1504" y="0"/>
                </a:lnTo>
                <a:lnTo>
                  <a:pt x="1504" y="6223811"/>
                </a:lnTo>
                <a:cubicBezTo>
                  <a:pt x="1504" y="6281690"/>
                  <a:pt x="48424" y="6328610"/>
                  <a:pt x="106303" y="6328610"/>
                </a:cubicBezTo>
                <a:lnTo>
                  <a:pt x="4182955" y="6328610"/>
                </a:lnTo>
                <a:cubicBezTo>
                  <a:pt x="4226364" y="6328610"/>
                  <a:pt x="4263609" y="6302218"/>
                  <a:pt x="4279518" y="6264604"/>
                </a:cubicBezTo>
                <a:lnTo>
                  <a:pt x="4286250" y="6231261"/>
                </a:lnTo>
                <a:lnTo>
                  <a:pt x="4286250" y="6858000"/>
                </a:lnTo>
                <a:lnTo>
                  <a:pt x="0" y="6858000"/>
                </a:lnTo>
                <a:close/>
              </a:path>
            </a:pathLst>
          </a:custGeom>
        </p:spPr>
      </p:pic>
      <p:sp>
        <p:nvSpPr>
          <p:cNvPr id="11" name="Rectangle: Top Corners Rounded 10">
            <a:extLst>
              <a:ext uri="{FF2B5EF4-FFF2-40B4-BE49-F238E27FC236}">
                <a16:creationId xmlns:a16="http://schemas.microsoft.com/office/drawing/2014/main" id="{14C65D0C-BE59-6639-50ED-0356C3F7CBDE}"/>
              </a:ext>
            </a:extLst>
          </p:cNvPr>
          <p:cNvSpPr/>
          <p:nvPr/>
        </p:nvSpPr>
        <p:spPr>
          <a:xfrm>
            <a:off x="2925783" y="5957237"/>
            <a:ext cx="4286250" cy="391588"/>
          </a:xfrm>
          <a:prstGeom prst="round2SameRect">
            <a:avLst>
              <a:gd name="adj1" fmla="val 0"/>
              <a:gd name="adj2" fmla="val 5779"/>
            </a:avLst>
          </a:prstGeom>
          <a:solidFill>
            <a:schemeClr val="bg1"/>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Rounded Corners 11">
            <a:extLst>
              <a:ext uri="{FF2B5EF4-FFF2-40B4-BE49-F238E27FC236}">
                <a16:creationId xmlns:a16="http://schemas.microsoft.com/office/drawing/2014/main" id="{3F4F83AE-E2C3-7EB2-3840-4908C037B051}"/>
              </a:ext>
            </a:extLst>
          </p:cNvPr>
          <p:cNvSpPr/>
          <p:nvPr/>
        </p:nvSpPr>
        <p:spPr>
          <a:xfrm>
            <a:off x="3006792" y="6012202"/>
            <a:ext cx="4148320" cy="307276"/>
          </a:xfrm>
          <a:prstGeom prst="roundRect">
            <a:avLst>
              <a:gd name="adj" fmla="val 50000"/>
            </a:avLst>
          </a:prstGeom>
          <a:solidFill>
            <a:srgbClr val="2D4E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PH" sz="1050" b="1" dirty="0">
              <a:solidFill>
                <a:schemeClr val="bg1"/>
              </a:solidFill>
              <a:latin typeface="Arial Narrow" panose="020B0606020202030204" pitchFamily="34" charset="0"/>
              <a:cs typeface="Cairo" panose="00000500000000000000" pitchFamily="2" charset="-78"/>
            </a:endParaRPr>
          </a:p>
        </p:txBody>
      </p:sp>
      <p:pic>
        <p:nvPicPr>
          <p:cNvPr id="18" name="Picture 17">
            <a:extLst>
              <a:ext uri="{FF2B5EF4-FFF2-40B4-BE49-F238E27FC236}">
                <a16:creationId xmlns:a16="http://schemas.microsoft.com/office/drawing/2014/main" id="{20FB664C-1FEF-1293-1621-FE8067A7080A}"/>
              </a:ext>
            </a:extLst>
          </p:cNvPr>
          <p:cNvPicPr>
            <a:picLocks noChangeAspect="1"/>
          </p:cNvPicPr>
          <p:nvPr/>
        </p:nvPicPr>
        <p:blipFill>
          <a:blip r:embed="rId2">
            <a:extLst>
              <a:ext uri="{28A0092B-C50C-407E-A947-70E740481C1C}">
                <a14:useLocalDpi xmlns:a14="http://schemas.microsoft.com/office/drawing/2010/main" val="0"/>
              </a:ext>
            </a:extLst>
          </a:blip>
          <a:srcRect l="12120" t="2093" r="19880" b="93463"/>
          <a:stretch>
            <a:fillRect/>
          </a:stretch>
        </p:blipFill>
        <p:spPr>
          <a:xfrm>
            <a:off x="2948644" y="138387"/>
            <a:ext cx="2914651" cy="304819"/>
          </a:xfrm>
          <a:prstGeom prst="rect">
            <a:avLst/>
          </a:prstGeom>
        </p:spPr>
      </p:pic>
      <p:sp>
        <p:nvSpPr>
          <p:cNvPr id="19" name="TextBox 18">
            <a:extLst>
              <a:ext uri="{FF2B5EF4-FFF2-40B4-BE49-F238E27FC236}">
                <a16:creationId xmlns:a16="http://schemas.microsoft.com/office/drawing/2014/main" id="{C9D3CEB5-07BE-8451-72D4-34F6E4C8622C}"/>
              </a:ext>
            </a:extLst>
          </p:cNvPr>
          <p:cNvSpPr txBox="1"/>
          <p:nvPr/>
        </p:nvSpPr>
        <p:spPr>
          <a:xfrm>
            <a:off x="2947211" y="176139"/>
            <a:ext cx="2914651" cy="261610"/>
          </a:xfrm>
          <a:prstGeom prst="rect">
            <a:avLst/>
          </a:prstGeom>
          <a:noFill/>
        </p:spPr>
        <p:txBody>
          <a:bodyPr wrap="square" rtlCol="0">
            <a:spAutoFit/>
          </a:bodyPr>
          <a:lstStyle/>
          <a:p>
            <a:r>
              <a:rPr lang="en-PH" sz="1100" dirty="0">
                <a:solidFill>
                  <a:schemeClr val="bg1"/>
                </a:solidFill>
                <a:latin typeface="Cairo" panose="00000500000000000000" pitchFamily="2" charset="-78"/>
                <a:cs typeface="Cairo" panose="00000500000000000000" pitchFamily="2" charset="-78"/>
              </a:rPr>
              <a:t>Financial Settlement for Service Invoice </a:t>
            </a:r>
          </a:p>
        </p:txBody>
      </p:sp>
      <p:pic>
        <p:nvPicPr>
          <p:cNvPr id="20" name="Picture 19">
            <a:extLst>
              <a:ext uri="{FF2B5EF4-FFF2-40B4-BE49-F238E27FC236}">
                <a16:creationId xmlns:a16="http://schemas.microsoft.com/office/drawing/2014/main" id="{3B19A246-7C6B-970F-01A8-05B2B5E0F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033" y="0"/>
            <a:ext cx="4286250" cy="6858000"/>
          </a:xfrm>
          <a:prstGeom prst="rect">
            <a:avLst/>
          </a:prstGeom>
        </p:spPr>
      </p:pic>
      <p:sp>
        <p:nvSpPr>
          <p:cNvPr id="21" name="Rectangle: Rounded Corners 20">
            <a:extLst>
              <a:ext uri="{FF2B5EF4-FFF2-40B4-BE49-F238E27FC236}">
                <a16:creationId xmlns:a16="http://schemas.microsoft.com/office/drawing/2014/main" id="{00A4151C-960D-F055-45B7-C8198279F17E}"/>
              </a:ext>
            </a:extLst>
          </p:cNvPr>
          <p:cNvSpPr/>
          <p:nvPr/>
        </p:nvSpPr>
        <p:spPr>
          <a:xfrm>
            <a:off x="7605600" y="445062"/>
            <a:ext cx="4286250" cy="5907186"/>
          </a:xfrm>
          <a:prstGeom prst="roundRect">
            <a:avLst>
              <a:gd name="adj" fmla="val 3451"/>
            </a:avLst>
          </a:prstGeom>
          <a:solidFill>
            <a:schemeClr val="bg1">
              <a:lumMod val="95000"/>
            </a:schemeClr>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3" name="Picture 22">
            <a:extLst>
              <a:ext uri="{FF2B5EF4-FFF2-40B4-BE49-F238E27FC236}">
                <a16:creationId xmlns:a16="http://schemas.microsoft.com/office/drawing/2014/main" id="{52A30CCB-9ABF-431B-86DE-7A0415EEB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07893" y="9224"/>
            <a:ext cx="4286250" cy="6858000"/>
          </a:xfrm>
          <a:custGeom>
            <a:avLst/>
            <a:gdLst>
              <a:gd name="connsiteX0" fmla="*/ 0 w 4286250"/>
              <a:gd name="connsiteY0" fmla="*/ 0 h 6858000"/>
              <a:gd name="connsiteX1" fmla="*/ 1504 w 4286250"/>
              <a:gd name="connsiteY1" fmla="*/ 0 h 6858000"/>
              <a:gd name="connsiteX2" fmla="*/ 1504 w 4286250"/>
              <a:gd name="connsiteY2" fmla="*/ 6223811 h 6858000"/>
              <a:gd name="connsiteX3" fmla="*/ 106303 w 4286250"/>
              <a:gd name="connsiteY3" fmla="*/ 6328610 h 6858000"/>
              <a:gd name="connsiteX4" fmla="*/ 4182955 w 4286250"/>
              <a:gd name="connsiteY4" fmla="*/ 6328610 h 6858000"/>
              <a:gd name="connsiteX5" fmla="*/ 4279518 w 4286250"/>
              <a:gd name="connsiteY5" fmla="*/ 6264604 h 6858000"/>
              <a:gd name="connsiteX6" fmla="*/ 4286250 w 4286250"/>
              <a:gd name="connsiteY6" fmla="*/ 6231261 h 6858000"/>
              <a:gd name="connsiteX7" fmla="*/ 4286250 w 4286250"/>
              <a:gd name="connsiteY7" fmla="*/ 6858000 h 6858000"/>
              <a:gd name="connsiteX8" fmla="*/ 0 w 428625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0" h="6858000">
                <a:moveTo>
                  <a:pt x="0" y="0"/>
                </a:moveTo>
                <a:lnTo>
                  <a:pt x="1504" y="0"/>
                </a:lnTo>
                <a:lnTo>
                  <a:pt x="1504" y="6223811"/>
                </a:lnTo>
                <a:cubicBezTo>
                  <a:pt x="1504" y="6281690"/>
                  <a:pt x="48424" y="6328610"/>
                  <a:pt x="106303" y="6328610"/>
                </a:cubicBezTo>
                <a:lnTo>
                  <a:pt x="4182955" y="6328610"/>
                </a:lnTo>
                <a:cubicBezTo>
                  <a:pt x="4226364" y="6328610"/>
                  <a:pt x="4263609" y="6302218"/>
                  <a:pt x="4279518" y="6264604"/>
                </a:cubicBezTo>
                <a:lnTo>
                  <a:pt x="4286250" y="6231261"/>
                </a:lnTo>
                <a:lnTo>
                  <a:pt x="4286250" y="6858000"/>
                </a:lnTo>
                <a:lnTo>
                  <a:pt x="0" y="6858000"/>
                </a:lnTo>
                <a:close/>
              </a:path>
            </a:pathLst>
          </a:custGeom>
        </p:spPr>
      </p:pic>
      <p:sp>
        <p:nvSpPr>
          <p:cNvPr id="27" name="Rectangle: Top Corners Rounded 26">
            <a:extLst>
              <a:ext uri="{FF2B5EF4-FFF2-40B4-BE49-F238E27FC236}">
                <a16:creationId xmlns:a16="http://schemas.microsoft.com/office/drawing/2014/main" id="{C0C0F0D7-83C8-7971-49E1-4DA487F5D885}"/>
              </a:ext>
            </a:extLst>
          </p:cNvPr>
          <p:cNvSpPr/>
          <p:nvPr/>
        </p:nvSpPr>
        <p:spPr>
          <a:xfrm>
            <a:off x="7594085" y="5966461"/>
            <a:ext cx="4286250" cy="391588"/>
          </a:xfrm>
          <a:prstGeom prst="round2SameRect">
            <a:avLst>
              <a:gd name="adj1" fmla="val 0"/>
              <a:gd name="adj2" fmla="val 5779"/>
            </a:avLst>
          </a:prstGeom>
          <a:solidFill>
            <a:schemeClr val="bg1"/>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4" name="Picture 33">
            <a:extLst>
              <a:ext uri="{FF2B5EF4-FFF2-40B4-BE49-F238E27FC236}">
                <a16:creationId xmlns:a16="http://schemas.microsoft.com/office/drawing/2014/main" id="{88FE26E0-65A2-51BD-77C9-548A688947F2}"/>
              </a:ext>
            </a:extLst>
          </p:cNvPr>
          <p:cNvPicPr>
            <a:picLocks noChangeAspect="1"/>
          </p:cNvPicPr>
          <p:nvPr/>
        </p:nvPicPr>
        <p:blipFill>
          <a:blip r:embed="rId2">
            <a:extLst>
              <a:ext uri="{28A0092B-C50C-407E-A947-70E740481C1C}">
                <a14:useLocalDpi xmlns:a14="http://schemas.microsoft.com/office/drawing/2010/main" val="0"/>
              </a:ext>
            </a:extLst>
          </a:blip>
          <a:srcRect l="12120" t="2093" r="19880" b="93463"/>
          <a:stretch>
            <a:fillRect/>
          </a:stretch>
        </p:blipFill>
        <p:spPr>
          <a:xfrm>
            <a:off x="7616946" y="147611"/>
            <a:ext cx="2914651" cy="304819"/>
          </a:xfrm>
          <a:prstGeom prst="rect">
            <a:avLst/>
          </a:prstGeom>
        </p:spPr>
      </p:pic>
      <p:sp>
        <p:nvSpPr>
          <p:cNvPr id="37" name="Rectangle: Top Corners Rounded 36">
            <a:extLst>
              <a:ext uri="{FF2B5EF4-FFF2-40B4-BE49-F238E27FC236}">
                <a16:creationId xmlns:a16="http://schemas.microsoft.com/office/drawing/2014/main" id="{5FF50F16-86CE-255B-2CBF-C79642C1D95F}"/>
              </a:ext>
            </a:extLst>
          </p:cNvPr>
          <p:cNvSpPr/>
          <p:nvPr/>
        </p:nvSpPr>
        <p:spPr>
          <a:xfrm>
            <a:off x="7630060" y="3716761"/>
            <a:ext cx="4286250" cy="2635487"/>
          </a:xfrm>
          <a:prstGeom prst="round2SameRect">
            <a:avLst>
              <a:gd name="adj1" fmla="val 0"/>
              <a:gd name="adj2" fmla="val 0"/>
            </a:avLst>
          </a:prstGeom>
          <a:solidFill>
            <a:schemeClr val="bg1"/>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TextBox 37">
            <a:extLst>
              <a:ext uri="{FF2B5EF4-FFF2-40B4-BE49-F238E27FC236}">
                <a16:creationId xmlns:a16="http://schemas.microsoft.com/office/drawing/2014/main" id="{ED3C8FE5-D4E3-D8E3-A27F-8B3987B8E204}"/>
              </a:ext>
            </a:extLst>
          </p:cNvPr>
          <p:cNvSpPr txBox="1"/>
          <p:nvPr/>
        </p:nvSpPr>
        <p:spPr>
          <a:xfrm>
            <a:off x="7317711" y="4301208"/>
            <a:ext cx="4180942" cy="1323439"/>
          </a:xfrm>
          <a:prstGeom prst="rect">
            <a:avLst/>
          </a:prstGeom>
          <a:noFill/>
        </p:spPr>
        <p:txBody>
          <a:bodyPr wrap="square" rtlCol="0">
            <a:spAutoFit/>
          </a:bodyPr>
          <a:lstStyle/>
          <a:p>
            <a:pPr algn="r" rtl="1"/>
            <a:r>
              <a:rPr lang="en-US" sz="800" dirty="0">
                <a:solidFill>
                  <a:srgbClr val="CA935D"/>
                </a:solidFill>
                <a:latin typeface="Cairo Light" panose="00000400000000000000" pitchFamily="2" charset="-78"/>
                <a:cs typeface="Cairo Light" panose="00000400000000000000" pitchFamily="2" charset="-78"/>
              </a:rPr>
              <a:t>|</a:t>
            </a:r>
            <a:r>
              <a:rPr lang="en-US" sz="800" dirty="0">
                <a:latin typeface="Cairo Light" panose="00000400000000000000" pitchFamily="2" charset="-78"/>
                <a:cs typeface="Cairo Light" panose="00000400000000000000" pitchFamily="2" charset="-78"/>
              </a:rPr>
              <a:t> </a:t>
            </a:r>
            <a:r>
              <a:rPr lang="ar-SA" sz="800" dirty="0">
                <a:latin typeface="Cairo Light" panose="00000400000000000000" pitchFamily="2" charset="-78"/>
                <a:cs typeface="Cairo Light" panose="00000400000000000000" pitchFamily="2" charset="-78"/>
              </a:rPr>
              <a:t>شر</a:t>
            </a:r>
            <a:r>
              <a:rPr lang="ar-SA" sz="800" b="1" dirty="0">
                <a:latin typeface="Cairo Light" panose="00000400000000000000" pitchFamily="2" charset="-78"/>
                <a:cs typeface="Cairo Light" panose="00000400000000000000" pitchFamily="2" charset="-78"/>
              </a:rPr>
              <a:t>كة جدير الرقمية لخدمات الأعمال </a:t>
            </a:r>
            <a:r>
              <a:rPr lang="ar-SA" sz="800" dirty="0">
                <a:solidFill>
                  <a:srgbClr val="FFC000"/>
                </a:solidFill>
                <a:latin typeface="Cairo Light" panose="00000400000000000000" pitchFamily="2" charset="-78"/>
                <a:cs typeface="Cairo Light" panose="00000400000000000000" pitchFamily="2" charset="-78"/>
              </a:rPr>
              <a:t>|</a:t>
            </a:r>
            <a:r>
              <a:rPr lang="ar-SA" sz="800" b="1" dirty="0">
                <a:latin typeface="Cairo Light" panose="00000400000000000000" pitchFamily="2" charset="-78"/>
                <a:cs typeface="Cairo Light" panose="00000400000000000000" pitchFamily="2" charset="-78"/>
              </a:rPr>
              <a:t> </a:t>
            </a:r>
            <a:r>
              <a:rPr lang="en-US" sz="800" b="1" dirty="0">
                <a:latin typeface="Cairo Light" panose="00000400000000000000" pitchFamily="2" charset="-78"/>
                <a:cs typeface="Cairo Light" panose="00000400000000000000" pitchFamily="2" charset="-78"/>
              </a:rPr>
              <a:t>Jadeer Digital Business Services Co</a:t>
            </a:r>
            <a:endParaRPr lang="en-US" sz="800" dirty="0">
              <a:latin typeface="Cairo Light" panose="00000400000000000000" pitchFamily="2" charset="-78"/>
              <a:cs typeface="Cairo Light" panose="00000400000000000000" pitchFamily="2" charset="-78"/>
            </a:endParaRPr>
          </a:p>
          <a:p>
            <a:pPr algn="r" rtl="1"/>
            <a:r>
              <a:rPr lang="ar-SA" sz="800" dirty="0">
                <a:latin typeface="Cairo Light" panose="00000400000000000000" pitchFamily="2" charset="-78"/>
                <a:cs typeface="Cairo Light" panose="00000400000000000000" pitchFamily="2" charset="-78"/>
              </a:rPr>
              <a:t>العنوان الوطني </a:t>
            </a:r>
            <a:r>
              <a:rPr lang="en-US" sz="800" dirty="0">
                <a:latin typeface="Cairo Light" panose="00000400000000000000" pitchFamily="2" charset="-78"/>
                <a:cs typeface="Cairo Light" panose="00000400000000000000" pitchFamily="2" charset="-78"/>
              </a:rPr>
              <a:t> </a:t>
            </a:r>
            <a:r>
              <a:rPr lang="en-US" sz="800" dirty="0">
                <a:solidFill>
                  <a:srgbClr val="CA935D"/>
                </a:solidFill>
                <a:latin typeface="Cairo Light" panose="00000400000000000000" pitchFamily="2" charset="-78"/>
                <a:cs typeface="Cairo Light" panose="00000400000000000000" pitchFamily="2" charset="-78"/>
              </a:rPr>
              <a:t>:</a:t>
            </a:r>
            <a:r>
              <a:rPr lang="en-PH" sz="800" dirty="0">
                <a:latin typeface="Cairo Light" panose="00000400000000000000" pitchFamily="2" charset="-78"/>
                <a:cs typeface="Cairo Light" panose="00000400000000000000" pitchFamily="2" charset="-78"/>
              </a:rPr>
              <a:t>National Address</a:t>
            </a:r>
            <a:endParaRPr lang="en-US" sz="800" dirty="0">
              <a:solidFill>
                <a:srgbClr val="CA935D"/>
              </a:solidFill>
              <a:latin typeface="Cairo Light" panose="00000400000000000000" pitchFamily="2" charset="-78"/>
              <a:cs typeface="Cairo Light" panose="00000400000000000000" pitchFamily="2" charset="-78"/>
            </a:endParaRPr>
          </a:p>
          <a:p>
            <a:pPr algn="r" rtl="1"/>
            <a:r>
              <a:rPr lang="ar-SA" sz="800" b="1" dirty="0">
                <a:latin typeface="Cairo Light" panose="00000400000000000000" pitchFamily="2" charset="-78"/>
                <a:cs typeface="Cairo Light" panose="00000400000000000000" pitchFamily="2" charset="-78"/>
              </a:rPr>
              <a:t>      الرياض 4004، ش ينبع، 8160، الرمز البريدي: 13784  </a:t>
            </a:r>
            <a:endParaRPr lang="en-US" sz="800" b="1" dirty="0">
              <a:latin typeface="Cairo Light" panose="00000400000000000000" pitchFamily="2" charset="-78"/>
              <a:cs typeface="Cairo Light" panose="00000400000000000000" pitchFamily="2" charset="-78"/>
            </a:endParaRPr>
          </a:p>
          <a:p>
            <a:pPr algn="l"/>
            <a:r>
              <a:rPr lang="en-PH" sz="800" b="1" dirty="0">
                <a:latin typeface="Cairo Light" panose="00000400000000000000" pitchFamily="2" charset="-78"/>
                <a:cs typeface="Cairo Light" panose="00000400000000000000" pitchFamily="2" charset="-78"/>
              </a:rPr>
              <a:t>	                       Riyadh 4004, Yanbu St., 8160, Postal Code: 13784</a:t>
            </a:r>
          </a:p>
          <a:p>
            <a:pPr algn="r" rtl="1"/>
            <a:r>
              <a:rPr lang="ar-SA" sz="800" dirty="0">
                <a:latin typeface="Cairo Light" panose="00000400000000000000" pitchFamily="2" charset="-78"/>
                <a:cs typeface="Cairo Light" panose="00000400000000000000" pitchFamily="2" charset="-78"/>
              </a:rPr>
              <a:t>رقم سجل المنشأة </a:t>
            </a:r>
            <a:r>
              <a:rPr lang="ar-SA" sz="800" dirty="0">
                <a:solidFill>
                  <a:srgbClr val="FFC000"/>
                </a:solidFill>
                <a:latin typeface="Cairo Light" panose="00000400000000000000" pitchFamily="2" charset="-78"/>
                <a:cs typeface="Cairo Light" panose="00000400000000000000" pitchFamily="2" charset="-78"/>
              </a:rPr>
              <a:t>|</a:t>
            </a:r>
            <a:r>
              <a:rPr lang="ar-SA" sz="800" dirty="0">
                <a:latin typeface="Cairo Light" panose="00000400000000000000" pitchFamily="2" charset="-78"/>
                <a:cs typeface="Cairo Light" panose="00000400000000000000" pitchFamily="2" charset="-78"/>
              </a:rPr>
              <a:t> </a:t>
            </a:r>
            <a:r>
              <a:rPr lang="en-US" sz="800" dirty="0">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Entity Registry Number</a:t>
            </a:r>
            <a:r>
              <a:rPr lang="ar-SA" sz="800" dirty="0">
                <a:latin typeface="Cairo Light" panose="00000400000000000000" pitchFamily="2" charset="-78"/>
                <a:cs typeface="Cairo Light" panose="00000400000000000000" pitchFamily="2" charset="-78"/>
              </a:rPr>
              <a:t> </a:t>
            </a:r>
            <a:r>
              <a:rPr lang="en-PH" sz="800" b="1" dirty="0">
                <a:latin typeface="Cairo Light" panose="00000400000000000000" pitchFamily="2" charset="-78"/>
                <a:cs typeface="Cairo Light" panose="00000400000000000000" pitchFamily="2" charset="-78"/>
              </a:rPr>
              <a:t>1010790360</a:t>
            </a:r>
          </a:p>
          <a:p>
            <a:pPr algn="r" rtl="1"/>
            <a:r>
              <a:rPr lang="ar-SA" sz="800" dirty="0">
                <a:latin typeface="Cairo Light" panose="00000400000000000000" pitchFamily="2" charset="-78"/>
                <a:cs typeface="Cairo Light" panose="00000400000000000000" pitchFamily="2" charset="-78"/>
              </a:rPr>
              <a:t>الرقم الضريبي </a:t>
            </a:r>
            <a:r>
              <a:rPr lang="ar-SA" sz="800" dirty="0">
                <a:solidFill>
                  <a:srgbClr val="FFC000"/>
                </a:solidFill>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VAT Number</a:t>
            </a:r>
            <a:r>
              <a:rPr lang="ar-SA" sz="800" dirty="0">
                <a:latin typeface="Cairo Light" panose="00000400000000000000" pitchFamily="2" charset="-78"/>
                <a:cs typeface="Cairo Light" panose="00000400000000000000" pitchFamily="2" charset="-78"/>
              </a:rPr>
              <a:t> : </a:t>
            </a:r>
            <a:r>
              <a:rPr lang="en-PH" sz="800" b="1" dirty="0">
                <a:latin typeface="Cairo Light" panose="00000400000000000000" pitchFamily="2" charset="-78"/>
                <a:cs typeface="Cairo Light" panose="00000400000000000000" pitchFamily="2" charset="-78"/>
              </a:rPr>
              <a:t>311235187600003</a:t>
            </a:r>
          </a:p>
          <a:p>
            <a:pPr algn="r" rtl="1"/>
            <a:r>
              <a:rPr lang="ar-SA" sz="800" dirty="0">
                <a:latin typeface="Cairo Light" panose="00000400000000000000" pitchFamily="2" charset="-78"/>
                <a:cs typeface="Cairo Light" panose="00000400000000000000" pitchFamily="2" charset="-78"/>
              </a:rPr>
              <a:t>رقم الهاتف أو الايميل</a:t>
            </a:r>
            <a:r>
              <a:rPr lang="en-PH" sz="800" dirty="0">
                <a:latin typeface="Cairo Light" panose="00000400000000000000" pitchFamily="2" charset="-78"/>
                <a:cs typeface="Cairo Light" panose="00000400000000000000" pitchFamily="2" charset="-78"/>
              </a:rPr>
              <a:t>Phone number or email </a:t>
            </a:r>
            <a:r>
              <a:rPr lang="ar-SA" sz="800" dirty="0">
                <a:latin typeface="Cairo Light" panose="00000400000000000000" pitchFamily="2" charset="-78"/>
                <a:cs typeface="Cairo Light" panose="00000400000000000000" pitchFamily="2" charset="-78"/>
              </a:rPr>
              <a:t> </a:t>
            </a:r>
            <a:r>
              <a:rPr lang="ar-SA" sz="800" dirty="0">
                <a:solidFill>
                  <a:srgbClr val="FFC000"/>
                </a:solidFill>
                <a:latin typeface="Cairo Light" panose="00000400000000000000" pitchFamily="2" charset="-78"/>
                <a:cs typeface="Cairo Light" panose="00000400000000000000" pitchFamily="2" charset="-78"/>
              </a:rPr>
              <a:t>: </a:t>
            </a:r>
            <a:r>
              <a:rPr lang="en-PH" sz="800" b="1" dirty="0">
                <a:latin typeface="Cairo Light" panose="00000400000000000000" pitchFamily="2" charset="-78"/>
                <a:cs typeface="Cairo Light" panose="00000400000000000000" pitchFamily="2" charset="-78"/>
              </a:rPr>
              <a:t>0112933334 </a:t>
            </a:r>
            <a:r>
              <a:rPr lang="en-PH" sz="800" b="1" dirty="0">
                <a:solidFill>
                  <a:srgbClr val="FFC000"/>
                </a:solidFill>
                <a:latin typeface="Cairo Light" panose="00000400000000000000" pitchFamily="2" charset="-78"/>
                <a:cs typeface="Cairo Light" panose="00000400000000000000" pitchFamily="2" charset="-78"/>
              </a:rPr>
              <a:t>/</a:t>
            </a:r>
            <a:r>
              <a:rPr lang="en-PH" sz="800" b="1" dirty="0">
                <a:latin typeface="Cairo Light" panose="00000400000000000000" pitchFamily="2" charset="-78"/>
                <a:cs typeface="Cairo Light" panose="00000400000000000000" pitchFamily="2" charset="-78"/>
              </a:rPr>
              <a:t> 0538744407</a:t>
            </a:r>
          </a:p>
          <a:p>
            <a:pPr algn="r" rtl="1"/>
            <a:r>
              <a:rPr lang="ar-SA" sz="800" dirty="0">
                <a:latin typeface="Cairo Light" panose="00000400000000000000" pitchFamily="2" charset="-78"/>
                <a:cs typeface="Cairo Light" panose="00000400000000000000" pitchFamily="2" charset="-78"/>
              </a:rPr>
              <a:t>الوصف </a:t>
            </a:r>
            <a:r>
              <a:rPr lang="ar-SA" sz="800" dirty="0">
                <a:solidFill>
                  <a:srgbClr val="FFC000"/>
                </a:solidFill>
                <a:latin typeface="Cairo Light" panose="00000400000000000000" pitchFamily="2" charset="-78"/>
                <a:cs typeface="Cairo Light" panose="00000400000000000000" pitchFamily="2" charset="-78"/>
              </a:rPr>
              <a:t>|</a:t>
            </a:r>
            <a:r>
              <a:rPr lang="ar-SA" sz="800" dirty="0">
                <a:latin typeface="Cairo Light" panose="00000400000000000000" pitchFamily="2" charset="-78"/>
                <a:cs typeface="Cairo Light" panose="00000400000000000000" pitchFamily="2" charset="-78"/>
              </a:rPr>
              <a:t> </a:t>
            </a:r>
            <a:r>
              <a:rPr lang="en-US" sz="800" dirty="0">
                <a:latin typeface="Cairo Light" panose="00000400000000000000" pitchFamily="2" charset="-78"/>
                <a:cs typeface="Cairo Light" panose="00000400000000000000" pitchFamily="2" charset="-78"/>
              </a:rPr>
              <a:t> : </a:t>
            </a:r>
            <a:r>
              <a:rPr lang="en-PH" sz="800" dirty="0">
                <a:latin typeface="Cairo Light" panose="00000400000000000000" pitchFamily="2" charset="-78"/>
                <a:cs typeface="Cairo Light" panose="00000400000000000000" pitchFamily="2" charset="-78"/>
              </a:rPr>
              <a:t>Description </a:t>
            </a:r>
            <a:r>
              <a:rPr lang="ar-SA" sz="800" dirty="0">
                <a:latin typeface="Cairo Light" panose="00000400000000000000" pitchFamily="2" charset="-78"/>
                <a:cs typeface="Cairo Light" panose="00000400000000000000" pitchFamily="2" charset="-78"/>
              </a:rPr>
              <a:t> طلب استشارة قانونية</a:t>
            </a:r>
            <a:r>
              <a:rPr lang="en-US" sz="800" dirty="0">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Request for Legal Consultation </a:t>
            </a:r>
          </a:p>
          <a:p>
            <a:pPr algn="r" rtl="1"/>
            <a:r>
              <a:rPr lang="ar-SA" sz="800" dirty="0">
                <a:latin typeface="Cairo Light" panose="00000400000000000000" pitchFamily="2" charset="-78"/>
                <a:cs typeface="Cairo Light" panose="00000400000000000000" pitchFamily="2" charset="-78"/>
              </a:rPr>
              <a:t>تصنيف الخدمة </a:t>
            </a:r>
            <a:r>
              <a:rPr lang="ar-SA" sz="800" dirty="0">
                <a:solidFill>
                  <a:srgbClr val="FFC000"/>
                </a:solidFill>
                <a:latin typeface="Cairo Light" panose="00000400000000000000" pitchFamily="2" charset="-78"/>
                <a:cs typeface="Cairo Light" panose="00000400000000000000" pitchFamily="2" charset="-78"/>
              </a:rPr>
              <a:t>|</a:t>
            </a:r>
            <a:r>
              <a:rPr lang="en-US" sz="800" dirty="0">
                <a:latin typeface="Cairo Light" panose="00000400000000000000" pitchFamily="2" charset="-78"/>
                <a:cs typeface="Cairo Light" panose="00000400000000000000" pitchFamily="2" charset="-78"/>
              </a:rPr>
              <a:t> </a:t>
            </a:r>
            <a:r>
              <a:rPr lang="en-US" sz="800" dirty="0">
                <a:solidFill>
                  <a:srgbClr val="CA935D"/>
                </a:solidFill>
                <a:latin typeface="Cairo Light" panose="00000400000000000000" pitchFamily="2" charset="-78"/>
                <a:cs typeface="Cairo Light" panose="00000400000000000000" pitchFamily="2" charset="-78"/>
              </a:rPr>
              <a:t>:</a:t>
            </a:r>
            <a:r>
              <a:rPr lang="en-US" sz="800" dirty="0">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Service classification </a:t>
            </a:r>
            <a:r>
              <a:rPr lang="ar-SA" sz="800" dirty="0">
                <a:latin typeface="Cairo Light" panose="00000400000000000000" pitchFamily="2" charset="-78"/>
                <a:cs typeface="Cairo Light" panose="00000400000000000000" pitchFamily="2" charset="-78"/>
              </a:rPr>
              <a:t>جنائي (جزائي) </a:t>
            </a:r>
            <a:r>
              <a:rPr lang="en-PH" sz="800" dirty="0">
                <a:latin typeface="Cairo Light" panose="00000400000000000000" pitchFamily="2" charset="-78"/>
                <a:cs typeface="Cairo Light" panose="00000400000000000000" pitchFamily="2" charset="-78"/>
              </a:rPr>
              <a:t>Criminal (Penal)</a:t>
            </a:r>
          </a:p>
          <a:p>
            <a:endParaRPr lang="en-PH" sz="800" dirty="0">
              <a:latin typeface="Cairo Light" panose="00000400000000000000" pitchFamily="2" charset="-78"/>
              <a:cs typeface="Cairo Light" panose="00000400000000000000" pitchFamily="2" charset="-78"/>
            </a:endParaRPr>
          </a:p>
        </p:txBody>
      </p:sp>
      <p:sp>
        <p:nvSpPr>
          <p:cNvPr id="39" name="TextBox 38">
            <a:extLst>
              <a:ext uri="{FF2B5EF4-FFF2-40B4-BE49-F238E27FC236}">
                <a16:creationId xmlns:a16="http://schemas.microsoft.com/office/drawing/2014/main" id="{C2236C30-1CE3-E5CD-1B83-3016A3897184}"/>
              </a:ext>
            </a:extLst>
          </p:cNvPr>
          <p:cNvSpPr txBox="1"/>
          <p:nvPr/>
        </p:nvSpPr>
        <p:spPr>
          <a:xfrm>
            <a:off x="8039100" y="4055943"/>
            <a:ext cx="3459553" cy="230832"/>
          </a:xfrm>
          <a:prstGeom prst="rect">
            <a:avLst/>
          </a:prstGeom>
          <a:noFill/>
        </p:spPr>
        <p:txBody>
          <a:bodyPr wrap="square" rtlCol="0">
            <a:spAutoFit/>
          </a:bodyPr>
          <a:lstStyle/>
          <a:p>
            <a:r>
              <a:rPr lang="en-US" sz="900" b="1" dirty="0">
                <a:solidFill>
                  <a:schemeClr val="accent4">
                    <a:lumMod val="75000"/>
                  </a:schemeClr>
                </a:solidFill>
                <a:latin typeface="Cairo" panose="00000500000000000000" pitchFamily="2" charset="-78"/>
                <a:cs typeface="Cairo" panose="00000500000000000000" pitchFamily="2" charset="-78"/>
              </a:rPr>
              <a:t>Platform data in the invoice</a:t>
            </a:r>
            <a:r>
              <a:rPr lang="en-PH" sz="900" b="1" dirty="0">
                <a:latin typeface="Cairo" panose="00000500000000000000" pitchFamily="2" charset="-78"/>
                <a:cs typeface="Cairo" panose="00000500000000000000" pitchFamily="2" charset="-78"/>
              </a:rPr>
              <a:t>|</a:t>
            </a:r>
            <a:r>
              <a:rPr lang="ar-SA" sz="900" b="1" dirty="0">
                <a:latin typeface="Cairo" panose="00000500000000000000" pitchFamily="2" charset="-78"/>
                <a:cs typeface="Cairo" panose="00000500000000000000" pitchFamily="2" charset="-78"/>
              </a:rPr>
              <a:t> </a:t>
            </a:r>
            <a:r>
              <a:rPr lang="ar-SA" sz="900" b="1" dirty="0">
                <a:solidFill>
                  <a:srgbClr val="002060"/>
                </a:solidFill>
                <a:latin typeface="Cairo" panose="00000500000000000000" pitchFamily="2" charset="-78"/>
                <a:cs typeface="Cairo" panose="00000500000000000000" pitchFamily="2" charset="-78"/>
              </a:rPr>
              <a:t>بيانات المنصة في الفاتورة </a:t>
            </a:r>
            <a:endParaRPr lang="en-PH" sz="900" b="1" dirty="0">
              <a:solidFill>
                <a:srgbClr val="002060"/>
              </a:solidFill>
              <a:latin typeface="Cairo" panose="00000500000000000000" pitchFamily="2" charset="-78"/>
              <a:cs typeface="Cairo" panose="00000500000000000000" pitchFamily="2" charset="-78"/>
            </a:endParaRPr>
          </a:p>
        </p:txBody>
      </p:sp>
      <p:sp>
        <p:nvSpPr>
          <p:cNvPr id="41" name="Rectangle: Rounded Corners 40">
            <a:extLst>
              <a:ext uri="{FF2B5EF4-FFF2-40B4-BE49-F238E27FC236}">
                <a16:creationId xmlns:a16="http://schemas.microsoft.com/office/drawing/2014/main" id="{7A32FE41-CF94-EBBD-6095-C1E6B4A85881}"/>
              </a:ext>
            </a:extLst>
          </p:cNvPr>
          <p:cNvSpPr/>
          <p:nvPr/>
        </p:nvSpPr>
        <p:spPr>
          <a:xfrm>
            <a:off x="9589123" y="3787711"/>
            <a:ext cx="457200" cy="97325"/>
          </a:xfrm>
          <a:prstGeom prst="roundRect">
            <a:avLst>
              <a:gd name="adj" fmla="val 5000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Rectangle: Rounded Corners 41">
            <a:extLst>
              <a:ext uri="{FF2B5EF4-FFF2-40B4-BE49-F238E27FC236}">
                <a16:creationId xmlns:a16="http://schemas.microsoft.com/office/drawing/2014/main" id="{C14095B9-4D9A-1F51-5EE9-C3F721B0B079}"/>
              </a:ext>
            </a:extLst>
          </p:cNvPr>
          <p:cNvSpPr/>
          <p:nvPr/>
        </p:nvSpPr>
        <p:spPr>
          <a:xfrm>
            <a:off x="3802573" y="5685591"/>
            <a:ext cx="1130702" cy="234091"/>
          </a:xfrm>
          <a:prstGeom prst="roundRect">
            <a:avLst>
              <a:gd name="adj" fmla="val 50000"/>
            </a:avLst>
          </a:prstGeom>
          <a:solidFill>
            <a:srgbClr val="16B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Rectangle: Rounded Corners 42">
            <a:extLst>
              <a:ext uri="{FF2B5EF4-FFF2-40B4-BE49-F238E27FC236}">
                <a16:creationId xmlns:a16="http://schemas.microsoft.com/office/drawing/2014/main" id="{04B96EF6-17DA-7688-5ECE-AF6D19EFCA3E}"/>
              </a:ext>
            </a:extLst>
          </p:cNvPr>
          <p:cNvSpPr/>
          <p:nvPr/>
        </p:nvSpPr>
        <p:spPr>
          <a:xfrm>
            <a:off x="5124026" y="5684085"/>
            <a:ext cx="1256187" cy="234091"/>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TextBox 43">
            <a:extLst>
              <a:ext uri="{FF2B5EF4-FFF2-40B4-BE49-F238E27FC236}">
                <a16:creationId xmlns:a16="http://schemas.microsoft.com/office/drawing/2014/main" id="{8276CCF9-C86B-9F73-31E1-6A094E486066}"/>
              </a:ext>
            </a:extLst>
          </p:cNvPr>
          <p:cNvSpPr txBox="1"/>
          <p:nvPr/>
        </p:nvSpPr>
        <p:spPr>
          <a:xfrm>
            <a:off x="4057642" y="5682917"/>
            <a:ext cx="696654"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Download </a:t>
            </a:r>
            <a:endParaRPr lang="en-PH" sz="1000" dirty="0">
              <a:solidFill>
                <a:schemeClr val="bg1"/>
              </a:solidFill>
              <a:latin typeface="Arial Narrow" panose="020B0606020202030204" pitchFamily="34" charset="0"/>
            </a:endParaRPr>
          </a:p>
        </p:txBody>
      </p:sp>
      <p:sp>
        <p:nvSpPr>
          <p:cNvPr id="45" name="TextBox 44">
            <a:extLst>
              <a:ext uri="{FF2B5EF4-FFF2-40B4-BE49-F238E27FC236}">
                <a16:creationId xmlns:a16="http://schemas.microsoft.com/office/drawing/2014/main" id="{9F7AAF4F-9B3B-AEFC-55DF-7D9A13380B6B}"/>
              </a:ext>
            </a:extLst>
          </p:cNvPr>
          <p:cNvSpPr txBox="1"/>
          <p:nvPr/>
        </p:nvSpPr>
        <p:spPr>
          <a:xfrm>
            <a:off x="5092074" y="5667002"/>
            <a:ext cx="1379023"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Upload  your Tax Invoice</a:t>
            </a:r>
            <a:endParaRPr lang="en-PH" sz="1000" dirty="0">
              <a:solidFill>
                <a:schemeClr val="bg1"/>
              </a:solidFill>
              <a:latin typeface="Arial Narrow" panose="020B0606020202030204" pitchFamily="34" charset="0"/>
            </a:endParaRPr>
          </a:p>
        </p:txBody>
      </p:sp>
      <p:sp>
        <p:nvSpPr>
          <p:cNvPr id="52" name="TextBox 51">
            <a:extLst>
              <a:ext uri="{FF2B5EF4-FFF2-40B4-BE49-F238E27FC236}">
                <a16:creationId xmlns:a16="http://schemas.microsoft.com/office/drawing/2014/main" id="{53C10C84-4B8A-4551-4D29-CBC9F797B6DF}"/>
              </a:ext>
            </a:extLst>
          </p:cNvPr>
          <p:cNvSpPr txBox="1"/>
          <p:nvPr/>
        </p:nvSpPr>
        <p:spPr>
          <a:xfrm>
            <a:off x="115432" y="176139"/>
            <a:ext cx="2779080" cy="2031325"/>
          </a:xfrm>
          <a:prstGeom prst="rect">
            <a:avLst/>
          </a:prstGeom>
          <a:noFill/>
        </p:spPr>
        <p:txBody>
          <a:bodyPr wrap="square" rtlCol="0">
            <a:spAutoFit/>
          </a:bodyPr>
          <a:lstStyle/>
          <a:p>
            <a:pPr algn="r" rtl="1"/>
            <a:r>
              <a:rPr lang="ar-SA" b="1" dirty="0"/>
              <a:t>ملخص التسوية المالية (وثيقة داخلية) – </a:t>
            </a:r>
            <a:r>
              <a:rPr lang="ar-SA" b="1" dirty="0">
                <a:solidFill>
                  <a:srgbClr val="00B0F0"/>
                </a:solidFill>
              </a:rPr>
              <a:t>شامل الضريبة</a:t>
            </a:r>
            <a:endParaRPr lang="ar-SA" dirty="0">
              <a:solidFill>
                <a:srgbClr val="00B0F0"/>
              </a:solidFill>
            </a:endParaRPr>
          </a:p>
          <a:p>
            <a:r>
              <a:rPr lang="en-PH" b="1" dirty="0"/>
              <a:t>Financial Transaction Summary (Internal Document) – With Tax</a:t>
            </a:r>
            <a:endParaRPr lang="en-PH" dirty="0"/>
          </a:p>
          <a:p>
            <a:br>
              <a:rPr lang="en-PH" dirty="0"/>
            </a:br>
            <a:endParaRPr lang="en-PH" dirty="0"/>
          </a:p>
        </p:txBody>
      </p:sp>
      <p:sp>
        <p:nvSpPr>
          <p:cNvPr id="2" name="TextBox 51">
            <a:extLst>
              <a:ext uri="{FF2B5EF4-FFF2-40B4-BE49-F238E27FC236}">
                <a16:creationId xmlns:a16="http://schemas.microsoft.com/office/drawing/2014/main" id="{35DCAD62-49C9-CCBC-B541-EEE9E9A30A2D}"/>
              </a:ext>
            </a:extLst>
          </p:cNvPr>
          <p:cNvSpPr txBox="1"/>
          <p:nvPr/>
        </p:nvSpPr>
        <p:spPr>
          <a:xfrm>
            <a:off x="105519" y="2740321"/>
            <a:ext cx="2779080" cy="2308324"/>
          </a:xfrm>
          <a:prstGeom prst="rect">
            <a:avLst/>
          </a:prstGeom>
          <a:noFill/>
        </p:spPr>
        <p:txBody>
          <a:bodyPr wrap="square" rtlCol="0">
            <a:spAutoFit/>
          </a:bodyPr>
          <a:lstStyle/>
          <a:p>
            <a:pPr algn="r" rtl="1"/>
            <a:r>
              <a:rPr lang="ar-SA" b="1" dirty="0">
                <a:solidFill>
                  <a:srgbClr val="FF0000"/>
                </a:solidFill>
              </a:rPr>
              <a:t>ملاحظة</a:t>
            </a:r>
            <a:r>
              <a:rPr lang="ar-SA" b="1" dirty="0"/>
              <a:t>: </a:t>
            </a:r>
            <a:r>
              <a:rPr lang="ar-SA" b="1" dirty="0">
                <a:solidFill>
                  <a:srgbClr val="1570EF"/>
                </a:solidFill>
              </a:rPr>
              <a:t>بمجرد الضغط على الإشعار تظهر هذه الشريحة لمقدم الخدمة</a:t>
            </a:r>
          </a:p>
          <a:p>
            <a:pPr rtl="1"/>
            <a:r>
              <a:rPr lang="en-US" b="1" dirty="0">
                <a:solidFill>
                  <a:srgbClr val="FF0000"/>
                </a:solidFill>
              </a:rPr>
              <a:t>Note</a:t>
            </a:r>
            <a:r>
              <a:rPr lang="en-US" b="1" dirty="0"/>
              <a:t>: </a:t>
            </a:r>
            <a:r>
              <a:rPr lang="en-US" b="1" dirty="0">
                <a:solidFill>
                  <a:srgbClr val="1570EF"/>
                </a:solidFill>
              </a:rPr>
              <a:t>Once you click on the notification, this chip will appear to the service provider</a:t>
            </a:r>
            <a:r>
              <a:rPr lang="en-US" b="1" dirty="0"/>
              <a:t>.</a:t>
            </a:r>
            <a:br>
              <a:rPr lang="en-PH" dirty="0"/>
            </a:br>
            <a:endParaRPr lang="en-PH" dirty="0"/>
          </a:p>
        </p:txBody>
      </p:sp>
      <p:sp>
        <p:nvSpPr>
          <p:cNvPr id="8" name="سهم: منحني 7">
            <a:extLst>
              <a:ext uri="{FF2B5EF4-FFF2-40B4-BE49-F238E27FC236}">
                <a16:creationId xmlns:a16="http://schemas.microsoft.com/office/drawing/2014/main" id="{53ECDD20-3E22-0F63-E3CB-D51FB4F8F3E9}"/>
              </a:ext>
            </a:extLst>
          </p:cNvPr>
          <p:cNvSpPr/>
          <p:nvPr/>
        </p:nvSpPr>
        <p:spPr>
          <a:xfrm>
            <a:off x="6800748" y="5609729"/>
            <a:ext cx="903948" cy="410101"/>
          </a:xfrm>
          <a:prstGeom prst="rightArrow">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a:solidFill>
                <a:schemeClr val="tx1"/>
              </a:solidFill>
            </a:endParaRPr>
          </a:p>
        </p:txBody>
      </p:sp>
      <p:pic>
        <p:nvPicPr>
          <p:cNvPr id="29" name="صورة 28" descr="صورة تحتوي على نص, لقطة شاشة, الخط, أبيض&#10;&#10;قد يكون المحتوى الذي تم إنشاؤه بواسطة الذكاء الاصطناعي غير صحيح.">
            <a:extLst>
              <a:ext uri="{FF2B5EF4-FFF2-40B4-BE49-F238E27FC236}">
                <a16:creationId xmlns:a16="http://schemas.microsoft.com/office/drawing/2014/main" id="{18CA3524-B4C5-FCE0-E936-BE35AA93F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728" y="5629259"/>
            <a:ext cx="3791994" cy="580845"/>
          </a:xfrm>
          <a:prstGeom prst="rect">
            <a:avLst/>
          </a:prstGeom>
        </p:spPr>
      </p:pic>
      <p:pic>
        <p:nvPicPr>
          <p:cNvPr id="60" name="صورة 59">
            <a:extLst>
              <a:ext uri="{FF2B5EF4-FFF2-40B4-BE49-F238E27FC236}">
                <a16:creationId xmlns:a16="http://schemas.microsoft.com/office/drawing/2014/main" id="{97A6607D-DD25-3645-DA1A-412DDF65961A}"/>
              </a:ext>
            </a:extLst>
          </p:cNvPr>
          <p:cNvPicPr>
            <a:picLocks noChangeAspect="1"/>
          </p:cNvPicPr>
          <p:nvPr/>
        </p:nvPicPr>
        <p:blipFill>
          <a:blip r:embed="rId4"/>
          <a:stretch>
            <a:fillRect/>
          </a:stretch>
        </p:blipFill>
        <p:spPr>
          <a:xfrm>
            <a:off x="3322555" y="442062"/>
            <a:ext cx="3579976" cy="5203299"/>
          </a:xfrm>
          <a:prstGeom prst="rect">
            <a:avLst/>
          </a:prstGeom>
        </p:spPr>
      </p:pic>
      <p:sp>
        <p:nvSpPr>
          <p:cNvPr id="3" name="TextBox 2">
            <a:extLst>
              <a:ext uri="{FF2B5EF4-FFF2-40B4-BE49-F238E27FC236}">
                <a16:creationId xmlns:a16="http://schemas.microsoft.com/office/drawing/2014/main" id="{16F13A22-62CF-CD2D-559A-B9B4FD1DF768}"/>
              </a:ext>
            </a:extLst>
          </p:cNvPr>
          <p:cNvSpPr txBox="1"/>
          <p:nvPr/>
        </p:nvSpPr>
        <p:spPr>
          <a:xfrm flipH="1">
            <a:off x="3086098" y="6051755"/>
            <a:ext cx="3816432" cy="369332"/>
          </a:xfrm>
          <a:prstGeom prst="rect">
            <a:avLst/>
          </a:prstGeom>
          <a:noFill/>
        </p:spPr>
        <p:txBody>
          <a:bodyPr wrap="square" rtlCol="0">
            <a:spAutoFit/>
          </a:bodyPr>
          <a:lstStyle/>
          <a:p>
            <a:pPr algn="ctr" rtl="1"/>
            <a:r>
              <a:rPr lang="ar-SA" sz="900" b="1" dirty="0">
                <a:solidFill>
                  <a:schemeClr val="bg1"/>
                </a:solidFill>
                <a:latin typeface="Cairo Light" panose="00000400000000000000" pitchFamily="2" charset="-78"/>
                <a:cs typeface="Cairo Light" panose="00000400000000000000" pitchFamily="2" charset="-78"/>
              </a:rPr>
              <a:t>الشكل والبيانات المطلوبة لإصدار الفاتورة الموجهة إلى جدير القانونية</a:t>
            </a:r>
            <a:endParaRPr lang="en-PH" sz="900" b="1" dirty="0">
              <a:solidFill>
                <a:schemeClr val="bg1"/>
              </a:solidFill>
              <a:latin typeface="Cairo Light" panose="00000400000000000000" pitchFamily="2" charset="-78"/>
              <a:cs typeface="Cairo Light" panose="00000400000000000000" pitchFamily="2" charset="-78"/>
            </a:endParaRPr>
          </a:p>
          <a:p>
            <a:pPr algn="ctr" rtl="1"/>
            <a:endParaRPr lang="en-PH" sz="900" dirty="0">
              <a:latin typeface="Cairo Light" panose="00000400000000000000" pitchFamily="2" charset="-78"/>
              <a:cs typeface="Cairo Light" panose="00000400000000000000" pitchFamily="2" charset="-78"/>
            </a:endParaRPr>
          </a:p>
        </p:txBody>
      </p:sp>
      <p:cxnSp>
        <p:nvCxnSpPr>
          <p:cNvPr id="9" name="Straight Arrow Connector 8">
            <a:extLst>
              <a:ext uri="{FF2B5EF4-FFF2-40B4-BE49-F238E27FC236}">
                <a16:creationId xmlns:a16="http://schemas.microsoft.com/office/drawing/2014/main" id="{131335BA-1D8D-AD05-07CA-5B6390E060F1}"/>
              </a:ext>
            </a:extLst>
          </p:cNvPr>
          <p:cNvCxnSpPr/>
          <p:nvPr/>
        </p:nvCxnSpPr>
        <p:spPr>
          <a:xfrm>
            <a:off x="6841276" y="6080973"/>
            <a:ext cx="0" cy="155448"/>
          </a:xfrm>
          <a:prstGeom prst="straightConnector1">
            <a:avLst/>
          </a:prstGeom>
          <a:ln w="19050">
            <a:solidFill>
              <a:srgbClr val="CA935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613138D-2ECD-870A-CC5A-DF7DB9B48688}"/>
              </a:ext>
            </a:extLst>
          </p:cNvPr>
          <p:cNvSpPr/>
          <p:nvPr/>
        </p:nvSpPr>
        <p:spPr>
          <a:xfrm>
            <a:off x="4657936" y="761556"/>
            <a:ext cx="2219114" cy="364775"/>
          </a:xfrm>
          <a:prstGeom prst="rect">
            <a:avLst/>
          </a:prstGeom>
          <a:solidFill>
            <a:srgbClr val="1F36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a:extLst>
              <a:ext uri="{FF2B5EF4-FFF2-40B4-BE49-F238E27FC236}">
                <a16:creationId xmlns:a16="http://schemas.microsoft.com/office/drawing/2014/main" id="{870CE6B0-1B2B-C12F-2B1A-8DD2BC18B0E2}"/>
              </a:ext>
            </a:extLst>
          </p:cNvPr>
          <p:cNvSpPr txBox="1"/>
          <p:nvPr/>
        </p:nvSpPr>
        <p:spPr>
          <a:xfrm>
            <a:off x="4716463" y="784225"/>
            <a:ext cx="2071585" cy="369332"/>
          </a:xfrm>
          <a:prstGeom prst="rect">
            <a:avLst/>
          </a:prstGeom>
          <a:noFill/>
        </p:spPr>
        <p:txBody>
          <a:bodyPr wrap="square" rtlCol="0">
            <a:spAutoFit/>
          </a:bodyPr>
          <a:lstStyle/>
          <a:p>
            <a:pPr algn="ctr"/>
            <a:r>
              <a:rPr lang="ar-SA" sz="900" dirty="0">
                <a:solidFill>
                  <a:schemeClr val="bg1"/>
                </a:solidFill>
                <a:latin typeface="Cairo" panose="00000500000000000000" pitchFamily="2" charset="-78"/>
                <a:cs typeface="Cairo" panose="00000500000000000000" pitchFamily="2" charset="-78"/>
              </a:rPr>
              <a:t>التسوية المالية لفاتورة الخدمة </a:t>
            </a:r>
            <a:r>
              <a:rPr lang="en-PH" sz="900" dirty="0">
                <a:solidFill>
                  <a:schemeClr val="bg1"/>
                </a:solidFill>
                <a:latin typeface="Cairo" panose="00000500000000000000" pitchFamily="2" charset="-78"/>
                <a:cs typeface="Cairo" panose="00000500000000000000" pitchFamily="2" charset="-78"/>
              </a:rPr>
              <a:t>Financial Settlement for Service Invoice </a:t>
            </a:r>
          </a:p>
        </p:txBody>
      </p:sp>
    </p:spTree>
    <p:extLst>
      <p:ext uri="{BB962C8B-B14F-4D97-AF65-F5344CB8AC3E}">
        <p14:creationId xmlns:p14="http://schemas.microsoft.com/office/powerpoint/2010/main" val="292370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57C24-3491-15FD-2633-23BECD4CF5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50D6B7-C4D5-5018-4889-0479479EB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422" y="-9224"/>
            <a:ext cx="4286250" cy="6858000"/>
          </a:xfrm>
          <a:prstGeom prst="rect">
            <a:avLst/>
          </a:prstGeom>
        </p:spPr>
      </p:pic>
      <p:sp>
        <p:nvSpPr>
          <p:cNvPr id="5" name="Rectangle: Rounded Corners 4">
            <a:extLst>
              <a:ext uri="{FF2B5EF4-FFF2-40B4-BE49-F238E27FC236}">
                <a16:creationId xmlns:a16="http://schemas.microsoft.com/office/drawing/2014/main" id="{3B61BE45-5964-7825-B4DD-39F8802D14C0}"/>
              </a:ext>
            </a:extLst>
          </p:cNvPr>
          <p:cNvSpPr/>
          <p:nvPr/>
        </p:nvSpPr>
        <p:spPr>
          <a:xfrm>
            <a:off x="3125989" y="435838"/>
            <a:ext cx="4286250" cy="5907186"/>
          </a:xfrm>
          <a:prstGeom prst="roundRect">
            <a:avLst>
              <a:gd name="adj" fmla="val 3451"/>
            </a:avLst>
          </a:prstGeom>
          <a:solidFill>
            <a:schemeClr val="bg1">
              <a:lumMod val="95000"/>
            </a:schemeClr>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8605FD0D-02C4-2FBF-3D9A-718C6515E5D9}"/>
              </a:ext>
            </a:extLst>
          </p:cNvPr>
          <p:cNvSpPr txBox="1"/>
          <p:nvPr/>
        </p:nvSpPr>
        <p:spPr>
          <a:xfrm>
            <a:off x="3423978" y="496528"/>
            <a:ext cx="3667243" cy="400110"/>
          </a:xfrm>
          <a:prstGeom prst="rect">
            <a:avLst/>
          </a:prstGeom>
          <a:noFill/>
        </p:spPr>
        <p:txBody>
          <a:bodyPr wrap="square" rtlCol="0">
            <a:spAutoFit/>
          </a:bodyPr>
          <a:lstStyle/>
          <a:p>
            <a:pPr algn="ctr" rtl="1"/>
            <a:r>
              <a:rPr lang="ar-SA" sz="1000" dirty="0">
                <a:solidFill>
                  <a:schemeClr val="bg2">
                    <a:lumMod val="25000"/>
                  </a:schemeClr>
                </a:solidFill>
                <a:latin typeface="Cairo" panose="00000500000000000000" pitchFamily="2" charset="-78"/>
                <a:cs typeface="Cairo" panose="00000500000000000000" pitchFamily="2" charset="-78"/>
              </a:rPr>
              <a:t>التسوية المالية لفاتورة الخدمة</a:t>
            </a:r>
            <a:endParaRPr lang="en-US" sz="1000" dirty="0">
              <a:solidFill>
                <a:schemeClr val="bg2">
                  <a:lumMod val="25000"/>
                </a:schemeClr>
              </a:solidFill>
              <a:latin typeface="Cairo" panose="00000500000000000000" pitchFamily="2" charset="-78"/>
              <a:cs typeface="Cairo" panose="00000500000000000000" pitchFamily="2" charset="-78"/>
            </a:endParaRPr>
          </a:p>
          <a:p>
            <a:pPr algn="ctr" rtl="1"/>
            <a:r>
              <a:rPr lang="ar-SA" sz="1000" dirty="0">
                <a:solidFill>
                  <a:schemeClr val="bg2">
                    <a:lumMod val="25000"/>
                  </a:schemeClr>
                </a:solidFill>
                <a:latin typeface="Cairo" panose="00000500000000000000" pitchFamily="2" charset="-78"/>
                <a:cs typeface="Cairo" panose="00000500000000000000" pitchFamily="2" charset="-78"/>
              </a:rPr>
              <a:t> </a:t>
            </a:r>
            <a:r>
              <a:rPr lang="en-PH" sz="1000" dirty="0">
                <a:solidFill>
                  <a:schemeClr val="bg2">
                    <a:lumMod val="25000"/>
                  </a:schemeClr>
                </a:solidFill>
                <a:latin typeface="Cairo" panose="00000500000000000000" pitchFamily="2" charset="-78"/>
                <a:cs typeface="Cairo" panose="00000500000000000000" pitchFamily="2" charset="-78"/>
              </a:rPr>
              <a:t>Financial Settlement for Service Invoice </a:t>
            </a:r>
          </a:p>
        </p:txBody>
      </p:sp>
      <p:pic>
        <p:nvPicPr>
          <p:cNvPr id="7" name="Picture 6">
            <a:extLst>
              <a:ext uri="{FF2B5EF4-FFF2-40B4-BE49-F238E27FC236}">
                <a16:creationId xmlns:a16="http://schemas.microsoft.com/office/drawing/2014/main" id="{0059831F-C192-FD5D-6587-D4F86439BB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137335" y="0"/>
            <a:ext cx="4286250" cy="6858000"/>
          </a:xfrm>
          <a:custGeom>
            <a:avLst/>
            <a:gdLst>
              <a:gd name="connsiteX0" fmla="*/ 0 w 4286250"/>
              <a:gd name="connsiteY0" fmla="*/ 0 h 6858000"/>
              <a:gd name="connsiteX1" fmla="*/ 1504 w 4286250"/>
              <a:gd name="connsiteY1" fmla="*/ 0 h 6858000"/>
              <a:gd name="connsiteX2" fmla="*/ 1504 w 4286250"/>
              <a:gd name="connsiteY2" fmla="*/ 6223811 h 6858000"/>
              <a:gd name="connsiteX3" fmla="*/ 106303 w 4286250"/>
              <a:gd name="connsiteY3" fmla="*/ 6328610 h 6858000"/>
              <a:gd name="connsiteX4" fmla="*/ 4182955 w 4286250"/>
              <a:gd name="connsiteY4" fmla="*/ 6328610 h 6858000"/>
              <a:gd name="connsiteX5" fmla="*/ 4279518 w 4286250"/>
              <a:gd name="connsiteY5" fmla="*/ 6264604 h 6858000"/>
              <a:gd name="connsiteX6" fmla="*/ 4286250 w 4286250"/>
              <a:gd name="connsiteY6" fmla="*/ 6231261 h 6858000"/>
              <a:gd name="connsiteX7" fmla="*/ 4286250 w 4286250"/>
              <a:gd name="connsiteY7" fmla="*/ 6858000 h 6858000"/>
              <a:gd name="connsiteX8" fmla="*/ 0 w 428625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0" h="6858000">
                <a:moveTo>
                  <a:pt x="0" y="0"/>
                </a:moveTo>
                <a:lnTo>
                  <a:pt x="1504" y="0"/>
                </a:lnTo>
                <a:lnTo>
                  <a:pt x="1504" y="6223811"/>
                </a:lnTo>
                <a:cubicBezTo>
                  <a:pt x="1504" y="6281690"/>
                  <a:pt x="48424" y="6328610"/>
                  <a:pt x="106303" y="6328610"/>
                </a:cubicBezTo>
                <a:lnTo>
                  <a:pt x="4182955" y="6328610"/>
                </a:lnTo>
                <a:cubicBezTo>
                  <a:pt x="4226364" y="6328610"/>
                  <a:pt x="4263609" y="6302218"/>
                  <a:pt x="4279518" y="6264604"/>
                </a:cubicBezTo>
                <a:lnTo>
                  <a:pt x="4286250" y="6231261"/>
                </a:lnTo>
                <a:lnTo>
                  <a:pt x="4286250" y="6858000"/>
                </a:lnTo>
                <a:lnTo>
                  <a:pt x="0" y="6858000"/>
                </a:lnTo>
                <a:close/>
              </a:path>
            </a:pathLst>
          </a:custGeom>
        </p:spPr>
      </p:pic>
      <p:sp>
        <p:nvSpPr>
          <p:cNvPr id="11" name="Rectangle: Top Corners Rounded 10">
            <a:extLst>
              <a:ext uri="{FF2B5EF4-FFF2-40B4-BE49-F238E27FC236}">
                <a16:creationId xmlns:a16="http://schemas.microsoft.com/office/drawing/2014/main" id="{724653B3-C77A-7119-46FE-3DF68A24A0FE}"/>
              </a:ext>
            </a:extLst>
          </p:cNvPr>
          <p:cNvSpPr/>
          <p:nvPr/>
        </p:nvSpPr>
        <p:spPr>
          <a:xfrm>
            <a:off x="3114474" y="5957237"/>
            <a:ext cx="4286250" cy="391588"/>
          </a:xfrm>
          <a:prstGeom prst="round2SameRect">
            <a:avLst>
              <a:gd name="adj1" fmla="val 0"/>
              <a:gd name="adj2" fmla="val 5779"/>
            </a:avLst>
          </a:prstGeom>
          <a:solidFill>
            <a:schemeClr val="bg1"/>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 name="Picture 17">
            <a:extLst>
              <a:ext uri="{FF2B5EF4-FFF2-40B4-BE49-F238E27FC236}">
                <a16:creationId xmlns:a16="http://schemas.microsoft.com/office/drawing/2014/main" id="{80FEEE2C-A987-D9FA-61FD-639ADB6AD570}"/>
              </a:ext>
            </a:extLst>
          </p:cNvPr>
          <p:cNvPicPr>
            <a:picLocks noChangeAspect="1"/>
          </p:cNvPicPr>
          <p:nvPr/>
        </p:nvPicPr>
        <p:blipFill>
          <a:blip r:embed="rId3">
            <a:extLst>
              <a:ext uri="{28A0092B-C50C-407E-A947-70E740481C1C}">
                <a14:useLocalDpi xmlns:a14="http://schemas.microsoft.com/office/drawing/2010/main" val="0"/>
              </a:ext>
            </a:extLst>
          </a:blip>
          <a:srcRect l="12120" t="2093" r="19880" b="93463"/>
          <a:stretch>
            <a:fillRect/>
          </a:stretch>
        </p:blipFill>
        <p:spPr>
          <a:xfrm>
            <a:off x="3144370" y="138219"/>
            <a:ext cx="2914651" cy="304819"/>
          </a:xfrm>
          <a:prstGeom prst="rect">
            <a:avLst/>
          </a:prstGeom>
        </p:spPr>
      </p:pic>
      <p:pic>
        <p:nvPicPr>
          <p:cNvPr id="20" name="Picture 19">
            <a:extLst>
              <a:ext uri="{FF2B5EF4-FFF2-40B4-BE49-F238E27FC236}">
                <a16:creationId xmlns:a16="http://schemas.microsoft.com/office/drawing/2014/main" id="{68F8C12B-E9A0-60C3-45C0-9B38EB3C4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551" y="0"/>
            <a:ext cx="4286250" cy="6858000"/>
          </a:xfrm>
          <a:prstGeom prst="rect">
            <a:avLst/>
          </a:prstGeom>
        </p:spPr>
      </p:pic>
      <p:sp>
        <p:nvSpPr>
          <p:cNvPr id="21" name="Rectangle: Rounded Corners 20">
            <a:extLst>
              <a:ext uri="{FF2B5EF4-FFF2-40B4-BE49-F238E27FC236}">
                <a16:creationId xmlns:a16="http://schemas.microsoft.com/office/drawing/2014/main" id="{63AFFFC8-06B7-103F-E1EB-ABB3D2853A79}"/>
              </a:ext>
            </a:extLst>
          </p:cNvPr>
          <p:cNvSpPr/>
          <p:nvPr/>
        </p:nvSpPr>
        <p:spPr>
          <a:xfrm>
            <a:off x="7620118" y="445062"/>
            <a:ext cx="4286250" cy="5907186"/>
          </a:xfrm>
          <a:prstGeom prst="roundRect">
            <a:avLst>
              <a:gd name="adj" fmla="val 3451"/>
            </a:avLst>
          </a:prstGeom>
          <a:solidFill>
            <a:schemeClr val="bg1">
              <a:lumMod val="95000"/>
            </a:schemeClr>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3" name="Picture 22">
            <a:extLst>
              <a:ext uri="{FF2B5EF4-FFF2-40B4-BE49-F238E27FC236}">
                <a16:creationId xmlns:a16="http://schemas.microsoft.com/office/drawing/2014/main" id="{B4D63758-E469-D85B-B57C-3568BD214B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2411" y="9224"/>
            <a:ext cx="4286250" cy="6858000"/>
          </a:xfrm>
          <a:custGeom>
            <a:avLst/>
            <a:gdLst>
              <a:gd name="connsiteX0" fmla="*/ 0 w 4286250"/>
              <a:gd name="connsiteY0" fmla="*/ 0 h 6858000"/>
              <a:gd name="connsiteX1" fmla="*/ 1504 w 4286250"/>
              <a:gd name="connsiteY1" fmla="*/ 0 h 6858000"/>
              <a:gd name="connsiteX2" fmla="*/ 1504 w 4286250"/>
              <a:gd name="connsiteY2" fmla="*/ 6223811 h 6858000"/>
              <a:gd name="connsiteX3" fmla="*/ 106303 w 4286250"/>
              <a:gd name="connsiteY3" fmla="*/ 6328610 h 6858000"/>
              <a:gd name="connsiteX4" fmla="*/ 4182955 w 4286250"/>
              <a:gd name="connsiteY4" fmla="*/ 6328610 h 6858000"/>
              <a:gd name="connsiteX5" fmla="*/ 4279518 w 4286250"/>
              <a:gd name="connsiteY5" fmla="*/ 6264604 h 6858000"/>
              <a:gd name="connsiteX6" fmla="*/ 4286250 w 4286250"/>
              <a:gd name="connsiteY6" fmla="*/ 6231261 h 6858000"/>
              <a:gd name="connsiteX7" fmla="*/ 4286250 w 4286250"/>
              <a:gd name="connsiteY7" fmla="*/ 6858000 h 6858000"/>
              <a:gd name="connsiteX8" fmla="*/ 0 w 428625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0" h="6858000">
                <a:moveTo>
                  <a:pt x="0" y="0"/>
                </a:moveTo>
                <a:lnTo>
                  <a:pt x="1504" y="0"/>
                </a:lnTo>
                <a:lnTo>
                  <a:pt x="1504" y="6223811"/>
                </a:lnTo>
                <a:cubicBezTo>
                  <a:pt x="1504" y="6281690"/>
                  <a:pt x="48424" y="6328610"/>
                  <a:pt x="106303" y="6328610"/>
                </a:cubicBezTo>
                <a:lnTo>
                  <a:pt x="4182955" y="6328610"/>
                </a:lnTo>
                <a:cubicBezTo>
                  <a:pt x="4226364" y="6328610"/>
                  <a:pt x="4263609" y="6302218"/>
                  <a:pt x="4279518" y="6264604"/>
                </a:cubicBezTo>
                <a:lnTo>
                  <a:pt x="4286250" y="6231261"/>
                </a:lnTo>
                <a:lnTo>
                  <a:pt x="4286250" y="6858000"/>
                </a:lnTo>
                <a:lnTo>
                  <a:pt x="0" y="6858000"/>
                </a:lnTo>
                <a:close/>
              </a:path>
            </a:pathLst>
          </a:custGeom>
        </p:spPr>
      </p:pic>
      <p:grpSp>
        <p:nvGrpSpPr>
          <p:cNvPr id="30" name="Group 29">
            <a:extLst>
              <a:ext uri="{FF2B5EF4-FFF2-40B4-BE49-F238E27FC236}">
                <a16:creationId xmlns:a16="http://schemas.microsoft.com/office/drawing/2014/main" id="{139B26D7-4CA6-D291-7957-764097EF4D7C}"/>
              </a:ext>
            </a:extLst>
          </p:cNvPr>
          <p:cNvGrpSpPr/>
          <p:nvPr/>
        </p:nvGrpSpPr>
        <p:grpSpPr>
          <a:xfrm>
            <a:off x="9069350" y="5929775"/>
            <a:ext cx="1619251" cy="242514"/>
            <a:chOff x="847724" y="5446143"/>
            <a:chExt cx="1619251" cy="242514"/>
          </a:xfrm>
        </p:grpSpPr>
        <p:pic>
          <p:nvPicPr>
            <p:cNvPr id="31" name="Picture 30">
              <a:extLst>
                <a:ext uri="{FF2B5EF4-FFF2-40B4-BE49-F238E27FC236}">
                  <a16:creationId xmlns:a16="http://schemas.microsoft.com/office/drawing/2014/main" id="{37FB6A53-21F4-C0A2-495C-A1512B7FDC62}"/>
                </a:ext>
              </a:extLst>
            </p:cNvPr>
            <p:cNvPicPr>
              <a:picLocks noChangeAspect="1"/>
            </p:cNvPicPr>
            <p:nvPr/>
          </p:nvPicPr>
          <p:blipFill>
            <a:blip r:embed="rId3">
              <a:extLst>
                <a:ext uri="{28A0092B-C50C-407E-A947-70E740481C1C}">
                  <a14:useLocalDpi xmlns:a14="http://schemas.microsoft.com/office/drawing/2010/main" val="0"/>
                </a:ext>
              </a:extLst>
            </a:blip>
            <a:srcRect l="36883" t="88376" r="21050" b="8259"/>
            <a:stretch>
              <a:fillRect/>
            </a:stretch>
          </p:blipFill>
          <p:spPr>
            <a:xfrm>
              <a:off x="847724" y="5457825"/>
              <a:ext cx="1619251" cy="230832"/>
            </a:xfrm>
            <a:prstGeom prst="roundRect">
              <a:avLst>
                <a:gd name="adj" fmla="val 50000"/>
              </a:avLst>
            </a:prstGeom>
          </p:spPr>
        </p:pic>
        <p:sp>
          <p:nvSpPr>
            <p:cNvPr id="32" name="Rectangle 31">
              <a:extLst>
                <a:ext uri="{FF2B5EF4-FFF2-40B4-BE49-F238E27FC236}">
                  <a16:creationId xmlns:a16="http://schemas.microsoft.com/office/drawing/2014/main" id="{65B685E1-277E-6489-AEC9-ACC3C904339F}"/>
                </a:ext>
              </a:extLst>
            </p:cNvPr>
            <p:cNvSpPr/>
            <p:nvPr/>
          </p:nvSpPr>
          <p:spPr>
            <a:xfrm>
              <a:off x="1185502" y="5498086"/>
              <a:ext cx="745352" cy="145997"/>
            </a:xfrm>
            <a:prstGeom prst="rect">
              <a:avLst/>
            </a:prstGeom>
            <a:solidFill>
              <a:srgbClr val="16B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TextBox 32">
              <a:extLst>
                <a:ext uri="{FF2B5EF4-FFF2-40B4-BE49-F238E27FC236}">
                  <a16:creationId xmlns:a16="http://schemas.microsoft.com/office/drawing/2014/main" id="{DC27C2E5-5145-9C7B-4A85-0DAFAC37EA23}"/>
                </a:ext>
              </a:extLst>
            </p:cNvPr>
            <p:cNvSpPr txBox="1"/>
            <p:nvPr/>
          </p:nvSpPr>
          <p:spPr>
            <a:xfrm>
              <a:off x="1256357" y="5446143"/>
              <a:ext cx="985786" cy="230832"/>
            </a:xfrm>
            <a:prstGeom prst="rect">
              <a:avLst/>
            </a:prstGeom>
            <a:noFill/>
          </p:spPr>
          <p:txBody>
            <a:bodyPr wrap="square" rtlCol="0">
              <a:spAutoFit/>
            </a:bodyPr>
            <a:lstStyle/>
            <a:p>
              <a:r>
                <a:rPr lang="en-US" sz="900" dirty="0">
                  <a:solidFill>
                    <a:schemeClr val="bg1"/>
                  </a:solidFill>
                  <a:latin typeface="Arial Narrow" panose="020B0606020202030204" pitchFamily="34" charset="0"/>
                </a:rPr>
                <a:t>Download Invoice</a:t>
              </a:r>
              <a:endParaRPr lang="en-PH" sz="900" dirty="0">
                <a:solidFill>
                  <a:schemeClr val="bg1"/>
                </a:solidFill>
                <a:latin typeface="Arial Narrow" panose="020B0606020202030204" pitchFamily="34" charset="0"/>
              </a:endParaRPr>
            </a:p>
          </p:txBody>
        </p:sp>
      </p:grpSp>
      <p:pic>
        <p:nvPicPr>
          <p:cNvPr id="34" name="Picture 33">
            <a:extLst>
              <a:ext uri="{FF2B5EF4-FFF2-40B4-BE49-F238E27FC236}">
                <a16:creationId xmlns:a16="http://schemas.microsoft.com/office/drawing/2014/main" id="{C91E2BAB-FA51-FAF9-646B-DF9C277CB50D}"/>
              </a:ext>
            </a:extLst>
          </p:cNvPr>
          <p:cNvPicPr>
            <a:picLocks noChangeAspect="1"/>
          </p:cNvPicPr>
          <p:nvPr/>
        </p:nvPicPr>
        <p:blipFill>
          <a:blip r:embed="rId3">
            <a:extLst>
              <a:ext uri="{28A0092B-C50C-407E-A947-70E740481C1C}">
                <a14:useLocalDpi xmlns:a14="http://schemas.microsoft.com/office/drawing/2010/main" val="0"/>
              </a:ext>
            </a:extLst>
          </a:blip>
          <a:srcRect l="12120" t="2093" r="19880" b="93463"/>
          <a:stretch>
            <a:fillRect/>
          </a:stretch>
        </p:blipFill>
        <p:spPr>
          <a:xfrm>
            <a:off x="7631464" y="147611"/>
            <a:ext cx="2914651" cy="304819"/>
          </a:xfrm>
          <a:prstGeom prst="rect">
            <a:avLst/>
          </a:prstGeom>
        </p:spPr>
      </p:pic>
      <p:sp>
        <p:nvSpPr>
          <p:cNvPr id="37" name="Rectangle: Top Corners Rounded 36">
            <a:extLst>
              <a:ext uri="{FF2B5EF4-FFF2-40B4-BE49-F238E27FC236}">
                <a16:creationId xmlns:a16="http://schemas.microsoft.com/office/drawing/2014/main" id="{7FAD8DCB-9866-4ABA-E555-DE3B2C3BFAAD}"/>
              </a:ext>
            </a:extLst>
          </p:cNvPr>
          <p:cNvSpPr/>
          <p:nvPr/>
        </p:nvSpPr>
        <p:spPr>
          <a:xfrm>
            <a:off x="7613644" y="3702050"/>
            <a:ext cx="4286250" cy="2544829"/>
          </a:xfrm>
          <a:prstGeom prst="round2SameRect">
            <a:avLst>
              <a:gd name="adj1" fmla="val 0"/>
              <a:gd name="adj2" fmla="val 0"/>
            </a:avLst>
          </a:prstGeom>
          <a:solidFill>
            <a:schemeClr val="bg1"/>
          </a:solid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Rectangle: Rounded Corners 40">
            <a:extLst>
              <a:ext uri="{FF2B5EF4-FFF2-40B4-BE49-F238E27FC236}">
                <a16:creationId xmlns:a16="http://schemas.microsoft.com/office/drawing/2014/main" id="{443B988D-7409-5909-4C47-5673DFE77E15}"/>
              </a:ext>
            </a:extLst>
          </p:cNvPr>
          <p:cNvSpPr/>
          <p:nvPr/>
        </p:nvSpPr>
        <p:spPr>
          <a:xfrm>
            <a:off x="9522080" y="3791323"/>
            <a:ext cx="457200" cy="97325"/>
          </a:xfrm>
          <a:prstGeom prst="roundRect">
            <a:avLst>
              <a:gd name="adj" fmla="val 5000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 name="Picture 1">
            <a:extLst>
              <a:ext uri="{FF2B5EF4-FFF2-40B4-BE49-F238E27FC236}">
                <a16:creationId xmlns:a16="http://schemas.microsoft.com/office/drawing/2014/main" id="{387499FE-9654-06AE-C6C6-00DAF6927658}"/>
              </a:ext>
            </a:extLst>
          </p:cNvPr>
          <p:cNvPicPr>
            <a:picLocks noChangeAspect="1"/>
          </p:cNvPicPr>
          <p:nvPr/>
        </p:nvPicPr>
        <p:blipFill>
          <a:blip r:embed="rId4"/>
          <a:srcRect t="-1" b="20998"/>
          <a:stretch>
            <a:fillRect/>
          </a:stretch>
        </p:blipFill>
        <p:spPr>
          <a:xfrm>
            <a:off x="3534222" y="784164"/>
            <a:ext cx="3557005" cy="4095811"/>
          </a:xfrm>
          <a:prstGeom prst="rect">
            <a:avLst/>
          </a:prstGeom>
        </p:spPr>
      </p:pic>
      <p:sp>
        <p:nvSpPr>
          <p:cNvPr id="45" name="Rectangle: Rounded Corners 44">
            <a:extLst>
              <a:ext uri="{FF2B5EF4-FFF2-40B4-BE49-F238E27FC236}">
                <a16:creationId xmlns:a16="http://schemas.microsoft.com/office/drawing/2014/main" id="{10777C3E-CA04-92B1-711E-2B15250AE281}"/>
              </a:ext>
            </a:extLst>
          </p:cNvPr>
          <p:cNvSpPr/>
          <p:nvPr/>
        </p:nvSpPr>
        <p:spPr>
          <a:xfrm>
            <a:off x="4142444" y="5534072"/>
            <a:ext cx="1130702" cy="234091"/>
          </a:xfrm>
          <a:prstGeom prst="roundRect">
            <a:avLst>
              <a:gd name="adj" fmla="val 50000"/>
            </a:avLst>
          </a:prstGeom>
          <a:solidFill>
            <a:srgbClr val="16B2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Rectangle: Rounded Corners 45">
            <a:extLst>
              <a:ext uri="{FF2B5EF4-FFF2-40B4-BE49-F238E27FC236}">
                <a16:creationId xmlns:a16="http://schemas.microsoft.com/office/drawing/2014/main" id="{D30995B8-FF0D-0D2E-35BA-9E51FE20B005}"/>
              </a:ext>
            </a:extLst>
          </p:cNvPr>
          <p:cNvSpPr/>
          <p:nvPr/>
        </p:nvSpPr>
        <p:spPr>
          <a:xfrm>
            <a:off x="5470250" y="5517247"/>
            <a:ext cx="1130702" cy="234091"/>
          </a:xfrm>
          <a:prstGeom prst="roundRect">
            <a:avLst>
              <a:gd name="adj" fmla="val 50000"/>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TextBox 46">
            <a:extLst>
              <a:ext uri="{FF2B5EF4-FFF2-40B4-BE49-F238E27FC236}">
                <a16:creationId xmlns:a16="http://schemas.microsoft.com/office/drawing/2014/main" id="{306CA2D7-6958-FC7E-5384-D12469A6126E}"/>
              </a:ext>
            </a:extLst>
          </p:cNvPr>
          <p:cNvSpPr txBox="1"/>
          <p:nvPr/>
        </p:nvSpPr>
        <p:spPr>
          <a:xfrm>
            <a:off x="4397513" y="5526636"/>
            <a:ext cx="696654"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Download </a:t>
            </a:r>
            <a:endParaRPr lang="en-PH" sz="1000" dirty="0">
              <a:solidFill>
                <a:schemeClr val="bg1"/>
              </a:solidFill>
              <a:latin typeface="Arial Narrow" panose="020B0606020202030204" pitchFamily="34" charset="0"/>
            </a:endParaRPr>
          </a:p>
        </p:txBody>
      </p:sp>
      <p:sp>
        <p:nvSpPr>
          <p:cNvPr id="48" name="TextBox 47">
            <a:extLst>
              <a:ext uri="{FF2B5EF4-FFF2-40B4-BE49-F238E27FC236}">
                <a16:creationId xmlns:a16="http://schemas.microsoft.com/office/drawing/2014/main" id="{E5EC77FA-84B9-E858-B853-6F98A55F7600}"/>
              </a:ext>
            </a:extLst>
          </p:cNvPr>
          <p:cNvSpPr txBox="1"/>
          <p:nvPr/>
        </p:nvSpPr>
        <p:spPr>
          <a:xfrm>
            <a:off x="5462373" y="5490766"/>
            <a:ext cx="1301153"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Upload  your Invoice</a:t>
            </a:r>
            <a:endParaRPr lang="en-PH" sz="1000" dirty="0">
              <a:solidFill>
                <a:schemeClr val="bg1"/>
              </a:solidFill>
              <a:latin typeface="Arial Narrow" panose="020B0606020202030204" pitchFamily="34" charset="0"/>
            </a:endParaRPr>
          </a:p>
        </p:txBody>
      </p:sp>
      <p:pic>
        <p:nvPicPr>
          <p:cNvPr id="50" name="Picture 49">
            <a:extLst>
              <a:ext uri="{FF2B5EF4-FFF2-40B4-BE49-F238E27FC236}">
                <a16:creationId xmlns:a16="http://schemas.microsoft.com/office/drawing/2014/main" id="{618B107D-2E3A-287F-B769-8E2E470D954A}"/>
              </a:ext>
            </a:extLst>
          </p:cNvPr>
          <p:cNvPicPr>
            <a:picLocks noChangeAspect="1"/>
          </p:cNvPicPr>
          <p:nvPr/>
        </p:nvPicPr>
        <p:blipFill>
          <a:blip r:embed="rId5"/>
          <a:srcRect t="84105"/>
          <a:stretch>
            <a:fillRect/>
          </a:stretch>
        </p:blipFill>
        <p:spPr>
          <a:xfrm>
            <a:off x="3532510" y="4614863"/>
            <a:ext cx="3557005" cy="818241"/>
          </a:xfrm>
          <a:prstGeom prst="rect">
            <a:avLst/>
          </a:prstGeom>
        </p:spPr>
      </p:pic>
      <p:sp>
        <p:nvSpPr>
          <p:cNvPr id="51" name="TextBox 50">
            <a:extLst>
              <a:ext uri="{FF2B5EF4-FFF2-40B4-BE49-F238E27FC236}">
                <a16:creationId xmlns:a16="http://schemas.microsoft.com/office/drawing/2014/main" id="{D94CFE91-47D6-058C-5FF8-D1139E8CA0A7}"/>
              </a:ext>
            </a:extLst>
          </p:cNvPr>
          <p:cNvSpPr txBox="1"/>
          <p:nvPr/>
        </p:nvSpPr>
        <p:spPr>
          <a:xfrm>
            <a:off x="303687" y="377882"/>
            <a:ext cx="2772229" cy="2031325"/>
          </a:xfrm>
          <a:prstGeom prst="rect">
            <a:avLst/>
          </a:prstGeom>
          <a:noFill/>
        </p:spPr>
        <p:txBody>
          <a:bodyPr wrap="square" rtlCol="0">
            <a:spAutoFit/>
          </a:bodyPr>
          <a:lstStyle/>
          <a:p>
            <a:r>
              <a:rPr lang="ar-SA" b="1" dirty="0"/>
              <a:t>ملخص العمليات المالية (مستند داخلي) – بدون ضريبة</a:t>
            </a:r>
            <a:endParaRPr lang="ar-SA" dirty="0"/>
          </a:p>
          <a:p>
            <a:r>
              <a:rPr lang="en-PH" b="1" dirty="0"/>
              <a:t>Financial Transaction Summary (Internal Document) – Without Tax</a:t>
            </a:r>
            <a:endParaRPr lang="en-PH" dirty="0"/>
          </a:p>
          <a:p>
            <a:br>
              <a:rPr lang="en-PH" dirty="0"/>
            </a:br>
            <a:endParaRPr lang="en-PH" dirty="0"/>
          </a:p>
        </p:txBody>
      </p:sp>
      <p:sp>
        <p:nvSpPr>
          <p:cNvPr id="8" name="TextBox 38">
            <a:extLst>
              <a:ext uri="{FF2B5EF4-FFF2-40B4-BE49-F238E27FC236}">
                <a16:creationId xmlns:a16="http://schemas.microsoft.com/office/drawing/2014/main" id="{BF2BB4BE-1664-9315-CFD4-7626619A50A7}"/>
              </a:ext>
            </a:extLst>
          </p:cNvPr>
          <p:cNvSpPr txBox="1"/>
          <p:nvPr/>
        </p:nvSpPr>
        <p:spPr>
          <a:xfrm>
            <a:off x="8367258" y="3917515"/>
            <a:ext cx="2825092" cy="230832"/>
          </a:xfrm>
          <a:prstGeom prst="rect">
            <a:avLst/>
          </a:prstGeom>
          <a:noFill/>
        </p:spPr>
        <p:txBody>
          <a:bodyPr wrap="square" rtlCol="0">
            <a:spAutoFit/>
          </a:bodyPr>
          <a:lstStyle/>
          <a:p>
            <a:r>
              <a:rPr lang="en-US" sz="900" b="1" dirty="0">
                <a:solidFill>
                  <a:schemeClr val="accent4">
                    <a:lumMod val="75000"/>
                  </a:schemeClr>
                </a:solidFill>
                <a:latin typeface="Cairo" panose="00000500000000000000" pitchFamily="2" charset="-78"/>
                <a:cs typeface="Cairo" panose="00000500000000000000" pitchFamily="2" charset="-78"/>
              </a:rPr>
              <a:t>Platform data in the invoice</a:t>
            </a:r>
            <a:r>
              <a:rPr lang="en-PH" sz="900" b="1" dirty="0">
                <a:latin typeface="Cairo" panose="00000500000000000000" pitchFamily="2" charset="-78"/>
                <a:cs typeface="Cairo" panose="00000500000000000000" pitchFamily="2" charset="-78"/>
              </a:rPr>
              <a:t>|</a:t>
            </a:r>
            <a:r>
              <a:rPr lang="ar-SA" sz="900" b="1" dirty="0">
                <a:latin typeface="Cairo" panose="00000500000000000000" pitchFamily="2" charset="-78"/>
                <a:cs typeface="Cairo" panose="00000500000000000000" pitchFamily="2" charset="-78"/>
              </a:rPr>
              <a:t> </a:t>
            </a:r>
            <a:r>
              <a:rPr lang="ar-SA" sz="900" b="1" dirty="0">
                <a:solidFill>
                  <a:srgbClr val="002060"/>
                </a:solidFill>
                <a:latin typeface="Cairo" panose="00000500000000000000" pitchFamily="2" charset="-78"/>
                <a:cs typeface="Cairo" panose="00000500000000000000" pitchFamily="2" charset="-78"/>
              </a:rPr>
              <a:t>بيانات المنصة في الفاتورة </a:t>
            </a:r>
            <a:endParaRPr lang="en-PH" sz="900" b="1" dirty="0">
              <a:solidFill>
                <a:srgbClr val="002060"/>
              </a:solidFill>
              <a:latin typeface="Cairo" panose="00000500000000000000" pitchFamily="2" charset="-78"/>
              <a:cs typeface="Cairo" panose="00000500000000000000" pitchFamily="2" charset="-78"/>
            </a:endParaRPr>
          </a:p>
        </p:txBody>
      </p:sp>
      <p:sp>
        <p:nvSpPr>
          <p:cNvPr id="9" name="TextBox 37">
            <a:extLst>
              <a:ext uri="{FF2B5EF4-FFF2-40B4-BE49-F238E27FC236}">
                <a16:creationId xmlns:a16="http://schemas.microsoft.com/office/drawing/2014/main" id="{244E37BC-8E21-E641-7D5B-1499D8BA0A7E}"/>
              </a:ext>
            </a:extLst>
          </p:cNvPr>
          <p:cNvSpPr txBox="1"/>
          <p:nvPr/>
        </p:nvSpPr>
        <p:spPr>
          <a:xfrm>
            <a:off x="7433498" y="4193808"/>
            <a:ext cx="4180942" cy="1323439"/>
          </a:xfrm>
          <a:prstGeom prst="rect">
            <a:avLst/>
          </a:prstGeom>
          <a:noFill/>
        </p:spPr>
        <p:txBody>
          <a:bodyPr wrap="square" rtlCol="0">
            <a:spAutoFit/>
          </a:bodyPr>
          <a:lstStyle/>
          <a:p>
            <a:pPr algn="r" rtl="1"/>
            <a:r>
              <a:rPr lang="en-US" sz="800" dirty="0">
                <a:solidFill>
                  <a:srgbClr val="CA935D"/>
                </a:solidFill>
                <a:latin typeface="Cairo Light" panose="00000400000000000000" pitchFamily="2" charset="-78"/>
                <a:cs typeface="Cairo Light" panose="00000400000000000000" pitchFamily="2" charset="-78"/>
              </a:rPr>
              <a:t>|</a:t>
            </a:r>
            <a:r>
              <a:rPr lang="en-US" sz="800" dirty="0">
                <a:latin typeface="Cairo Light" panose="00000400000000000000" pitchFamily="2" charset="-78"/>
                <a:cs typeface="Cairo Light" panose="00000400000000000000" pitchFamily="2" charset="-78"/>
              </a:rPr>
              <a:t> </a:t>
            </a:r>
            <a:r>
              <a:rPr lang="ar-SA" sz="800" dirty="0">
                <a:latin typeface="Cairo Light" panose="00000400000000000000" pitchFamily="2" charset="-78"/>
                <a:cs typeface="Cairo Light" panose="00000400000000000000" pitchFamily="2" charset="-78"/>
              </a:rPr>
              <a:t>شر</a:t>
            </a:r>
            <a:r>
              <a:rPr lang="ar-SA" sz="800" b="1" dirty="0">
                <a:latin typeface="Cairo Light" panose="00000400000000000000" pitchFamily="2" charset="-78"/>
                <a:cs typeface="Cairo Light" panose="00000400000000000000" pitchFamily="2" charset="-78"/>
              </a:rPr>
              <a:t>كة جدير الرقمية لخدمات الأعمال </a:t>
            </a:r>
            <a:r>
              <a:rPr lang="ar-SA" sz="800" dirty="0">
                <a:solidFill>
                  <a:srgbClr val="FFC000"/>
                </a:solidFill>
                <a:latin typeface="Cairo Light" panose="00000400000000000000" pitchFamily="2" charset="-78"/>
                <a:cs typeface="Cairo Light" panose="00000400000000000000" pitchFamily="2" charset="-78"/>
              </a:rPr>
              <a:t>|</a:t>
            </a:r>
            <a:r>
              <a:rPr lang="ar-SA" sz="800" b="1" dirty="0">
                <a:latin typeface="Cairo Light" panose="00000400000000000000" pitchFamily="2" charset="-78"/>
                <a:cs typeface="Cairo Light" panose="00000400000000000000" pitchFamily="2" charset="-78"/>
              </a:rPr>
              <a:t> </a:t>
            </a:r>
            <a:r>
              <a:rPr lang="en-US" sz="800" b="1" dirty="0">
                <a:latin typeface="Cairo Light" panose="00000400000000000000" pitchFamily="2" charset="-78"/>
                <a:cs typeface="Cairo Light" panose="00000400000000000000" pitchFamily="2" charset="-78"/>
              </a:rPr>
              <a:t>Jadeer Digital Business Services Co</a:t>
            </a:r>
            <a:endParaRPr lang="en-US" sz="800" dirty="0">
              <a:latin typeface="Cairo Light" panose="00000400000000000000" pitchFamily="2" charset="-78"/>
              <a:cs typeface="Cairo Light" panose="00000400000000000000" pitchFamily="2" charset="-78"/>
            </a:endParaRPr>
          </a:p>
          <a:p>
            <a:pPr algn="r" rtl="1"/>
            <a:r>
              <a:rPr lang="ar-SA" sz="800" dirty="0">
                <a:latin typeface="Cairo Light" panose="00000400000000000000" pitchFamily="2" charset="-78"/>
                <a:cs typeface="Cairo Light" panose="00000400000000000000" pitchFamily="2" charset="-78"/>
              </a:rPr>
              <a:t>العنوان الوطني </a:t>
            </a:r>
            <a:r>
              <a:rPr lang="en-US" sz="800" dirty="0">
                <a:latin typeface="Cairo Light" panose="00000400000000000000" pitchFamily="2" charset="-78"/>
                <a:cs typeface="Cairo Light" panose="00000400000000000000" pitchFamily="2" charset="-78"/>
              </a:rPr>
              <a:t> </a:t>
            </a:r>
            <a:r>
              <a:rPr lang="en-US" sz="800" dirty="0">
                <a:solidFill>
                  <a:srgbClr val="CA935D"/>
                </a:solidFill>
                <a:latin typeface="Cairo Light" panose="00000400000000000000" pitchFamily="2" charset="-78"/>
                <a:cs typeface="Cairo Light" panose="00000400000000000000" pitchFamily="2" charset="-78"/>
              </a:rPr>
              <a:t>:</a:t>
            </a:r>
            <a:r>
              <a:rPr lang="en-PH" sz="800" dirty="0">
                <a:latin typeface="Cairo Light" panose="00000400000000000000" pitchFamily="2" charset="-78"/>
                <a:cs typeface="Cairo Light" panose="00000400000000000000" pitchFamily="2" charset="-78"/>
              </a:rPr>
              <a:t>National Address</a:t>
            </a:r>
            <a:endParaRPr lang="en-US" sz="800" dirty="0">
              <a:solidFill>
                <a:srgbClr val="CA935D"/>
              </a:solidFill>
              <a:latin typeface="Cairo Light" panose="00000400000000000000" pitchFamily="2" charset="-78"/>
              <a:cs typeface="Cairo Light" panose="00000400000000000000" pitchFamily="2" charset="-78"/>
            </a:endParaRPr>
          </a:p>
          <a:p>
            <a:pPr algn="r" rtl="1"/>
            <a:r>
              <a:rPr lang="ar-SA" sz="800" b="1" dirty="0">
                <a:latin typeface="Cairo Light" panose="00000400000000000000" pitchFamily="2" charset="-78"/>
                <a:cs typeface="Cairo Light" panose="00000400000000000000" pitchFamily="2" charset="-78"/>
              </a:rPr>
              <a:t>      الرياض 4004، ش ينبع، 8160، الرمز البريدي: 13784  </a:t>
            </a:r>
            <a:endParaRPr lang="en-US" sz="800" b="1" dirty="0">
              <a:latin typeface="Cairo Light" panose="00000400000000000000" pitchFamily="2" charset="-78"/>
              <a:cs typeface="Cairo Light" panose="00000400000000000000" pitchFamily="2" charset="-78"/>
            </a:endParaRPr>
          </a:p>
          <a:p>
            <a:pPr algn="l"/>
            <a:r>
              <a:rPr lang="en-PH" sz="800" b="1" dirty="0">
                <a:latin typeface="Cairo Light" panose="00000400000000000000" pitchFamily="2" charset="-78"/>
                <a:cs typeface="Cairo Light" panose="00000400000000000000" pitchFamily="2" charset="-78"/>
              </a:rPr>
              <a:t>	                       Riyadh 4004, Yanbu St., 8160, Postal Code: 13784</a:t>
            </a:r>
          </a:p>
          <a:p>
            <a:pPr algn="r" rtl="1"/>
            <a:r>
              <a:rPr lang="ar-SA" sz="800" dirty="0">
                <a:latin typeface="Cairo Light" panose="00000400000000000000" pitchFamily="2" charset="-78"/>
                <a:cs typeface="Cairo Light" panose="00000400000000000000" pitchFamily="2" charset="-78"/>
              </a:rPr>
              <a:t>رقم سجل المنشأة </a:t>
            </a:r>
            <a:r>
              <a:rPr lang="ar-SA" sz="800" dirty="0">
                <a:solidFill>
                  <a:srgbClr val="FFC000"/>
                </a:solidFill>
                <a:latin typeface="Cairo Light" panose="00000400000000000000" pitchFamily="2" charset="-78"/>
                <a:cs typeface="Cairo Light" panose="00000400000000000000" pitchFamily="2" charset="-78"/>
              </a:rPr>
              <a:t>|</a:t>
            </a:r>
            <a:r>
              <a:rPr lang="ar-SA" sz="800" dirty="0">
                <a:latin typeface="Cairo Light" panose="00000400000000000000" pitchFamily="2" charset="-78"/>
                <a:cs typeface="Cairo Light" panose="00000400000000000000" pitchFamily="2" charset="-78"/>
              </a:rPr>
              <a:t> </a:t>
            </a:r>
            <a:r>
              <a:rPr lang="en-US" sz="800" dirty="0">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Entity Registry Number</a:t>
            </a:r>
            <a:r>
              <a:rPr lang="ar-SA" sz="800" dirty="0">
                <a:latin typeface="Cairo Light" panose="00000400000000000000" pitchFamily="2" charset="-78"/>
                <a:cs typeface="Cairo Light" panose="00000400000000000000" pitchFamily="2" charset="-78"/>
              </a:rPr>
              <a:t> </a:t>
            </a:r>
            <a:r>
              <a:rPr lang="en-PH" sz="800" b="1" dirty="0">
                <a:latin typeface="Cairo Light" panose="00000400000000000000" pitchFamily="2" charset="-78"/>
                <a:cs typeface="Cairo Light" panose="00000400000000000000" pitchFamily="2" charset="-78"/>
              </a:rPr>
              <a:t>1010790360</a:t>
            </a:r>
          </a:p>
          <a:p>
            <a:pPr algn="r" rtl="1"/>
            <a:r>
              <a:rPr lang="ar-SA" sz="800" dirty="0">
                <a:latin typeface="Cairo Light" panose="00000400000000000000" pitchFamily="2" charset="-78"/>
                <a:cs typeface="Cairo Light" panose="00000400000000000000" pitchFamily="2" charset="-78"/>
              </a:rPr>
              <a:t>الرقم الضريبي </a:t>
            </a:r>
            <a:r>
              <a:rPr lang="ar-SA" sz="800" dirty="0">
                <a:solidFill>
                  <a:srgbClr val="FFC000"/>
                </a:solidFill>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VAT Number</a:t>
            </a:r>
            <a:r>
              <a:rPr lang="ar-SA" sz="800" dirty="0">
                <a:latin typeface="Cairo Light" panose="00000400000000000000" pitchFamily="2" charset="-78"/>
                <a:cs typeface="Cairo Light" panose="00000400000000000000" pitchFamily="2" charset="-78"/>
              </a:rPr>
              <a:t> : </a:t>
            </a:r>
            <a:r>
              <a:rPr lang="en-PH" sz="800" b="1" dirty="0">
                <a:latin typeface="Cairo Light" panose="00000400000000000000" pitchFamily="2" charset="-78"/>
                <a:cs typeface="Cairo Light" panose="00000400000000000000" pitchFamily="2" charset="-78"/>
              </a:rPr>
              <a:t>311235187600003</a:t>
            </a:r>
          </a:p>
          <a:p>
            <a:pPr algn="r" rtl="1"/>
            <a:r>
              <a:rPr lang="ar-SA" sz="800" dirty="0">
                <a:latin typeface="Cairo Light" panose="00000400000000000000" pitchFamily="2" charset="-78"/>
                <a:cs typeface="Cairo Light" panose="00000400000000000000" pitchFamily="2" charset="-78"/>
              </a:rPr>
              <a:t>رقم الهاتف أو الايميل</a:t>
            </a:r>
            <a:r>
              <a:rPr lang="en-PH" sz="800" dirty="0">
                <a:latin typeface="Cairo Light" panose="00000400000000000000" pitchFamily="2" charset="-78"/>
                <a:cs typeface="Cairo Light" panose="00000400000000000000" pitchFamily="2" charset="-78"/>
              </a:rPr>
              <a:t>Phone number or email </a:t>
            </a:r>
            <a:r>
              <a:rPr lang="ar-SA" sz="800" dirty="0">
                <a:latin typeface="Cairo Light" panose="00000400000000000000" pitchFamily="2" charset="-78"/>
                <a:cs typeface="Cairo Light" panose="00000400000000000000" pitchFamily="2" charset="-78"/>
              </a:rPr>
              <a:t> </a:t>
            </a:r>
            <a:r>
              <a:rPr lang="ar-SA" sz="800" dirty="0">
                <a:solidFill>
                  <a:srgbClr val="FFC000"/>
                </a:solidFill>
                <a:latin typeface="Cairo Light" panose="00000400000000000000" pitchFamily="2" charset="-78"/>
                <a:cs typeface="Cairo Light" panose="00000400000000000000" pitchFamily="2" charset="-78"/>
              </a:rPr>
              <a:t>: </a:t>
            </a:r>
            <a:r>
              <a:rPr lang="en-PH" sz="800" b="1" dirty="0">
                <a:latin typeface="Cairo Light" panose="00000400000000000000" pitchFamily="2" charset="-78"/>
                <a:cs typeface="Cairo Light" panose="00000400000000000000" pitchFamily="2" charset="-78"/>
              </a:rPr>
              <a:t>0112933334 </a:t>
            </a:r>
            <a:r>
              <a:rPr lang="en-PH" sz="800" b="1" dirty="0">
                <a:solidFill>
                  <a:srgbClr val="FFC000"/>
                </a:solidFill>
                <a:latin typeface="Cairo Light" panose="00000400000000000000" pitchFamily="2" charset="-78"/>
                <a:cs typeface="Cairo Light" panose="00000400000000000000" pitchFamily="2" charset="-78"/>
              </a:rPr>
              <a:t>/</a:t>
            </a:r>
            <a:r>
              <a:rPr lang="en-PH" sz="800" b="1" dirty="0">
                <a:latin typeface="Cairo Light" panose="00000400000000000000" pitchFamily="2" charset="-78"/>
                <a:cs typeface="Cairo Light" panose="00000400000000000000" pitchFamily="2" charset="-78"/>
              </a:rPr>
              <a:t> 0538744407</a:t>
            </a:r>
          </a:p>
          <a:p>
            <a:pPr algn="r" rtl="1"/>
            <a:r>
              <a:rPr lang="ar-SA" sz="800" dirty="0">
                <a:latin typeface="Cairo Light" panose="00000400000000000000" pitchFamily="2" charset="-78"/>
                <a:cs typeface="Cairo Light" panose="00000400000000000000" pitchFamily="2" charset="-78"/>
              </a:rPr>
              <a:t>الوصف </a:t>
            </a:r>
            <a:r>
              <a:rPr lang="ar-SA" sz="800" dirty="0">
                <a:solidFill>
                  <a:srgbClr val="FFC000"/>
                </a:solidFill>
                <a:latin typeface="Cairo Light" panose="00000400000000000000" pitchFamily="2" charset="-78"/>
                <a:cs typeface="Cairo Light" panose="00000400000000000000" pitchFamily="2" charset="-78"/>
              </a:rPr>
              <a:t>|</a:t>
            </a:r>
            <a:r>
              <a:rPr lang="ar-SA" sz="800" dirty="0">
                <a:latin typeface="Cairo Light" panose="00000400000000000000" pitchFamily="2" charset="-78"/>
                <a:cs typeface="Cairo Light" panose="00000400000000000000" pitchFamily="2" charset="-78"/>
              </a:rPr>
              <a:t> </a:t>
            </a:r>
            <a:r>
              <a:rPr lang="en-US" sz="800" dirty="0">
                <a:latin typeface="Cairo Light" panose="00000400000000000000" pitchFamily="2" charset="-78"/>
                <a:cs typeface="Cairo Light" panose="00000400000000000000" pitchFamily="2" charset="-78"/>
              </a:rPr>
              <a:t> : </a:t>
            </a:r>
            <a:r>
              <a:rPr lang="en-PH" sz="800" dirty="0">
                <a:latin typeface="Cairo Light" panose="00000400000000000000" pitchFamily="2" charset="-78"/>
                <a:cs typeface="Cairo Light" panose="00000400000000000000" pitchFamily="2" charset="-78"/>
              </a:rPr>
              <a:t>Description </a:t>
            </a:r>
            <a:r>
              <a:rPr lang="ar-SA" sz="800" dirty="0">
                <a:latin typeface="Cairo Light" panose="00000400000000000000" pitchFamily="2" charset="-78"/>
                <a:cs typeface="Cairo Light" panose="00000400000000000000" pitchFamily="2" charset="-78"/>
              </a:rPr>
              <a:t> طلب استشارة قانونية</a:t>
            </a:r>
            <a:r>
              <a:rPr lang="en-US" sz="800" dirty="0">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Request for Legal Consultation </a:t>
            </a:r>
          </a:p>
          <a:p>
            <a:pPr algn="r" rtl="1"/>
            <a:r>
              <a:rPr lang="ar-SA" sz="800" dirty="0">
                <a:latin typeface="Cairo Light" panose="00000400000000000000" pitchFamily="2" charset="-78"/>
                <a:cs typeface="Cairo Light" panose="00000400000000000000" pitchFamily="2" charset="-78"/>
              </a:rPr>
              <a:t>تصنيف الخدمة </a:t>
            </a:r>
            <a:r>
              <a:rPr lang="ar-SA" sz="800" dirty="0">
                <a:solidFill>
                  <a:srgbClr val="FFC000"/>
                </a:solidFill>
                <a:latin typeface="Cairo Light" panose="00000400000000000000" pitchFamily="2" charset="-78"/>
                <a:cs typeface="Cairo Light" panose="00000400000000000000" pitchFamily="2" charset="-78"/>
              </a:rPr>
              <a:t>|</a:t>
            </a:r>
            <a:r>
              <a:rPr lang="en-US" sz="800" dirty="0">
                <a:latin typeface="Cairo Light" panose="00000400000000000000" pitchFamily="2" charset="-78"/>
                <a:cs typeface="Cairo Light" panose="00000400000000000000" pitchFamily="2" charset="-78"/>
              </a:rPr>
              <a:t> </a:t>
            </a:r>
            <a:r>
              <a:rPr lang="en-US" sz="800" dirty="0">
                <a:solidFill>
                  <a:srgbClr val="CA935D"/>
                </a:solidFill>
                <a:latin typeface="Cairo Light" panose="00000400000000000000" pitchFamily="2" charset="-78"/>
                <a:cs typeface="Cairo Light" panose="00000400000000000000" pitchFamily="2" charset="-78"/>
              </a:rPr>
              <a:t>:</a:t>
            </a:r>
            <a:r>
              <a:rPr lang="en-US" sz="800" dirty="0">
                <a:latin typeface="Cairo Light" panose="00000400000000000000" pitchFamily="2" charset="-78"/>
                <a:cs typeface="Cairo Light" panose="00000400000000000000" pitchFamily="2" charset="-78"/>
              </a:rPr>
              <a:t> </a:t>
            </a:r>
            <a:r>
              <a:rPr lang="en-PH" sz="800" dirty="0">
                <a:latin typeface="Cairo Light" panose="00000400000000000000" pitchFamily="2" charset="-78"/>
                <a:cs typeface="Cairo Light" panose="00000400000000000000" pitchFamily="2" charset="-78"/>
              </a:rPr>
              <a:t>Service classification </a:t>
            </a:r>
            <a:r>
              <a:rPr lang="ar-SA" sz="800" dirty="0">
                <a:latin typeface="Cairo Light" panose="00000400000000000000" pitchFamily="2" charset="-78"/>
                <a:cs typeface="Cairo Light" panose="00000400000000000000" pitchFamily="2" charset="-78"/>
              </a:rPr>
              <a:t>جنائي (جزائي) </a:t>
            </a:r>
            <a:r>
              <a:rPr lang="en-PH" sz="800" dirty="0">
                <a:latin typeface="Cairo Light" panose="00000400000000000000" pitchFamily="2" charset="-78"/>
                <a:cs typeface="Cairo Light" panose="00000400000000000000" pitchFamily="2" charset="-78"/>
              </a:rPr>
              <a:t>Criminal (Penal)</a:t>
            </a:r>
          </a:p>
          <a:p>
            <a:endParaRPr lang="en-PH" sz="800" dirty="0">
              <a:latin typeface="Cairo Light" panose="00000400000000000000" pitchFamily="2" charset="-78"/>
              <a:cs typeface="Cairo Light" panose="00000400000000000000" pitchFamily="2" charset="-78"/>
            </a:endParaRPr>
          </a:p>
        </p:txBody>
      </p:sp>
      <p:sp>
        <p:nvSpPr>
          <p:cNvPr id="14" name="TextBox 51">
            <a:extLst>
              <a:ext uri="{FF2B5EF4-FFF2-40B4-BE49-F238E27FC236}">
                <a16:creationId xmlns:a16="http://schemas.microsoft.com/office/drawing/2014/main" id="{A251F5EA-BD44-D911-1124-828D12F04716}"/>
              </a:ext>
            </a:extLst>
          </p:cNvPr>
          <p:cNvSpPr txBox="1"/>
          <p:nvPr/>
        </p:nvSpPr>
        <p:spPr>
          <a:xfrm>
            <a:off x="105519" y="2740321"/>
            <a:ext cx="2779080" cy="2308324"/>
          </a:xfrm>
          <a:prstGeom prst="rect">
            <a:avLst/>
          </a:prstGeom>
          <a:noFill/>
        </p:spPr>
        <p:txBody>
          <a:bodyPr wrap="square" rtlCol="0">
            <a:spAutoFit/>
          </a:bodyPr>
          <a:lstStyle/>
          <a:p>
            <a:pPr algn="r" rtl="1"/>
            <a:r>
              <a:rPr lang="ar-SA" b="1" dirty="0">
                <a:solidFill>
                  <a:srgbClr val="FF0000"/>
                </a:solidFill>
              </a:rPr>
              <a:t>ملاحظة</a:t>
            </a:r>
            <a:r>
              <a:rPr lang="ar-SA" b="1" dirty="0"/>
              <a:t>: </a:t>
            </a:r>
            <a:r>
              <a:rPr lang="ar-SA" b="1" dirty="0">
                <a:solidFill>
                  <a:srgbClr val="00B0F0"/>
                </a:solidFill>
              </a:rPr>
              <a:t>بمجرد الضغط على الإشعار تظهر هذه الشريحة لمقدم الخدمة</a:t>
            </a:r>
          </a:p>
          <a:p>
            <a:pPr rtl="1"/>
            <a:r>
              <a:rPr lang="en-US" b="1" dirty="0">
                <a:solidFill>
                  <a:srgbClr val="FF0000"/>
                </a:solidFill>
              </a:rPr>
              <a:t>Note</a:t>
            </a:r>
            <a:r>
              <a:rPr lang="en-US" b="1" dirty="0"/>
              <a:t>: </a:t>
            </a:r>
            <a:r>
              <a:rPr lang="en-US" b="1" dirty="0">
                <a:solidFill>
                  <a:srgbClr val="00B0F0"/>
                </a:solidFill>
              </a:rPr>
              <a:t>Once you click on the notification, this chip will appear to the service provider.</a:t>
            </a:r>
            <a:br>
              <a:rPr lang="en-PH" dirty="0">
                <a:solidFill>
                  <a:srgbClr val="00B0F0"/>
                </a:solidFill>
              </a:rPr>
            </a:br>
            <a:endParaRPr lang="en-PH" dirty="0">
              <a:solidFill>
                <a:srgbClr val="00B0F0"/>
              </a:solidFill>
            </a:endParaRPr>
          </a:p>
        </p:txBody>
      </p:sp>
      <p:grpSp>
        <p:nvGrpSpPr>
          <p:cNvPr id="16" name="Group 15">
            <a:extLst>
              <a:ext uri="{FF2B5EF4-FFF2-40B4-BE49-F238E27FC236}">
                <a16:creationId xmlns:a16="http://schemas.microsoft.com/office/drawing/2014/main" id="{3DFBD702-9559-B616-F3E5-DCF1BED7F3C1}"/>
              </a:ext>
            </a:extLst>
          </p:cNvPr>
          <p:cNvGrpSpPr/>
          <p:nvPr/>
        </p:nvGrpSpPr>
        <p:grpSpPr>
          <a:xfrm>
            <a:off x="3206300" y="6012512"/>
            <a:ext cx="4148320" cy="409650"/>
            <a:chOff x="1233621" y="5183153"/>
            <a:chExt cx="4148320" cy="409650"/>
          </a:xfrm>
        </p:grpSpPr>
        <p:sp>
          <p:nvSpPr>
            <p:cNvPr id="3" name="Rectangle: Rounded Corners 2">
              <a:extLst>
                <a:ext uri="{FF2B5EF4-FFF2-40B4-BE49-F238E27FC236}">
                  <a16:creationId xmlns:a16="http://schemas.microsoft.com/office/drawing/2014/main" id="{831F8A62-DD0C-968D-438D-F829A2FA37D4}"/>
                </a:ext>
              </a:extLst>
            </p:cNvPr>
            <p:cNvSpPr/>
            <p:nvPr/>
          </p:nvSpPr>
          <p:spPr>
            <a:xfrm>
              <a:off x="1233621" y="5183153"/>
              <a:ext cx="4148320" cy="307276"/>
            </a:xfrm>
            <a:prstGeom prst="roundRect">
              <a:avLst>
                <a:gd name="adj" fmla="val 50000"/>
              </a:avLst>
            </a:prstGeom>
            <a:solidFill>
              <a:srgbClr val="2D4E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PH" sz="1050" b="1" dirty="0">
                <a:solidFill>
                  <a:schemeClr val="bg1"/>
                </a:solidFill>
                <a:latin typeface="Arial Narrow" panose="020B0606020202030204" pitchFamily="34" charset="0"/>
                <a:cs typeface="Cairo" panose="00000500000000000000" pitchFamily="2" charset="-78"/>
              </a:endParaRPr>
            </a:p>
          </p:txBody>
        </p:sp>
        <p:cxnSp>
          <p:nvCxnSpPr>
            <p:cNvPr id="12" name="Straight Arrow Connector 11">
              <a:extLst>
                <a:ext uri="{FF2B5EF4-FFF2-40B4-BE49-F238E27FC236}">
                  <a16:creationId xmlns:a16="http://schemas.microsoft.com/office/drawing/2014/main" id="{9BBB48BB-F5D8-942C-FD0E-9DADB07E570C}"/>
                </a:ext>
              </a:extLst>
            </p:cNvPr>
            <p:cNvCxnSpPr/>
            <p:nvPr/>
          </p:nvCxnSpPr>
          <p:spPr>
            <a:xfrm>
              <a:off x="5068105" y="5251924"/>
              <a:ext cx="0" cy="155448"/>
            </a:xfrm>
            <a:prstGeom prst="straightConnector1">
              <a:avLst/>
            </a:prstGeom>
            <a:ln w="19050">
              <a:solidFill>
                <a:srgbClr val="CA935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048998-1BAA-5FF9-160B-63DE7EC5CA11}"/>
                </a:ext>
              </a:extLst>
            </p:cNvPr>
            <p:cNvSpPr txBox="1"/>
            <p:nvPr/>
          </p:nvSpPr>
          <p:spPr>
            <a:xfrm flipH="1">
              <a:off x="1331094" y="5223471"/>
              <a:ext cx="3816432" cy="369332"/>
            </a:xfrm>
            <a:prstGeom prst="rect">
              <a:avLst/>
            </a:prstGeom>
            <a:noFill/>
          </p:spPr>
          <p:txBody>
            <a:bodyPr wrap="square" rtlCol="0">
              <a:spAutoFit/>
            </a:bodyPr>
            <a:lstStyle/>
            <a:p>
              <a:pPr algn="ctr" rtl="1"/>
              <a:r>
                <a:rPr lang="ar-SA" sz="900" b="1" dirty="0">
                  <a:solidFill>
                    <a:schemeClr val="bg1"/>
                  </a:solidFill>
                  <a:latin typeface="Cairo Light" panose="00000400000000000000" pitchFamily="2" charset="-78"/>
                  <a:cs typeface="Cairo Light" panose="00000400000000000000" pitchFamily="2" charset="-78"/>
                </a:rPr>
                <a:t>الشكل والبيانات المطلوبة لإصدار الفاتورة الموجهة إلى جدير القانونية</a:t>
              </a:r>
              <a:endParaRPr lang="en-PH" sz="900" b="1" dirty="0">
                <a:solidFill>
                  <a:schemeClr val="bg1"/>
                </a:solidFill>
                <a:latin typeface="Cairo Light" panose="00000400000000000000" pitchFamily="2" charset="-78"/>
                <a:cs typeface="Cairo Light" panose="00000400000000000000" pitchFamily="2" charset="-78"/>
              </a:endParaRPr>
            </a:p>
            <a:p>
              <a:pPr algn="ctr" rtl="1"/>
              <a:endParaRPr lang="en-PH" sz="900" dirty="0">
                <a:latin typeface="Cairo Light" panose="00000400000000000000" pitchFamily="2" charset="-78"/>
                <a:cs typeface="Cairo Light" panose="00000400000000000000" pitchFamily="2" charset="-78"/>
              </a:endParaRPr>
            </a:p>
          </p:txBody>
        </p:sp>
      </p:grpSp>
      <p:sp>
        <p:nvSpPr>
          <p:cNvPr id="17" name="Rectangle 16">
            <a:extLst>
              <a:ext uri="{FF2B5EF4-FFF2-40B4-BE49-F238E27FC236}">
                <a16:creationId xmlns:a16="http://schemas.microsoft.com/office/drawing/2014/main" id="{54E7AE4E-CC4D-1135-0A88-7178486AFA5D}"/>
              </a:ext>
            </a:extLst>
          </p:cNvPr>
          <p:cNvSpPr/>
          <p:nvPr/>
        </p:nvSpPr>
        <p:spPr>
          <a:xfrm>
            <a:off x="5169693" y="1107769"/>
            <a:ext cx="1919821" cy="364775"/>
          </a:xfrm>
          <a:prstGeom prst="rect">
            <a:avLst/>
          </a:prstGeom>
          <a:solidFill>
            <a:srgbClr val="1F36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TextBox 21">
            <a:extLst>
              <a:ext uri="{FF2B5EF4-FFF2-40B4-BE49-F238E27FC236}">
                <a16:creationId xmlns:a16="http://schemas.microsoft.com/office/drawing/2014/main" id="{B86F87A3-C293-275E-391F-FE8B640952F1}"/>
              </a:ext>
            </a:extLst>
          </p:cNvPr>
          <p:cNvSpPr txBox="1"/>
          <p:nvPr/>
        </p:nvSpPr>
        <p:spPr>
          <a:xfrm>
            <a:off x="5159780" y="1118533"/>
            <a:ext cx="1907770" cy="338554"/>
          </a:xfrm>
          <a:prstGeom prst="rect">
            <a:avLst/>
          </a:prstGeom>
          <a:noFill/>
        </p:spPr>
        <p:txBody>
          <a:bodyPr wrap="square" rtlCol="0">
            <a:spAutoFit/>
          </a:bodyPr>
          <a:lstStyle/>
          <a:p>
            <a:pPr algn="ctr" rtl="1"/>
            <a:r>
              <a:rPr lang="ar-SA" sz="800" dirty="0">
                <a:solidFill>
                  <a:schemeClr val="bg1"/>
                </a:solidFill>
                <a:latin typeface="Cairo" panose="00000500000000000000" pitchFamily="2" charset="-78"/>
                <a:cs typeface="Cairo" panose="00000500000000000000" pitchFamily="2" charset="-78"/>
              </a:rPr>
              <a:t>التسوية المالية لفاتورة الخدمة</a:t>
            </a:r>
            <a:endParaRPr lang="en-US" sz="800" dirty="0">
              <a:solidFill>
                <a:schemeClr val="bg1"/>
              </a:solidFill>
              <a:latin typeface="Cairo" panose="00000500000000000000" pitchFamily="2" charset="-78"/>
              <a:cs typeface="Cairo" panose="00000500000000000000" pitchFamily="2" charset="-78"/>
            </a:endParaRPr>
          </a:p>
          <a:p>
            <a:pPr algn="ctr" rtl="1"/>
            <a:r>
              <a:rPr lang="ar-SA" sz="800" dirty="0">
                <a:solidFill>
                  <a:schemeClr val="bg1"/>
                </a:solidFill>
                <a:latin typeface="Cairo" panose="00000500000000000000" pitchFamily="2" charset="-78"/>
                <a:cs typeface="Cairo" panose="00000500000000000000" pitchFamily="2" charset="-78"/>
              </a:rPr>
              <a:t> </a:t>
            </a:r>
            <a:r>
              <a:rPr lang="en-PH" sz="800" dirty="0">
                <a:solidFill>
                  <a:schemeClr val="bg1"/>
                </a:solidFill>
                <a:latin typeface="Cairo" panose="00000500000000000000" pitchFamily="2" charset="-78"/>
                <a:cs typeface="Cairo" panose="00000500000000000000" pitchFamily="2" charset="-78"/>
              </a:rPr>
              <a:t>Financial Settlement for Service Invoice </a:t>
            </a:r>
          </a:p>
        </p:txBody>
      </p:sp>
      <p:sp>
        <p:nvSpPr>
          <p:cNvPr id="10" name="TextBox 9">
            <a:extLst>
              <a:ext uri="{FF2B5EF4-FFF2-40B4-BE49-F238E27FC236}">
                <a16:creationId xmlns:a16="http://schemas.microsoft.com/office/drawing/2014/main" id="{AEB2622F-A6E9-C791-34B7-6A862F801FC2}"/>
              </a:ext>
            </a:extLst>
          </p:cNvPr>
          <p:cNvSpPr txBox="1"/>
          <p:nvPr/>
        </p:nvSpPr>
        <p:spPr>
          <a:xfrm>
            <a:off x="3194443" y="168846"/>
            <a:ext cx="2914651" cy="261610"/>
          </a:xfrm>
          <a:prstGeom prst="rect">
            <a:avLst/>
          </a:prstGeom>
          <a:noFill/>
        </p:spPr>
        <p:txBody>
          <a:bodyPr wrap="square" rtlCol="0">
            <a:spAutoFit/>
          </a:bodyPr>
          <a:lstStyle/>
          <a:p>
            <a:r>
              <a:rPr lang="en-PH" sz="1100" dirty="0">
                <a:solidFill>
                  <a:schemeClr val="bg1"/>
                </a:solidFill>
                <a:latin typeface="Cairo" panose="00000500000000000000" pitchFamily="2" charset="-78"/>
                <a:cs typeface="Cairo" panose="00000500000000000000" pitchFamily="2" charset="-78"/>
              </a:rPr>
              <a:t>Financial Settlement for Service Invoice </a:t>
            </a:r>
          </a:p>
        </p:txBody>
      </p:sp>
      <p:sp>
        <p:nvSpPr>
          <p:cNvPr id="19" name="سهم: منحني 7">
            <a:extLst>
              <a:ext uri="{FF2B5EF4-FFF2-40B4-BE49-F238E27FC236}">
                <a16:creationId xmlns:a16="http://schemas.microsoft.com/office/drawing/2014/main" id="{B2AFEF7E-34CD-E95F-2569-2BAF5747FC81}"/>
              </a:ext>
            </a:extLst>
          </p:cNvPr>
          <p:cNvSpPr/>
          <p:nvPr/>
        </p:nvSpPr>
        <p:spPr>
          <a:xfrm>
            <a:off x="6800748" y="5609729"/>
            <a:ext cx="903948" cy="410101"/>
          </a:xfrm>
          <a:prstGeom prst="rightArrow">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a:solidFill>
                <a:schemeClr val="tx1"/>
              </a:solidFill>
            </a:endParaRPr>
          </a:p>
        </p:txBody>
      </p:sp>
      <p:pic>
        <p:nvPicPr>
          <p:cNvPr id="25" name="صورة 24">
            <a:extLst>
              <a:ext uri="{FF2B5EF4-FFF2-40B4-BE49-F238E27FC236}">
                <a16:creationId xmlns:a16="http://schemas.microsoft.com/office/drawing/2014/main" id="{A9EFF229-138D-8A54-8FBC-1FEDC734F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6534" y="5416804"/>
            <a:ext cx="3966128" cy="541822"/>
          </a:xfrm>
          <a:prstGeom prst="rect">
            <a:avLst/>
          </a:prstGeom>
        </p:spPr>
      </p:pic>
    </p:spTree>
    <p:extLst>
      <p:ext uri="{BB962C8B-B14F-4D97-AF65-F5344CB8AC3E}">
        <p14:creationId xmlns:p14="http://schemas.microsoft.com/office/powerpoint/2010/main" val="141694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FF2B1-E8B6-BDA1-0A41-107ECF624A2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DB2ED3C-6E38-1C34-8C40-C50514EB9F22}"/>
              </a:ext>
            </a:extLst>
          </p:cNvPr>
          <p:cNvSpPr>
            <a:spLocks noChangeArrowheads="1"/>
          </p:cNvSpPr>
          <p:nvPr/>
        </p:nvSpPr>
        <p:spPr bwMode="auto">
          <a:xfrm>
            <a:off x="2134507" y="1271901"/>
            <a:ext cx="7123793" cy="267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r>
              <a:rPr lang="en-US" altLang="en-US" sz="2400" dirty="0">
                <a:solidFill>
                  <a:srgbClr val="0C53B7"/>
                </a:solidFill>
                <a:latin typeface="Cairo "/>
                <a:cs typeface="Cairo Light" panose="00000400000000000000" pitchFamily="2" charset="-78"/>
              </a:rPr>
              <a:t>Step 4</a:t>
            </a:r>
            <a:r>
              <a:rPr lang="en-US" altLang="en-US" sz="2400" dirty="0">
                <a:solidFill>
                  <a:schemeClr val="accent4">
                    <a:lumMod val="50000"/>
                  </a:schemeClr>
                </a:solidFill>
                <a:latin typeface="Cairo "/>
                <a:cs typeface="Cairo Light" panose="00000400000000000000" pitchFamily="2" charset="-78"/>
              </a:rPr>
              <a:t>: </a:t>
            </a:r>
            <a:r>
              <a:rPr lang="en-PH" sz="2400" dirty="0">
                <a:latin typeface="Cairo "/>
                <a:cs typeface="Cairo Light" panose="00000400000000000000" pitchFamily="2" charset="-78"/>
              </a:rPr>
              <a:t>Lawyer issues an official Tax invoice to  Jadeer for the full-service amount</a:t>
            </a:r>
            <a:br>
              <a:rPr lang="en-PH" sz="2400" dirty="0">
                <a:latin typeface="Cairo "/>
                <a:cs typeface="Cairo Light" panose="00000400000000000000" pitchFamily="2" charset="-78"/>
              </a:rPr>
            </a:br>
            <a:r>
              <a:rPr lang="en-PH" sz="2400" dirty="0">
                <a:latin typeface="Cairo "/>
                <a:cs typeface="Cairo Light" panose="00000400000000000000" pitchFamily="2" charset="-78"/>
              </a:rPr>
              <a:t>Includes VAT if lawyer is VAT-registered</a:t>
            </a:r>
          </a:p>
          <a:p>
            <a:pPr lvl="0"/>
            <a:endParaRPr lang="ar-SA" sz="2400" dirty="0">
              <a:latin typeface="Cairo "/>
              <a:cs typeface="Cairo Light" panose="00000400000000000000" pitchFamily="2" charset="-78"/>
            </a:endParaRPr>
          </a:p>
          <a:p>
            <a:pPr lvl="0" algn="r"/>
            <a:r>
              <a:rPr lang="ar-SA" sz="2400" dirty="0">
                <a:solidFill>
                  <a:schemeClr val="accent4">
                    <a:lumMod val="75000"/>
                  </a:schemeClr>
                </a:solidFill>
                <a:latin typeface="Cairo "/>
                <a:cs typeface="Cairo Light" panose="00000400000000000000" pitchFamily="2" charset="-78"/>
              </a:rPr>
              <a:t>المحامي يصدر فاتورة إلكترونية رسمية إلى جدير بكامل مبلغ الخدمة</a:t>
            </a:r>
            <a:br>
              <a:rPr lang="en-PH" sz="2400" dirty="0">
                <a:latin typeface="Cairo "/>
                <a:cs typeface="Cairo Light" panose="00000400000000000000" pitchFamily="2" charset="-78"/>
              </a:rPr>
            </a:br>
            <a:r>
              <a:rPr lang="ar-SA" sz="2400" dirty="0">
                <a:solidFill>
                  <a:schemeClr val="accent4">
                    <a:lumMod val="75000"/>
                  </a:schemeClr>
                </a:solidFill>
                <a:latin typeface="Cairo "/>
                <a:cs typeface="Cairo Light" panose="00000400000000000000" pitchFamily="2" charset="-78"/>
              </a:rPr>
              <a:t>تشمل ضريبة القيمة المضافة إذا كان المحامي مسجلاً</a:t>
            </a:r>
            <a:endParaRPr lang="en-PH" sz="2400" dirty="0">
              <a:solidFill>
                <a:schemeClr val="accent4">
                  <a:lumMod val="75000"/>
                </a:schemeClr>
              </a:solidFill>
              <a:latin typeface="Cairo "/>
              <a:cs typeface="Cairo Light" panose="00000400000000000000" pitchFamily="2" charset="-78"/>
            </a:endParaRPr>
          </a:p>
          <a:p>
            <a:pPr lvl="0"/>
            <a:endParaRPr lang="en-PH" sz="2400" dirty="0">
              <a:latin typeface="Cairo "/>
              <a:cs typeface="Cairo Light" panose="00000400000000000000" pitchFamily="2" charset="-78"/>
            </a:endParaRPr>
          </a:p>
        </p:txBody>
      </p:sp>
      <p:sp>
        <p:nvSpPr>
          <p:cNvPr id="5" name="Rectangle 3">
            <a:extLst>
              <a:ext uri="{FF2B5EF4-FFF2-40B4-BE49-F238E27FC236}">
                <a16:creationId xmlns:a16="http://schemas.microsoft.com/office/drawing/2014/main" id="{69FF5642-8DBF-3D12-8B75-B74B9E080DA9}"/>
              </a:ext>
            </a:extLst>
          </p:cNvPr>
          <p:cNvSpPr>
            <a:spLocks noChangeArrowheads="1"/>
          </p:cNvSpPr>
          <p:nvPr/>
        </p:nvSpPr>
        <p:spPr bwMode="auto">
          <a:xfrm>
            <a:off x="2134507" y="4467946"/>
            <a:ext cx="8269756" cy="830999"/>
          </a:xfrm>
          <a:prstGeom prst="rect">
            <a:avLst/>
          </a:prstGeom>
          <a:solidFill>
            <a:schemeClr val="bg1"/>
          </a:solidFill>
          <a:ln>
            <a:noFill/>
          </a:ln>
          <a:effectLst/>
        </p:spPr>
        <p:txBody>
          <a:bodyPr vert="horz" wrap="square" lIns="91440" tIns="45721" rIns="91440" bIns="45721" numCol="1" anchor="ctr" anchorCtr="0" compatLnSpc="1">
            <a:prstTxWarp prst="textNoShape">
              <a:avLst/>
            </a:prstTxWarp>
            <a:spAutoFit/>
          </a:bodyPr>
          <a:lstStyle/>
          <a:p>
            <a:pPr lvl="0"/>
            <a:r>
              <a:rPr lang="en-US" altLang="en-US" sz="2400" dirty="0">
                <a:solidFill>
                  <a:srgbClr val="0C53B7"/>
                </a:solidFill>
                <a:latin typeface="Cairo "/>
                <a:cs typeface="Cairo Light" panose="00000400000000000000" pitchFamily="2" charset="-78"/>
              </a:rPr>
              <a:t>Step 5</a:t>
            </a:r>
            <a:r>
              <a:rPr lang="en-US" altLang="en-US" sz="2400" dirty="0">
                <a:solidFill>
                  <a:schemeClr val="accent4">
                    <a:lumMod val="50000"/>
                  </a:schemeClr>
                </a:solidFill>
                <a:latin typeface="Cairo "/>
                <a:cs typeface="Cairo Light" panose="00000400000000000000" pitchFamily="2" charset="-78"/>
              </a:rPr>
              <a:t>: </a:t>
            </a:r>
            <a:r>
              <a:rPr lang="en-PH" sz="2400" dirty="0">
                <a:latin typeface="Cairo "/>
              </a:rPr>
              <a:t>Lawyer uploads invoice to platform for documentation</a:t>
            </a:r>
          </a:p>
          <a:p>
            <a:pPr lvl="0" algn="r"/>
            <a:r>
              <a:rPr lang="ar-SA" sz="2400" dirty="0">
                <a:solidFill>
                  <a:schemeClr val="accent4">
                    <a:lumMod val="75000"/>
                  </a:schemeClr>
                </a:solidFill>
                <a:latin typeface="Cairo" panose="00000500000000000000" pitchFamily="2" charset="-78"/>
                <a:cs typeface="Cairo" panose="00000500000000000000" pitchFamily="2" charset="-78"/>
              </a:rPr>
              <a:t>المحامي يرفع الفاتورة على المنصة للتوثيق</a:t>
            </a:r>
            <a:r>
              <a:rPr lang="en-US" sz="2400" dirty="0">
                <a:solidFill>
                  <a:schemeClr val="accent4">
                    <a:lumMod val="75000"/>
                  </a:schemeClr>
                </a:solidFill>
                <a:latin typeface="Cairo" panose="00000500000000000000" pitchFamily="2" charset="-78"/>
                <a:cs typeface="Cairo" panose="00000500000000000000" pitchFamily="2" charset="-78"/>
              </a:rPr>
              <a:t>    </a:t>
            </a:r>
            <a:endParaRPr lang="en-PH" sz="2400" dirty="0">
              <a:solidFill>
                <a:schemeClr val="accent4">
                  <a:lumMod val="75000"/>
                </a:schemeClr>
              </a:solidFill>
              <a:latin typeface="Cairo" panose="00000500000000000000" pitchFamily="2" charset="-78"/>
              <a:cs typeface="Cairo" panose="00000500000000000000" pitchFamily="2" charset="-78"/>
            </a:endParaRPr>
          </a:p>
        </p:txBody>
      </p:sp>
    </p:spTree>
    <p:extLst>
      <p:ext uri="{BB962C8B-B14F-4D97-AF65-F5344CB8AC3E}">
        <p14:creationId xmlns:p14="http://schemas.microsoft.com/office/powerpoint/2010/main" val="66690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5747-3831-B809-496E-E2641E4C81CB}"/>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640FA86C-F950-6318-9C23-D107976A32DE}"/>
              </a:ext>
            </a:extLst>
          </p:cNvPr>
          <p:cNvPicPr>
            <a:picLocks noChangeAspect="1"/>
          </p:cNvPicPr>
          <p:nvPr/>
        </p:nvPicPr>
        <p:blipFill>
          <a:blip r:embed="rId3"/>
          <a:stretch>
            <a:fillRect/>
          </a:stretch>
        </p:blipFill>
        <p:spPr>
          <a:xfrm>
            <a:off x="-1503802" y="-547289"/>
            <a:ext cx="13444647" cy="6966998"/>
          </a:xfrm>
          <a:prstGeom prst="rect">
            <a:avLst/>
          </a:prstGeom>
        </p:spPr>
      </p:pic>
      <p:sp>
        <p:nvSpPr>
          <p:cNvPr id="20" name="Rectangle 19">
            <a:extLst>
              <a:ext uri="{FF2B5EF4-FFF2-40B4-BE49-F238E27FC236}">
                <a16:creationId xmlns:a16="http://schemas.microsoft.com/office/drawing/2014/main" id="{34BCD558-02FC-9F38-6990-EA9565D57099}"/>
              </a:ext>
            </a:extLst>
          </p:cNvPr>
          <p:cNvSpPr/>
          <p:nvPr/>
        </p:nvSpPr>
        <p:spPr>
          <a:xfrm>
            <a:off x="1814286" y="449951"/>
            <a:ext cx="10126559" cy="4586514"/>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18" name="Table 17">
            <a:extLst>
              <a:ext uri="{FF2B5EF4-FFF2-40B4-BE49-F238E27FC236}">
                <a16:creationId xmlns:a16="http://schemas.microsoft.com/office/drawing/2014/main" id="{90E1D61D-ACFE-017A-BFEC-877170206F79}"/>
              </a:ext>
            </a:extLst>
          </p:cNvPr>
          <p:cNvGraphicFramePr>
            <a:graphicFrameLocks noGrp="1"/>
          </p:cNvGraphicFramePr>
          <p:nvPr>
            <p:extLst>
              <p:ext uri="{D42A27DB-BD31-4B8C-83A1-F6EECF244321}">
                <p14:modId xmlns:p14="http://schemas.microsoft.com/office/powerpoint/2010/main" val="1042565560"/>
              </p:ext>
            </p:extLst>
          </p:nvPr>
        </p:nvGraphicFramePr>
        <p:xfrm>
          <a:off x="1881174" y="978262"/>
          <a:ext cx="9808063" cy="4586839"/>
        </p:xfrm>
        <a:graphic>
          <a:graphicData uri="http://schemas.openxmlformats.org/drawingml/2006/table">
            <a:tbl>
              <a:tblPr firstRow="1" bandRow="1">
                <a:tableStyleId>{5C22544A-7EE6-4342-B048-85BDC9FD1C3A}</a:tableStyleId>
              </a:tblPr>
              <a:tblGrid>
                <a:gridCol w="420247">
                  <a:extLst>
                    <a:ext uri="{9D8B030D-6E8A-4147-A177-3AD203B41FA5}">
                      <a16:colId xmlns:a16="http://schemas.microsoft.com/office/drawing/2014/main" val="3099832474"/>
                    </a:ext>
                  </a:extLst>
                </a:gridCol>
                <a:gridCol w="779671">
                  <a:extLst>
                    <a:ext uri="{9D8B030D-6E8A-4147-A177-3AD203B41FA5}">
                      <a16:colId xmlns:a16="http://schemas.microsoft.com/office/drawing/2014/main" val="2536975711"/>
                    </a:ext>
                  </a:extLst>
                </a:gridCol>
                <a:gridCol w="779671">
                  <a:extLst>
                    <a:ext uri="{9D8B030D-6E8A-4147-A177-3AD203B41FA5}">
                      <a16:colId xmlns:a16="http://schemas.microsoft.com/office/drawing/2014/main" val="4230336558"/>
                    </a:ext>
                  </a:extLst>
                </a:gridCol>
                <a:gridCol w="624627">
                  <a:extLst>
                    <a:ext uri="{9D8B030D-6E8A-4147-A177-3AD203B41FA5}">
                      <a16:colId xmlns:a16="http://schemas.microsoft.com/office/drawing/2014/main" val="1810269809"/>
                    </a:ext>
                  </a:extLst>
                </a:gridCol>
                <a:gridCol w="792517">
                  <a:extLst>
                    <a:ext uri="{9D8B030D-6E8A-4147-A177-3AD203B41FA5}">
                      <a16:colId xmlns:a16="http://schemas.microsoft.com/office/drawing/2014/main" val="91003653"/>
                    </a:ext>
                  </a:extLst>
                </a:gridCol>
                <a:gridCol w="848588">
                  <a:extLst>
                    <a:ext uri="{9D8B030D-6E8A-4147-A177-3AD203B41FA5}">
                      <a16:colId xmlns:a16="http://schemas.microsoft.com/office/drawing/2014/main" val="2600179098"/>
                    </a:ext>
                  </a:extLst>
                </a:gridCol>
                <a:gridCol w="901915">
                  <a:extLst>
                    <a:ext uri="{9D8B030D-6E8A-4147-A177-3AD203B41FA5}">
                      <a16:colId xmlns:a16="http://schemas.microsoft.com/office/drawing/2014/main" val="2222852846"/>
                    </a:ext>
                  </a:extLst>
                </a:gridCol>
                <a:gridCol w="746592">
                  <a:extLst>
                    <a:ext uri="{9D8B030D-6E8A-4147-A177-3AD203B41FA5}">
                      <a16:colId xmlns:a16="http://schemas.microsoft.com/office/drawing/2014/main" val="1982789283"/>
                    </a:ext>
                  </a:extLst>
                </a:gridCol>
                <a:gridCol w="782847">
                  <a:extLst>
                    <a:ext uri="{9D8B030D-6E8A-4147-A177-3AD203B41FA5}">
                      <a16:colId xmlns:a16="http://schemas.microsoft.com/office/drawing/2014/main" val="778966576"/>
                    </a:ext>
                  </a:extLst>
                </a:gridCol>
                <a:gridCol w="782847">
                  <a:extLst>
                    <a:ext uri="{9D8B030D-6E8A-4147-A177-3AD203B41FA5}">
                      <a16:colId xmlns:a16="http://schemas.microsoft.com/office/drawing/2014/main" val="2246058799"/>
                    </a:ext>
                  </a:extLst>
                </a:gridCol>
                <a:gridCol w="782847">
                  <a:extLst>
                    <a:ext uri="{9D8B030D-6E8A-4147-A177-3AD203B41FA5}">
                      <a16:colId xmlns:a16="http://schemas.microsoft.com/office/drawing/2014/main" val="425084445"/>
                    </a:ext>
                  </a:extLst>
                </a:gridCol>
                <a:gridCol w="782847">
                  <a:extLst>
                    <a:ext uri="{9D8B030D-6E8A-4147-A177-3AD203B41FA5}">
                      <a16:colId xmlns:a16="http://schemas.microsoft.com/office/drawing/2014/main" val="2370819418"/>
                    </a:ext>
                  </a:extLst>
                </a:gridCol>
                <a:gridCol w="782847">
                  <a:extLst>
                    <a:ext uri="{9D8B030D-6E8A-4147-A177-3AD203B41FA5}">
                      <a16:colId xmlns:a16="http://schemas.microsoft.com/office/drawing/2014/main" val="2286799172"/>
                    </a:ext>
                  </a:extLst>
                </a:gridCol>
              </a:tblGrid>
              <a:tr h="345428">
                <a:tc>
                  <a:txBody>
                    <a:bodyPr/>
                    <a:lstStyle/>
                    <a:p>
                      <a:pPr algn="ctr" rtl="1" fontAlgn="ctr">
                        <a:buNone/>
                      </a:pPr>
                      <a:endParaRPr lang="en-PH" sz="800" b="1" dirty="0">
                        <a:solidFill>
                          <a:schemeClr val="bg2">
                            <a:lumMod val="25000"/>
                          </a:schemeClr>
                        </a:solidFill>
                        <a:effectLst/>
                        <a:latin typeface="Arial Narrow" panose="020B0606020202030204" pitchFamily="34" charset="0"/>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a:r>
                        <a:rPr lang="en-US" sz="800" b="1" dirty="0">
                          <a:solidFill>
                            <a:schemeClr val="bg2">
                              <a:lumMod val="25000"/>
                            </a:schemeClr>
                          </a:solidFill>
                          <a:latin typeface="Cairo" panose="00000500000000000000" pitchFamily="2" charset="-78"/>
                          <a:cs typeface="Cairo" panose="00000500000000000000" pitchFamily="2" charset="-78"/>
                        </a:rPr>
                        <a:t>Service Seeker</a:t>
                      </a:r>
                    </a:p>
                    <a:p>
                      <a:pPr algn="ctr" rtl="1"/>
                      <a:r>
                        <a:rPr lang="ar-SA" sz="800" b="1" dirty="0">
                          <a:solidFill>
                            <a:schemeClr val="bg2">
                              <a:lumMod val="25000"/>
                            </a:schemeClr>
                          </a:solidFill>
                          <a:latin typeface="Cairo" panose="00000500000000000000" pitchFamily="2" charset="-78"/>
                          <a:cs typeface="Cairo" panose="00000500000000000000" pitchFamily="2" charset="-78"/>
                        </a:rPr>
                        <a:t>طالب الخدمة</a:t>
                      </a:r>
                      <a:endParaRPr lang="en-PH" sz="800" b="1" dirty="0">
                        <a:solidFill>
                          <a:schemeClr val="bg2">
                            <a:lumMod val="25000"/>
                          </a:schemeClr>
                        </a:solidFill>
                        <a:latin typeface="Cairo" panose="00000500000000000000" pitchFamily="2" charset="-78"/>
                        <a:cs typeface="Cairo" panose="00000500000000000000" pitchFamily="2" charset="-78"/>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US" sz="800" b="1" dirty="0">
                          <a:solidFill>
                            <a:schemeClr val="bg2">
                              <a:lumMod val="25000"/>
                            </a:schemeClr>
                          </a:solidFill>
                          <a:latin typeface="Cairo" panose="00000500000000000000" pitchFamily="2" charset="-78"/>
                          <a:cs typeface="Cairo" panose="00000500000000000000" pitchFamily="2" charset="-78"/>
                        </a:rPr>
                        <a:t>Service Provider</a:t>
                      </a:r>
                    </a:p>
                    <a:p>
                      <a:pPr marL="0" marR="0" lvl="0" indent="0" algn="ctr" defTabSz="914411" rtl="1" eaLnBrk="1" fontAlgn="ctr" latinLnBrk="0" hangingPunct="1">
                        <a:lnSpc>
                          <a:spcPct val="100000"/>
                        </a:lnSpc>
                        <a:spcBef>
                          <a:spcPts val="0"/>
                        </a:spcBef>
                        <a:spcAft>
                          <a:spcPts val="0"/>
                        </a:spcAft>
                        <a:buClrTx/>
                        <a:buSzTx/>
                        <a:buFontTx/>
                        <a:buNone/>
                        <a:tabLst/>
                        <a:defRPr/>
                      </a:pPr>
                      <a:r>
                        <a:rPr lang="ar-SA" sz="800" b="1" dirty="0">
                          <a:solidFill>
                            <a:schemeClr val="bg2">
                              <a:lumMod val="25000"/>
                            </a:schemeClr>
                          </a:solidFill>
                          <a:latin typeface="Cairo" panose="00000500000000000000" pitchFamily="2" charset="-78"/>
                          <a:cs typeface="Cairo" panose="00000500000000000000" pitchFamily="2" charset="-78"/>
                        </a:rPr>
                        <a:t>مقدم الخدمة</a:t>
                      </a:r>
                      <a:endParaRPr lang="en-PH" sz="800" b="1" dirty="0">
                        <a:solidFill>
                          <a:schemeClr val="bg2">
                            <a:lumMod val="25000"/>
                          </a:schemeClr>
                        </a:solidFill>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1" i="0" u="none" strike="noStrike" dirty="0">
                          <a:solidFill>
                            <a:srgbClr val="000000"/>
                          </a:solidFill>
                          <a:effectLst/>
                          <a:latin typeface="Cairo" panose="00000500000000000000" pitchFamily="2" charset="-78"/>
                          <a:cs typeface="Cairo" panose="00000500000000000000" pitchFamily="2" charset="-78"/>
                        </a:rPr>
                        <a:t>Service Description</a:t>
                      </a:r>
                      <a:br>
                        <a:rPr lang="en-PH" sz="800" b="1" i="0" u="none" strike="noStrike" dirty="0">
                          <a:solidFill>
                            <a:srgbClr val="000000"/>
                          </a:solidFill>
                          <a:effectLst/>
                          <a:latin typeface="Cairo" panose="00000500000000000000" pitchFamily="2" charset="-78"/>
                          <a:cs typeface="Cairo" panose="00000500000000000000" pitchFamily="2" charset="-78"/>
                        </a:rPr>
                      </a:br>
                      <a:r>
                        <a:rPr lang="ar-SA" sz="800" b="1" i="0" u="none" strike="noStrike" dirty="0">
                          <a:solidFill>
                            <a:srgbClr val="000000"/>
                          </a:solidFill>
                          <a:effectLst/>
                          <a:latin typeface="Cairo" panose="00000500000000000000" pitchFamily="2" charset="-78"/>
                          <a:cs typeface="Cairo" panose="00000500000000000000" pitchFamily="2" charset="-78"/>
                        </a:rPr>
                        <a:t>وصف الخدمة</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800" b="1" i="0" u="none" strike="noStrike" dirty="0">
                          <a:solidFill>
                            <a:srgbClr val="000000"/>
                          </a:solidFill>
                          <a:effectLst/>
                          <a:latin typeface="Cairo" panose="00000500000000000000" pitchFamily="2" charset="-78"/>
                          <a:cs typeface="Cairo" panose="00000500000000000000" pitchFamily="2" charset="-78"/>
                        </a:rPr>
                        <a:t>Taxable Amount (SAR)</a:t>
                      </a:r>
                      <a:br>
                        <a:rPr lang="en-PH" sz="800" b="1" i="0" u="none" strike="noStrike" dirty="0">
                          <a:solidFill>
                            <a:srgbClr val="000000"/>
                          </a:solidFill>
                          <a:effectLst/>
                          <a:latin typeface="Cairo" panose="00000500000000000000" pitchFamily="2" charset="-78"/>
                          <a:cs typeface="Cairo" panose="00000500000000000000" pitchFamily="2" charset="-78"/>
                        </a:rPr>
                      </a:br>
                      <a:r>
                        <a:rPr lang="en-PH" sz="800" b="1" i="0" u="none" strike="noStrike" dirty="0">
                          <a:solidFill>
                            <a:srgbClr val="000000"/>
                          </a:solidFill>
                          <a:effectLst/>
                          <a:latin typeface="Cairo" panose="00000500000000000000" pitchFamily="2" charset="-78"/>
                          <a:cs typeface="Cairo" panose="00000500000000000000" pitchFamily="2" charset="-78"/>
                        </a:rPr>
                        <a:t> </a:t>
                      </a:r>
                      <a:r>
                        <a:rPr lang="ar-SA" sz="800" b="1" i="0" u="none" strike="noStrike" dirty="0">
                          <a:solidFill>
                            <a:srgbClr val="000000"/>
                          </a:solidFill>
                          <a:effectLst/>
                          <a:latin typeface="Cairo" panose="00000500000000000000" pitchFamily="2" charset="-78"/>
                          <a:cs typeface="Cairo" panose="00000500000000000000" pitchFamily="2" charset="-78"/>
                        </a:rPr>
                        <a:t>المبلغ</a:t>
                      </a:r>
                      <a:br>
                        <a:rPr lang="ar-SA" sz="800" b="1" i="0" u="none" strike="noStrike" dirty="0">
                          <a:solidFill>
                            <a:srgbClr val="000000"/>
                          </a:solidFill>
                          <a:effectLst/>
                          <a:latin typeface="Cairo" panose="00000500000000000000" pitchFamily="2" charset="-78"/>
                          <a:cs typeface="Cairo" panose="00000500000000000000" pitchFamily="2" charset="-78"/>
                        </a:rPr>
                      </a:br>
                      <a:r>
                        <a:rPr lang="ar-SA" sz="8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Total Invoice Including Tax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إجمالي الفاتورة شامل الضريبة</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800" b="1" dirty="0">
                          <a:solidFill>
                            <a:schemeClr val="bg2">
                              <a:lumMod val="25000"/>
                            </a:schemeClr>
                          </a:solidFill>
                          <a:latin typeface="Cairo" panose="00000500000000000000" pitchFamily="2" charset="-78"/>
                          <a:cs typeface="Cairo" panose="00000500000000000000" pitchFamily="2" charset="-78"/>
                        </a:rPr>
                        <a:t>Uploaded File</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800" b="1" dirty="0">
                          <a:solidFill>
                            <a:schemeClr val="bg2">
                              <a:lumMod val="25000"/>
                            </a:schemeClr>
                          </a:solidFill>
                          <a:latin typeface="Cairo" panose="00000500000000000000" pitchFamily="2" charset="-78"/>
                          <a:cs typeface="Cairo" panose="00000500000000000000" pitchFamily="2" charset="-78"/>
                        </a:rPr>
                        <a:t>الملف المرفوع</a:t>
                      </a:r>
                      <a:endParaRPr lang="en-US" sz="800" b="1" dirty="0">
                        <a:solidFill>
                          <a:schemeClr val="bg2">
                            <a:lumMod val="25000"/>
                          </a:schemeClr>
                        </a:solidFill>
                        <a:latin typeface="Cairo" panose="00000500000000000000" pitchFamily="2" charset="-78"/>
                        <a:cs typeface="Cairo" panose="00000500000000000000" pitchFamily="2" charset="-78"/>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a:r>
                        <a:rPr lang="en-US" sz="800" b="1" dirty="0">
                          <a:solidFill>
                            <a:schemeClr val="bg2">
                              <a:lumMod val="25000"/>
                            </a:schemeClr>
                          </a:solidFill>
                          <a:latin typeface="Cairo" panose="00000500000000000000" pitchFamily="2" charset="-78"/>
                          <a:cs typeface="Cairo" panose="00000500000000000000" pitchFamily="2" charset="-78"/>
                        </a:rPr>
                        <a:t>Status</a:t>
                      </a:r>
                    </a:p>
                    <a:p>
                      <a:pPr marL="0" marR="0" lvl="0" indent="0" algn="ctr" defTabSz="914411" rtl="0" eaLnBrk="1" fontAlgn="auto" latinLnBrk="0" hangingPunct="1">
                        <a:lnSpc>
                          <a:spcPct val="100000"/>
                        </a:lnSpc>
                        <a:spcBef>
                          <a:spcPts val="0"/>
                        </a:spcBef>
                        <a:spcAft>
                          <a:spcPts val="0"/>
                        </a:spcAft>
                        <a:buClrTx/>
                        <a:buSzTx/>
                        <a:buFontTx/>
                        <a:buNone/>
                        <a:tabLst/>
                        <a:defRPr/>
                      </a:pPr>
                      <a:r>
                        <a:rPr lang="ar-SA" sz="800" b="1" dirty="0">
                          <a:solidFill>
                            <a:schemeClr val="bg2">
                              <a:lumMod val="25000"/>
                            </a:schemeClr>
                          </a:solidFill>
                          <a:latin typeface="Cairo" panose="00000500000000000000" pitchFamily="2" charset="-78"/>
                          <a:cs typeface="Cairo" panose="00000500000000000000" pitchFamily="2" charset="-78"/>
                        </a:rPr>
                        <a:t>حالة الملف</a:t>
                      </a:r>
                      <a:endParaRPr lang="en-US" sz="800" b="1" dirty="0">
                        <a:solidFill>
                          <a:schemeClr val="bg2">
                            <a:lumMod val="25000"/>
                          </a:schemeClr>
                        </a:solidFill>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Request Status</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حالة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Reham </a:t>
                      </a:r>
                      <a:r>
                        <a:rPr lang="en-PH" sz="800" b="0" dirty="0" err="1">
                          <a:solidFill>
                            <a:srgbClr val="2B2B2B"/>
                          </a:solidFill>
                          <a:effectLst/>
                          <a:latin typeface="Arial Narrow" panose="020B0606020202030204" pitchFamily="34" charset="0"/>
                        </a:rPr>
                        <a:t>Alsubaie</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جلسة تشاور حول عقد محاماه</a:t>
                      </a:r>
                      <a:r>
                        <a:rPr lang="en-PH" sz="800" dirty="0">
                          <a:solidFill>
                            <a:schemeClr val="bg2">
                              <a:lumMod val="25000"/>
                            </a:schemeClr>
                          </a:solidFill>
                          <a:effectLst/>
                          <a:latin typeface="Arial Narrow" panose="020B0606020202030204" pitchFamily="34" charset="0"/>
                        </a:rPr>
                        <a:t>Attorney contract consultation session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230.00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PH" sz="600" dirty="0">
                        <a:solidFill>
                          <a:schemeClr val="bg2">
                            <a:lumMod val="25000"/>
                          </a:schemeClr>
                        </a:solidFill>
                        <a:latin typeface="Arial Narrow" panose="020B0606020202030204" pitchFamily="34" charset="0"/>
                      </a:endParaRPr>
                    </a:p>
                  </a:txBody>
                  <a:tcPr marL="43548" marR="43548" marT="21774" marB="2177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b="1" dirty="0">
                        <a:solidFill>
                          <a:srgbClr val="C0000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US" sz="800" b="1" dirty="0">
                          <a:solidFill>
                            <a:srgbClr val="C00000"/>
                          </a:solidFill>
                          <a:effectLst/>
                          <a:latin typeface="Arial Narrow" panose="020B0606020202030204" pitchFamily="34" charset="0"/>
                        </a:rPr>
                        <a:t>ON-HOLD</a:t>
                      </a:r>
                      <a:endParaRPr lang="en-PH" sz="800" b="1" dirty="0">
                        <a:solidFill>
                          <a:srgbClr val="C00000"/>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JON-5688</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Hani Jaber Salman Badr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Abdalaziz Mohamed Abdallah </a:t>
                      </a:r>
                      <a:r>
                        <a:rPr lang="en-PH" sz="800" b="0" dirty="0" err="1">
                          <a:solidFill>
                            <a:srgbClr val="2B2B2B"/>
                          </a:solidFill>
                          <a:effectLst/>
                          <a:latin typeface="Arial Narrow" panose="020B0606020202030204" pitchFamily="34" charset="0"/>
                        </a:rPr>
                        <a:t>ALhamed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230.00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8719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JON-5689</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Ammar Abdulsalam Nayef Abdulqader</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Ufuq</a:t>
                      </a:r>
                      <a:r>
                        <a:rPr lang="en-PH" sz="800" b="0" dirty="0">
                          <a:solidFill>
                            <a:srgbClr val="2B2B2B"/>
                          </a:solidFill>
                          <a:effectLst/>
                          <a:latin typeface="Arial Narrow" panose="020B0606020202030204" pitchFamily="34" charset="0"/>
                        </a:rPr>
                        <a:t> Al-Hikma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230.00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90561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Tariq Bandar Fawaz Aws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Nadine Abdul Wahab Murshid</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230.00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5338626"/>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JON-5691</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7/24/2025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chemeClr val="bg2">
                              <a:lumMod val="25000"/>
                            </a:schemeClr>
                          </a:solidFill>
                          <a:effectLst/>
                          <a:latin typeface="Arial Narrow" panose="020B0606020202030204" pitchFamily="34" charset="0"/>
                        </a:rPr>
                        <a:t>Abdulhakeem Abdulwahab Qassem Bassam</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Areej </a:t>
                      </a:r>
                      <a:r>
                        <a:rPr lang="en-PH" sz="800" b="0" dirty="0" err="1">
                          <a:solidFill>
                            <a:srgbClr val="2B2B2B"/>
                          </a:solidFill>
                          <a:effectLst/>
                          <a:latin typeface="Arial Narrow" panose="020B0606020202030204" pitchFamily="34" charset="0"/>
                        </a:rPr>
                        <a:t>saud</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alharbi</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230.00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2169510"/>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JON-5692</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7/25/2025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US" sz="800" b="0" dirty="0">
                          <a:solidFill>
                            <a:srgbClr val="2B2B2B"/>
                          </a:solidFill>
                          <a:effectLst/>
                          <a:latin typeface="Arial Narrow" panose="020B0606020202030204" pitchFamily="34" charset="0"/>
                        </a:rPr>
                        <a:t>Waleed Abdulaziz Bin Mozan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230.00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630781"/>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JON-5693</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7/26/2025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Bandar Ghassan Ali Waleed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Akbar Law Firm</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a:ln>
                            <a:noFill/>
                          </a:ln>
                          <a:solidFill>
                            <a:srgbClr val="E7E6E6">
                              <a:lumMod val="25000"/>
                            </a:srgbClr>
                          </a:solidFill>
                          <a:effectLst/>
                          <a:uLnTx/>
                          <a:uFillTx/>
                          <a:latin typeface="Arial Narrow" panose="020B0606020202030204" pitchFamily="34" charset="0"/>
                          <a:ea typeface="+mn-ea"/>
                          <a:cs typeface="+mn-cs"/>
                        </a:rPr>
                        <a:t>230.00</a:t>
                      </a:r>
                      <a:endPar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40041085"/>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JON-5694</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chemeClr val="bg2">
                              <a:lumMod val="25000"/>
                            </a:schemeClr>
                          </a:solidFill>
                          <a:effectLst/>
                          <a:latin typeface="Arial Narrow" panose="020B0606020202030204" pitchFamily="34" charset="0"/>
                        </a:rPr>
                        <a:t>Kamal Sultan Jalal Hamed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Dr.hisham</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almohaimeed</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230.00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160324"/>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INV-2025-009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7/28/2025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Suhaib Lyad Elias Aref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a:solidFill>
                            <a:srgbClr val="2B2B2B"/>
                          </a:solidFill>
                          <a:effectLst/>
                          <a:latin typeface="Arial Narrow" panose="020B0606020202030204" pitchFamily="34" charset="0"/>
                        </a:rPr>
                        <a:t>JAMILAH SAMI M KHABIRI</a:t>
                      </a: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230.00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9056152"/>
                  </a:ext>
                </a:extLst>
              </a:tr>
              <a:tr h="345428">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JON-5696</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7/29/2025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chemeClr val="bg2">
                              <a:lumMod val="25000"/>
                            </a:schemeClr>
                          </a:solidFill>
                          <a:effectLst/>
                          <a:latin typeface="Arial Narrow" panose="020B0606020202030204" pitchFamily="34" charset="0"/>
                        </a:rPr>
                        <a:t>Azzam Hazem Nader Nayef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b">
                        <a:buNone/>
                      </a:pPr>
                      <a:r>
                        <a:rPr lang="en-PH" sz="800" b="0" dirty="0" err="1">
                          <a:solidFill>
                            <a:srgbClr val="2B2B2B"/>
                          </a:solidFill>
                          <a:effectLst/>
                          <a:latin typeface="Arial Narrow" panose="020B0606020202030204" pitchFamily="34" charset="0"/>
                        </a:rPr>
                        <a:t>olayan</a:t>
                      </a:r>
                      <a:r>
                        <a:rPr lang="en-PH" sz="800" b="0" dirty="0">
                          <a:solidFill>
                            <a:srgbClr val="2B2B2B"/>
                          </a:solidFill>
                          <a:effectLst/>
                          <a:latin typeface="Arial Narrow" panose="020B0606020202030204" pitchFamily="34" charset="0"/>
                        </a:rPr>
                        <a:t> </a:t>
                      </a:r>
                      <a:r>
                        <a:rPr lang="en-PH" sz="800" b="0" dirty="0" err="1">
                          <a:solidFill>
                            <a:srgbClr val="2B2B2B"/>
                          </a:solidFill>
                          <a:effectLst/>
                          <a:latin typeface="Arial Narrow" panose="020B0606020202030204" pitchFamily="34" charset="0"/>
                        </a:rPr>
                        <a:t>lawfirm</a:t>
                      </a:r>
                      <a:endParaRPr lang="en-PH" sz="800" b="0" dirty="0">
                        <a:solidFill>
                          <a:srgbClr val="2B2B2B"/>
                        </a:solidFill>
                        <a:effectLst/>
                        <a:latin typeface="Arial Narrow" panose="020B0606020202030204" pitchFamily="34" charset="0"/>
                      </a:endParaRPr>
                    </a:p>
                  </a:txBody>
                  <a:tcPr marL="28575" marR="28575" marT="19050" marB="1905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800" dirty="0">
                          <a:solidFill>
                            <a:schemeClr val="bg2">
                              <a:lumMod val="25000"/>
                            </a:schemeClr>
                          </a:solidFill>
                          <a:effectLst/>
                          <a:latin typeface="Arial Narrow" panose="020B0606020202030204" pitchFamily="34" charset="0"/>
                        </a:rPr>
                        <a:t>طلب استشارة قانونية</a:t>
                      </a:r>
                      <a:br>
                        <a:rPr lang="ar-SA" sz="800" dirty="0">
                          <a:solidFill>
                            <a:schemeClr val="bg2">
                              <a:lumMod val="25000"/>
                            </a:schemeClr>
                          </a:solidFill>
                          <a:effectLst/>
                          <a:latin typeface="Arial Narrow" panose="020B0606020202030204" pitchFamily="34" charset="0"/>
                        </a:rPr>
                      </a:br>
                      <a:r>
                        <a:rPr lang="en-PH" sz="800" dirty="0">
                          <a:solidFill>
                            <a:schemeClr val="bg2">
                              <a:lumMod val="25000"/>
                            </a:schemeClr>
                          </a:solidFill>
                          <a:effectLst/>
                          <a:latin typeface="Arial Narrow" panose="020B0606020202030204" pitchFamily="34" charset="0"/>
                        </a:rPr>
                        <a:t>Request for Legal Consultation </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200.00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800" dirty="0">
                          <a:solidFill>
                            <a:schemeClr val="bg2">
                              <a:lumMod val="25000"/>
                            </a:schemeClr>
                          </a:solidFill>
                          <a:effectLst/>
                          <a:latin typeface="Arial Narrow" panose="020B0606020202030204" pitchFamily="34" charset="0"/>
                        </a:rPr>
                        <a:t>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kumimoji="0" lang="en-PH" sz="8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230.00</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4158"/>
                  </a:ext>
                </a:extLst>
              </a:tr>
            </a:tbl>
          </a:graphicData>
        </a:graphic>
      </p:graphicFrame>
      <p:pic>
        <p:nvPicPr>
          <p:cNvPr id="19" name="Picture 18">
            <a:extLst>
              <a:ext uri="{FF2B5EF4-FFF2-40B4-BE49-F238E27FC236}">
                <a16:creationId xmlns:a16="http://schemas.microsoft.com/office/drawing/2014/main" id="{2B2FA2A1-1802-7876-693D-D04A3E345842}"/>
              </a:ext>
            </a:extLst>
          </p:cNvPr>
          <p:cNvPicPr>
            <a:picLocks noChangeAspect="1"/>
          </p:cNvPicPr>
          <p:nvPr/>
        </p:nvPicPr>
        <p:blipFill>
          <a:blip r:embed="rId4"/>
          <a:stretch>
            <a:fillRect/>
          </a:stretch>
        </p:blipFill>
        <p:spPr>
          <a:xfrm>
            <a:off x="1814286" y="491767"/>
            <a:ext cx="9941233" cy="468510"/>
          </a:xfrm>
          <a:prstGeom prst="rect">
            <a:avLst/>
          </a:prstGeom>
        </p:spPr>
      </p:pic>
      <p:sp>
        <p:nvSpPr>
          <p:cNvPr id="21" name="Rectangle: Rounded Corners 20">
            <a:extLst>
              <a:ext uri="{FF2B5EF4-FFF2-40B4-BE49-F238E27FC236}">
                <a16:creationId xmlns:a16="http://schemas.microsoft.com/office/drawing/2014/main" id="{F9F6A6CA-8BA3-3DAE-9CC1-7D1A1F922AA6}"/>
              </a:ext>
            </a:extLst>
          </p:cNvPr>
          <p:cNvSpPr/>
          <p:nvPr/>
        </p:nvSpPr>
        <p:spPr>
          <a:xfrm>
            <a:off x="2053320" y="223849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23" name="Rectangle: Rounded Corners 22">
            <a:extLst>
              <a:ext uri="{FF2B5EF4-FFF2-40B4-BE49-F238E27FC236}">
                <a16:creationId xmlns:a16="http://schemas.microsoft.com/office/drawing/2014/main" id="{8AFADE10-4663-C4E3-FF9D-B8C7CE0486F7}"/>
              </a:ext>
            </a:extLst>
          </p:cNvPr>
          <p:cNvSpPr/>
          <p:nvPr/>
        </p:nvSpPr>
        <p:spPr>
          <a:xfrm>
            <a:off x="2053320" y="262709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8" name="Rectangle: Rounded Corners 37">
            <a:extLst>
              <a:ext uri="{FF2B5EF4-FFF2-40B4-BE49-F238E27FC236}">
                <a16:creationId xmlns:a16="http://schemas.microsoft.com/office/drawing/2014/main" id="{3EED687F-65E5-D7C3-C355-3326D242C237}"/>
              </a:ext>
            </a:extLst>
          </p:cNvPr>
          <p:cNvSpPr/>
          <p:nvPr/>
        </p:nvSpPr>
        <p:spPr>
          <a:xfrm>
            <a:off x="2053320" y="298985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39" name="Rectangle: Rounded Corners 38">
            <a:extLst>
              <a:ext uri="{FF2B5EF4-FFF2-40B4-BE49-F238E27FC236}">
                <a16:creationId xmlns:a16="http://schemas.microsoft.com/office/drawing/2014/main" id="{75F7337A-2179-A37B-1A29-4088CB0E15F3}"/>
              </a:ext>
            </a:extLst>
          </p:cNvPr>
          <p:cNvSpPr/>
          <p:nvPr/>
        </p:nvSpPr>
        <p:spPr>
          <a:xfrm>
            <a:off x="2053320" y="338987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0" name="Rectangle: Rounded Corners 39">
            <a:extLst>
              <a:ext uri="{FF2B5EF4-FFF2-40B4-BE49-F238E27FC236}">
                <a16:creationId xmlns:a16="http://schemas.microsoft.com/office/drawing/2014/main" id="{691CD810-CFCD-7459-E480-B43A26518C0E}"/>
              </a:ext>
            </a:extLst>
          </p:cNvPr>
          <p:cNvSpPr/>
          <p:nvPr/>
        </p:nvSpPr>
        <p:spPr>
          <a:xfrm>
            <a:off x="2053320" y="377773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41" name="Rectangle: Rounded Corners 40">
            <a:extLst>
              <a:ext uri="{FF2B5EF4-FFF2-40B4-BE49-F238E27FC236}">
                <a16:creationId xmlns:a16="http://schemas.microsoft.com/office/drawing/2014/main" id="{D065367A-B455-FB81-D710-F7824299363F}"/>
              </a:ext>
            </a:extLst>
          </p:cNvPr>
          <p:cNvSpPr/>
          <p:nvPr/>
        </p:nvSpPr>
        <p:spPr>
          <a:xfrm>
            <a:off x="2053320" y="4166335"/>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1" name="Rectangle: Rounded Corners 50">
            <a:extLst>
              <a:ext uri="{FF2B5EF4-FFF2-40B4-BE49-F238E27FC236}">
                <a16:creationId xmlns:a16="http://schemas.microsoft.com/office/drawing/2014/main" id="{52C57CD6-C653-388A-B87B-2F25CE5C6172}"/>
              </a:ext>
            </a:extLst>
          </p:cNvPr>
          <p:cNvSpPr/>
          <p:nvPr/>
        </p:nvSpPr>
        <p:spPr>
          <a:xfrm>
            <a:off x="2053320" y="4529099"/>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2" name="Rectangle: Rounded Corners 51">
            <a:extLst>
              <a:ext uri="{FF2B5EF4-FFF2-40B4-BE49-F238E27FC236}">
                <a16:creationId xmlns:a16="http://schemas.microsoft.com/office/drawing/2014/main" id="{ACACDE33-3EAD-40E3-1412-520D85AB7F52}"/>
              </a:ext>
            </a:extLst>
          </p:cNvPr>
          <p:cNvSpPr/>
          <p:nvPr/>
        </p:nvSpPr>
        <p:spPr>
          <a:xfrm>
            <a:off x="2053320" y="492911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3" name="Rectangle: Rounded Corners 52">
            <a:extLst>
              <a:ext uri="{FF2B5EF4-FFF2-40B4-BE49-F238E27FC236}">
                <a16:creationId xmlns:a16="http://schemas.microsoft.com/office/drawing/2014/main" id="{E1E7E445-0AC1-ACE2-6930-1D861EF0B833}"/>
              </a:ext>
            </a:extLst>
          </p:cNvPr>
          <p:cNvSpPr/>
          <p:nvPr/>
        </p:nvSpPr>
        <p:spPr>
          <a:xfrm>
            <a:off x="2053320" y="5335513"/>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54" name="Rectangle: Rounded Corners 53">
            <a:extLst>
              <a:ext uri="{FF2B5EF4-FFF2-40B4-BE49-F238E27FC236}">
                <a16:creationId xmlns:a16="http://schemas.microsoft.com/office/drawing/2014/main" id="{5EB48E0E-DE28-BB43-DB23-A2F82743D873}"/>
              </a:ext>
            </a:extLst>
          </p:cNvPr>
          <p:cNvSpPr/>
          <p:nvPr/>
        </p:nvSpPr>
        <p:spPr>
          <a:xfrm>
            <a:off x="2053320" y="1813043"/>
            <a:ext cx="69651" cy="72685"/>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60" name="Isosceles Triangle 59">
            <a:extLst>
              <a:ext uri="{FF2B5EF4-FFF2-40B4-BE49-F238E27FC236}">
                <a16:creationId xmlns:a16="http://schemas.microsoft.com/office/drawing/2014/main" id="{CDAC9F1A-188B-E414-EBD9-14F9D549C482}"/>
              </a:ext>
            </a:extLst>
          </p:cNvPr>
          <p:cNvSpPr/>
          <p:nvPr/>
        </p:nvSpPr>
        <p:spPr>
          <a:xfrm flipV="1">
            <a:off x="10966536" y="174417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1" name="Isosceles Triangle 60">
            <a:extLst>
              <a:ext uri="{FF2B5EF4-FFF2-40B4-BE49-F238E27FC236}">
                <a16:creationId xmlns:a16="http://schemas.microsoft.com/office/drawing/2014/main" id="{A13BAF95-FE14-B20C-80B7-F155CD336F8A}"/>
              </a:ext>
            </a:extLst>
          </p:cNvPr>
          <p:cNvSpPr/>
          <p:nvPr/>
        </p:nvSpPr>
        <p:spPr>
          <a:xfrm flipV="1">
            <a:off x="10964112" y="217362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3" name="Isosceles Triangle 62">
            <a:extLst>
              <a:ext uri="{FF2B5EF4-FFF2-40B4-BE49-F238E27FC236}">
                <a16:creationId xmlns:a16="http://schemas.microsoft.com/office/drawing/2014/main" id="{351C6B82-20F5-EB18-BA9D-D8F8598CD3C4}"/>
              </a:ext>
            </a:extLst>
          </p:cNvPr>
          <p:cNvSpPr/>
          <p:nvPr/>
        </p:nvSpPr>
        <p:spPr>
          <a:xfrm flipV="1">
            <a:off x="10964112" y="255734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4" name="Isosceles Triangle 63">
            <a:extLst>
              <a:ext uri="{FF2B5EF4-FFF2-40B4-BE49-F238E27FC236}">
                <a16:creationId xmlns:a16="http://schemas.microsoft.com/office/drawing/2014/main" id="{A34DD2B1-4BDE-FD5A-2DE0-F66642706142}"/>
              </a:ext>
            </a:extLst>
          </p:cNvPr>
          <p:cNvSpPr/>
          <p:nvPr/>
        </p:nvSpPr>
        <p:spPr>
          <a:xfrm flipV="1">
            <a:off x="10961688" y="295186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5" name="Isosceles Triangle 64">
            <a:extLst>
              <a:ext uri="{FF2B5EF4-FFF2-40B4-BE49-F238E27FC236}">
                <a16:creationId xmlns:a16="http://schemas.microsoft.com/office/drawing/2014/main" id="{DCA1ED7C-0D62-B768-0527-250BEF88DB52}"/>
              </a:ext>
            </a:extLst>
          </p:cNvPr>
          <p:cNvSpPr/>
          <p:nvPr/>
        </p:nvSpPr>
        <p:spPr>
          <a:xfrm flipV="1">
            <a:off x="10961688" y="334377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6" name="Isosceles Triangle 65">
            <a:extLst>
              <a:ext uri="{FF2B5EF4-FFF2-40B4-BE49-F238E27FC236}">
                <a16:creationId xmlns:a16="http://schemas.microsoft.com/office/drawing/2014/main" id="{70021AF7-E705-30E1-602A-DA409CF97848}"/>
              </a:ext>
            </a:extLst>
          </p:cNvPr>
          <p:cNvSpPr/>
          <p:nvPr/>
        </p:nvSpPr>
        <p:spPr>
          <a:xfrm flipV="1">
            <a:off x="10959264" y="373511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7" name="Isosceles Triangle 66">
            <a:extLst>
              <a:ext uri="{FF2B5EF4-FFF2-40B4-BE49-F238E27FC236}">
                <a16:creationId xmlns:a16="http://schemas.microsoft.com/office/drawing/2014/main" id="{8930026B-4F7E-A044-DB65-1BC3459F80E5}"/>
              </a:ext>
            </a:extLst>
          </p:cNvPr>
          <p:cNvSpPr/>
          <p:nvPr/>
        </p:nvSpPr>
        <p:spPr>
          <a:xfrm flipV="1">
            <a:off x="10959264" y="411884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8" name="Isosceles Triangle 67">
            <a:extLst>
              <a:ext uri="{FF2B5EF4-FFF2-40B4-BE49-F238E27FC236}">
                <a16:creationId xmlns:a16="http://schemas.microsoft.com/office/drawing/2014/main" id="{6C65EAD7-2804-C1C1-936C-D595E9F7FEED}"/>
              </a:ext>
            </a:extLst>
          </p:cNvPr>
          <p:cNvSpPr/>
          <p:nvPr/>
        </p:nvSpPr>
        <p:spPr>
          <a:xfrm flipV="1">
            <a:off x="10956840" y="4513359"/>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9" name="Isosceles Triangle 68">
            <a:extLst>
              <a:ext uri="{FF2B5EF4-FFF2-40B4-BE49-F238E27FC236}">
                <a16:creationId xmlns:a16="http://schemas.microsoft.com/office/drawing/2014/main" id="{D8AEFBA0-33E6-6DF7-ACB1-821872CB4F28}"/>
              </a:ext>
            </a:extLst>
          </p:cNvPr>
          <p:cNvSpPr/>
          <p:nvPr/>
        </p:nvSpPr>
        <p:spPr>
          <a:xfrm flipV="1">
            <a:off x="10959264" y="4904702"/>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0" name="Isosceles Triangle 69">
            <a:extLst>
              <a:ext uri="{FF2B5EF4-FFF2-40B4-BE49-F238E27FC236}">
                <a16:creationId xmlns:a16="http://schemas.microsoft.com/office/drawing/2014/main" id="{E91ED1F3-527F-2F37-5DC2-A1FD8D6A666E}"/>
              </a:ext>
            </a:extLst>
          </p:cNvPr>
          <p:cNvSpPr/>
          <p:nvPr/>
        </p:nvSpPr>
        <p:spPr>
          <a:xfrm flipV="1">
            <a:off x="10956840" y="528652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1" name="Picture 70">
            <a:extLst>
              <a:ext uri="{FF2B5EF4-FFF2-40B4-BE49-F238E27FC236}">
                <a16:creationId xmlns:a16="http://schemas.microsoft.com/office/drawing/2014/main" id="{9DC337BA-035A-3F0B-5368-D8536BAD68A1}"/>
              </a:ext>
            </a:extLst>
          </p:cNvPr>
          <p:cNvPicPr>
            <a:picLocks noChangeAspect="1"/>
          </p:cNvPicPr>
          <p:nvPr/>
        </p:nvPicPr>
        <p:blipFill>
          <a:blip r:embed="rId5"/>
          <a:stretch>
            <a:fillRect/>
          </a:stretch>
        </p:blipFill>
        <p:spPr>
          <a:xfrm>
            <a:off x="9614437" y="1759696"/>
            <a:ext cx="294594" cy="294594"/>
          </a:xfrm>
          <a:prstGeom prst="rect">
            <a:avLst/>
          </a:prstGeom>
        </p:spPr>
      </p:pic>
      <p:pic>
        <p:nvPicPr>
          <p:cNvPr id="73" name="Picture 72">
            <a:extLst>
              <a:ext uri="{FF2B5EF4-FFF2-40B4-BE49-F238E27FC236}">
                <a16:creationId xmlns:a16="http://schemas.microsoft.com/office/drawing/2014/main" id="{CE22E116-6449-6CA3-75CE-BC37F7BAC650}"/>
              </a:ext>
            </a:extLst>
          </p:cNvPr>
          <p:cNvPicPr>
            <a:picLocks noChangeAspect="1"/>
          </p:cNvPicPr>
          <p:nvPr/>
        </p:nvPicPr>
        <p:blipFill>
          <a:blip r:embed="rId5"/>
          <a:stretch>
            <a:fillRect/>
          </a:stretch>
        </p:blipFill>
        <p:spPr>
          <a:xfrm>
            <a:off x="9612582" y="2155139"/>
            <a:ext cx="294594" cy="294594"/>
          </a:xfrm>
          <a:prstGeom prst="rect">
            <a:avLst/>
          </a:prstGeom>
        </p:spPr>
      </p:pic>
      <p:pic>
        <p:nvPicPr>
          <p:cNvPr id="74" name="Picture 73">
            <a:extLst>
              <a:ext uri="{FF2B5EF4-FFF2-40B4-BE49-F238E27FC236}">
                <a16:creationId xmlns:a16="http://schemas.microsoft.com/office/drawing/2014/main" id="{7DDAD992-8C0D-49DB-2675-FBF95E6B3118}"/>
              </a:ext>
            </a:extLst>
          </p:cNvPr>
          <p:cNvPicPr>
            <a:picLocks noChangeAspect="1"/>
          </p:cNvPicPr>
          <p:nvPr/>
        </p:nvPicPr>
        <p:blipFill>
          <a:blip r:embed="rId5"/>
          <a:stretch>
            <a:fillRect/>
          </a:stretch>
        </p:blipFill>
        <p:spPr>
          <a:xfrm>
            <a:off x="9612582" y="2589290"/>
            <a:ext cx="294594" cy="294594"/>
          </a:xfrm>
          <a:prstGeom prst="rect">
            <a:avLst/>
          </a:prstGeom>
        </p:spPr>
      </p:pic>
      <p:pic>
        <p:nvPicPr>
          <p:cNvPr id="75" name="Picture 74">
            <a:extLst>
              <a:ext uri="{FF2B5EF4-FFF2-40B4-BE49-F238E27FC236}">
                <a16:creationId xmlns:a16="http://schemas.microsoft.com/office/drawing/2014/main" id="{57CD5B74-F5C1-F5D3-057D-D547C1FC3E16}"/>
              </a:ext>
            </a:extLst>
          </p:cNvPr>
          <p:cNvPicPr>
            <a:picLocks noChangeAspect="1"/>
          </p:cNvPicPr>
          <p:nvPr/>
        </p:nvPicPr>
        <p:blipFill>
          <a:blip r:embed="rId5"/>
          <a:stretch>
            <a:fillRect/>
          </a:stretch>
        </p:blipFill>
        <p:spPr>
          <a:xfrm>
            <a:off x="9617125" y="2955498"/>
            <a:ext cx="294594" cy="294594"/>
          </a:xfrm>
          <a:prstGeom prst="rect">
            <a:avLst/>
          </a:prstGeom>
        </p:spPr>
      </p:pic>
      <p:pic>
        <p:nvPicPr>
          <p:cNvPr id="76" name="Picture 75">
            <a:extLst>
              <a:ext uri="{FF2B5EF4-FFF2-40B4-BE49-F238E27FC236}">
                <a16:creationId xmlns:a16="http://schemas.microsoft.com/office/drawing/2014/main" id="{069EF6A6-CEFB-08B0-90EA-FEF87BCA9EA6}"/>
              </a:ext>
            </a:extLst>
          </p:cNvPr>
          <p:cNvPicPr>
            <a:picLocks noChangeAspect="1"/>
          </p:cNvPicPr>
          <p:nvPr/>
        </p:nvPicPr>
        <p:blipFill>
          <a:blip r:embed="rId5"/>
          <a:stretch>
            <a:fillRect/>
          </a:stretch>
        </p:blipFill>
        <p:spPr>
          <a:xfrm>
            <a:off x="9614437" y="3351172"/>
            <a:ext cx="294594" cy="294594"/>
          </a:xfrm>
          <a:prstGeom prst="rect">
            <a:avLst/>
          </a:prstGeom>
        </p:spPr>
      </p:pic>
      <p:pic>
        <p:nvPicPr>
          <p:cNvPr id="77" name="Picture 76">
            <a:extLst>
              <a:ext uri="{FF2B5EF4-FFF2-40B4-BE49-F238E27FC236}">
                <a16:creationId xmlns:a16="http://schemas.microsoft.com/office/drawing/2014/main" id="{576FD8D4-321E-3562-CCE9-79244169A2D8}"/>
              </a:ext>
            </a:extLst>
          </p:cNvPr>
          <p:cNvPicPr>
            <a:picLocks noChangeAspect="1"/>
          </p:cNvPicPr>
          <p:nvPr/>
        </p:nvPicPr>
        <p:blipFill>
          <a:blip r:embed="rId5"/>
          <a:stretch>
            <a:fillRect/>
          </a:stretch>
        </p:blipFill>
        <p:spPr>
          <a:xfrm>
            <a:off x="9617125" y="3714219"/>
            <a:ext cx="294594" cy="294594"/>
          </a:xfrm>
          <a:prstGeom prst="rect">
            <a:avLst/>
          </a:prstGeom>
        </p:spPr>
      </p:pic>
      <p:pic>
        <p:nvPicPr>
          <p:cNvPr id="78" name="Picture 77">
            <a:extLst>
              <a:ext uri="{FF2B5EF4-FFF2-40B4-BE49-F238E27FC236}">
                <a16:creationId xmlns:a16="http://schemas.microsoft.com/office/drawing/2014/main" id="{726094B0-702C-3C58-4AD0-815BC74E65D5}"/>
              </a:ext>
            </a:extLst>
          </p:cNvPr>
          <p:cNvPicPr>
            <a:picLocks noChangeAspect="1"/>
          </p:cNvPicPr>
          <p:nvPr/>
        </p:nvPicPr>
        <p:blipFill>
          <a:blip r:embed="rId5"/>
          <a:stretch>
            <a:fillRect/>
          </a:stretch>
        </p:blipFill>
        <p:spPr>
          <a:xfrm>
            <a:off x="9612582" y="4173239"/>
            <a:ext cx="294594" cy="294594"/>
          </a:xfrm>
          <a:prstGeom prst="rect">
            <a:avLst/>
          </a:prstGeom>
        </p:spPr>
      </p:pic>
      <p:pic>
        <p:nvPicPr>
          <p:cNvPr id="79" name="Picture 78">
            <a:extLst>
              <a:ext uri="{FF2B5EF4-FFF2-40B4-BE49-F238E27FC236}">
                <a16:creationId xmlns:a16="http://schemas.microsoft.com/office/drawing/2014/main" id="{6374C30F-1C78-7901-0802-776C2822B24F}"/>
              </a:ext>
            </a:extLst>
          </p:cNvPr>
          <p:cNvPicPr>
            <a:picLocks noChangeAspect="1"/>
          </p:cNvPicPr>
          <p:nvPr/>
        </p:nvPicPr>
        <p:blipFill>
          <a:blip r:embed="rId5"/>
          <a:stretch>
            <a:fillRect/>
          </a:stretch>
        </p:blipFill>
        <p:spPr>
          <a:xfrm>
            <a:off x="9612582" y="4545349"/>
            <a:ext cx="294594" cy="294594"/>
          </a:xfrm>
          <a:prstGeom prst="rect">
            <a:avLst/>
          </a:prstGeom>
        </p:spPr>
      </p:pic>
      <p:pic>
        <p:nvPicPr>
          <p:cNvPr id="80" name="Picture 79">
            <a:extLst>
              <a:ext uri="{FF2B5EF4-FFF2-40B4-BE49-F238E27FC236}">
                <a16:creationId xmlns:a16="http://schemas.microsoft.com/office/drawing/2014/main" id="{94D1F879-65B1-CB04-EA0A-52914C39F74C}"/>
              </a:ext>
            </a:extLst>
          </p:cNvPr>
          <p:cNvPicPr>
            <a:picLocks noChangeAspect="1"/>
          </p:cNvPicPr>
          <p:nvPr/>
        </p:nvPicPr>
        <p:blipFill>
          <a:blip r:embed="rId5"/>
          <a:stretch>
            <a:fillRect/>
          </a:stretch>
        </p:blipFill>
        <p:spPr>
          <a:xfrm>
            <a:off x="9615270" y="4908396"/>
            <a:ext cx="294594" cy="294594"/>
          </a:xfrm>
          <a:prstGeom prst="rect">
            <a:avLst/>
          </a:prstGeom>
        </p:spPr>
      </p:pic>
      <p:sp>
        <p:nvSpPr>
          <p:cNvPr id="81" name="Callout: Line with Border and Accent Bar 80">
            <a:extLst>
              <a:ext uri="{FF2B5EF4-FFF2-40B4-BE49-F238E27FC236}">
                <a16:creationId xmlns:a16="http://schemas.microsoft.com/office/drawing/2014/main" id="{C0FA729C-84DB-63E5-C6B1-35C2F08C3ED0}"/>
              </a:ext>
            </a:extLst>
          </p:cNvPr>
          <p:cNvSpPr/>
          <p:nvPr/>
        </p:nvSpPr>
        <p:spPr>
          <a:xfrm>
            <a:off x="7199497" y="83724"/>
            <a:ext cx="1423735" cy="759792"/>
          </a:xfrm>
          <a:prstGeom prst="accentBorderCallout1">
            <a:avLst>
              <a:gd name="adj1" fmla="val 18750"/>
              <a:gd name="adj2" fmla="val -8333"/>
              <a:gd name="adj3" fmla="val 218796"/>
              <a:gd name="adj4" fmla="val 2897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Activate | </a:t>
            </a:r>
            <a:r>
              <a:rPr lang="ar-SA" sz="1000" dirty="0"/>
              <a:t>نشطة</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Finished | </a:t>
            </a:r>
            <a:r>
              <a:rPr lang="ar-SA" sz="1000" dirty="0"/>
              <a:t>منتهية</a:t>
            </a:r>
            <a:endParaRPr lang="en-US" sz="1000" dirty="0"/>
          </a:p>
        </p:txBody>
      </p:sp>
      <p:sp>
        <p:nvSpPr>
          <p:cNvPr id="82" name="Rectangle 81">
            <a:extLst>
              <a:ext uri="{FF2B5EF4-FFF2-40B4-BE49-F238E27FC236}">
                <a16:creationId xmlns:a16="http://schemas.microsoft.com/office/drawing/2014/main" id="{37B1B2FD-4B9B-5367-CB2D-276F8377E726}"/>
              </a:ext>
            </a:extLst>
          </p:cNvPr>
          <p:cNvSpPr/>
          <p:nvPr/>
        </p:nvSpPr>
        <p:spPr>
          <a:xfrm>
            <a:off x="1814286" y="201688"/>
            <a:ext cx="1439454" cy="238353"/>
          </a:xfrm>
          <a:prstGeom prst="rect">
            <a:avLst/>
          </a:prstGeom>
          <a:solidFill>
            <a:srgbClr val="F1F3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3" name="TextBox 82">
            <a:extLst>
              <a:ext uri="{FF2B5EF4-FFF2-40B4-BE49-F238E27FC236}">
                <a16:creationId xmlns:a16="http://schemas.microsoft.com/office/drawing/2014/main" id="{FFF2E022-565F-ADAC-3337-E447BA8E6C3A}"/>
              </a:ext>
            </a:extLst>
          </p:cNvPr>
          <p:cNvSpPr txBox="1"/>
          <p:nvPr/>
        </p:nvSpPr>
        <p:spPr>
          <a:xfrm>
            <a:off x="1737360" y="163959"/>
            <a:ext cx="4358640" cy="461665"/>
          </a:xfrm>
          <a:prstGeom prst="rect">
            <a:avLst/>
          </a:prstGeom>
          <a:noFill/>
        </p:spPr>
        <p:txBody>
          <a:bodyPr wrap="square" rtlCol="0">
            <a:spAutoFit/>
          </a:bodyPr>
          <a:lstStyle/>
          <a:p>
            <a:r>
              <a:rPr lang="en-US" sz="1200" b="1" dirty="0">
                <a:latin typeface="Arial Narrow" panose="020B0606020202030204" pitchFamily="34" charset="0"/>
              </a:rPr>
              <a:t>Statement of invoices issued by the platform to service applicants</a:t>
            </a:r>
          </a:p>
          <a:p>
            <a:r>
              <a:rPr lang="ar-SA" sz="1200" b="1" dirty="0">
                <a:latin typeface="Cairo" panose="00000500000000000000" pitchFamily="2" charset="-78"/>
                <a:cs typeface="Cairo" panose="00000500000000000000" pitchFamily="2" charset="-78"/>
              </a:rPr>
              <a:t>بيان الفواتير المصدرة من المنصة لطالبي الخدمة</a:t>
            </a:r>
            <a:endParaRPr lang="en-PH" sz="1200" b="1" dirty="0">
              <a:latin typeface="Cairo" panose="00000500000000000000" pitchFamily="2" charset="-78"/>
              <a:cs typeface="Cairo" panose="00000500000000000000" pitchFamily="2" charset="-78"/>
            </a:endParaRPr>
          </a:p>
        </p:txBody>
      </p:sp>
      <p:sp>
        <p:nvSpPr>
          <p:cNvPr id="85" name="Rectangle: Rounded Corners 84">
            <a:extLst>
              <a:ext uri="{FF2B5EF4-FFF2-40B4-BE49-F238E27FC236}">
                <a16:creationId xmlns:a16="http://schemas.microsoft.com/office/drawing/2014/main" id="{23D1F786-237B-DC33-6189-AE5CB3207DF5}"/>
              </a:ext>
            </a:extLst>
          </p:cNvPr>
          <p:cNvSpPr/>
          <p:nvPr/>
        </p:nvSpPr>
        <p:spPr>
          <a:xfrm>
            <a:off x="10215518" y="181212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418DAE0E-8879-76F9-B505-C5999AB321FD}"/>
              </a:ext>
            </a:extLst>
          </p:cNvPr>
          <p:cNvSpPr/>
          <p:nvPr/>
        </p:nvSpPr>
        <p:spPr>
          <a:xfrm>
            <a:off x="10244205" y="2214861"/>
            <a:ext cx="447875" cy="108869"/>
          </a:xfrm>
          <a:prstGeom prst="roundRect">
            <a:avLst/>
          </a:prstGeom>
          <a:solidFill>
            <a:schemeClr val="bg1"/>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2">
                    <a:lumMod val="50000"/>
                  </a:schemeClr>
                </a:solidFill>
                <a:latin typeface="Arial Narrow" panose="020B0606020202030204" pitchFamily="34" charset="0"/>
              </a:rPr>
              <a:t>Waiting</a:t>
            </a:r>
            <a:endParaRPr lang="en-PH" sz="571" b="1" dirty="0">
              <a:solidFill>
                <a:schemeClr val="bg2">
                  <a:lumMod val="50000"/>
                </a:schemeClr>
              </a:solidFill>
              <a:latin typeface="Arial Narrow" panose="020B0606020202030204" pitchFamily="34" charset="0"/>
            </a:endParaRPr>
          </a:p>
        </p:txBody>
      </p:sp>
      <p:sp>
        <p:nvSpPr>
          <p:cNvPr id="87" name="Rectangle: Rounded Corners 86">
            <a:extLst>
              <a:ext uri="{FF2B5EF4-FFF2-40B4-BE49-F238E27FC236}">
                <a16:creationId xmlns:a16="http://schemas.microsoft.com/office/drawing/2014/main" id="{FC96121C-D330-5C7F-B74D-1A0AC545B26C}"/>
              </a:ext>
            </a:extLst>
          </p:cNvPr>
          <p:cNvSpPr/>
          <p:nvPr/>
        </p:nvSpPr>
        <p:spPr>
          <a:xfrm>
            <a:off x="10215518" y="2587497"/>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88" name="Rectangle: Rounded Corners 87">
            <a:extLst>
              <a:ext uri="{FF2B5EF4-FFF2-40B4-BE49-F238E27FC236}">
                <a16:creationId xmlns:a16="http://schemas.microsoft.com/office/drawing/2014/main" id="{B410455F-DF4D-9801-75BE-2D94C5418836}"/>
              </a:ext>
            </a:extLst>
          </p:cNvPr>
          <p:cNvSpPr/>
          <p:nvPr/>
        </p:nvSpPr>
        <p:spPr>
          <a:xfrm>
            <a:off x="10215518" y="2981003"/>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89" name="Rectangle: Rounded Corners 88">
            <a:extLst>
              <a:ext uri="{FF2B5EF4-FFF2-40B4-BE49-F238E27FC236}">
                <a16:creationId xmlns:a16="http://schemas.microsoft.com/office/drawing/2014/main" id="{7DC853EB-5F4C-05E0-F22E-0128444FB7DF}"/>
              </a:ext>
            </a:extLst>
          </p:cNvPr>
          <p:cNvSpPr/>
          <p:nvPr/>
        </p:nvSpPr>
        <p:spPr>
          <a:xfrm>
            <a:off x="10215518" y="3355826"/>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0" name="Rectangle: Rounded Corners 89">
            <a:extLst>
              <a:ext uri="{FF2B5EF4-FFF2-40B4-BE49-F238E27FC236}">
                <a16:creationId xmlns:a16="http://schemas.microsoft.com/office/drawing/2014/main" id="{5E2477BB-6EBE-278D-6615-D2A94135A3EC}"/>
              </a:ext>
            </a:extLst>
          </p:cNvPr>
          <p:cNvSpPr/>
          <p:nvPr/>
        </p:nvSpPr>
        <p:spPr>
          <a:xfrm>
            <a:off x="10215518" y="3736632"/>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1" name="Rectangle: Rounded Corners 90">
            <a:extLst>
              <a:ext uri="{FF2B5EF4-FFF2-40B4-BE49-F238E27FC236}">
                <a16:creationId xmlns:a16="http://schemas.microsoft.com/office/drawing/2014/main" id="{0395776F-AAE5-360F-8679-580C22E52206}"/>
              </a:ext>
            </a:extLst>
          </p:cNvPr>
          <p:cNvSpPr/>
          <p:nvPr/>
        </p:nvSpPr>
        <p:spPr>
          <a:xfrm>
            <a:off x="10215518" y="4144988"/>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2" name="Rectangle: Rounded Corners 91">
            <a:extLst>
              <a:ext uri="{FF2B5EF4-FFF2-40B4-BE49-F238E27FC236}">
                <a16:creationId xmlns:a16="http://schemas.microsoft.com/office/drawing/2014/main" id="{103978C7-69ED-923B-11FD-2D620F2B23FD}"/>
              </a:ext>
            </a:extLst>
          </p:cNvPr>
          <p:cNvSpPr/>
          <p:nvPr/>
        </p:nvSpPr>
        <p:spPr>
          <a:xfrm>
            <a:off x="10215518" y="4538494"/>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3" name="Rectangle: Rounded Corners 92">
            <a:extLst>
              <a:ext uri="{FF2B5EF4-FFF2-40B4-BE49-F238E27FC236}">
                <a16:creationId xmlns:a16="http://schemas.microsoft.com/office/drawing/2014/main" id="{FC4B16BF-3690-C1CD-FE72-88C33AB62EE7}"/>
              </a:ext>
            </a:extLst>
          </p:cNvPr>
          <p:cNvSpPr/>
          <p:nvPr/>
        </p:nvSpPr>
        <p:spPr>
          <a:xfrm>
            <a:off x="10215518" y="4913317"/>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94" name="Rectangle: Rounded Corners 93">
            <a:extLst>
              <a:ext uri="{FF2B5EF4-FFF2-40B4-BE49-F238E27FC236}">
                <a16:creationId xmlns:a16="http://schemas.microsoft.com/office/drawing/2014/main" id="{3E333714-8FF5-155B-5F16-C8A1998DB886}"/>
              </a:ext>
            </a:extLst>
          </p:cNvPr>
          <p:cNvSpPr/>
          <p:nvPr/>
        </p:nvSpPr>
        <p:spPr>
          <a:xfrm>
            <a:off x="10215518" y="5294123"/>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pic>
        <p:nvPicPr>
          <p:cNvPr id="2" name="Picture 1">
            <a:extLst>
              <a:ext uri="{FF2B5EF4-FFF2-40B4-BE49-F238E27FC236}">
                <a16:creationId xmlns:a16="http://schemas.microsoft.com/office/drawing/2014/main" id="{CAE47DB1-EC44-1100-2CBC-6754C2A00F93}"/>
              </a:ext>
            </a:extLst>
          </p:cNvPr>
          <p:cNvPicPr>
            <a:picLocks noChangeAspect="1"/>
          </p:cNvPicPr>
          <p:nvPr/>
        </p:nvPicPr>
        <p:blipFill>
          <a:blip r:embed="rId6"/>
          <a:stretch>
            <a:fillRect/>
          </a:stretch>
        </p:blipFill>
        <p:spPr>
          <a:xfrm>
            <a:off x="-1503802" y="3948677"/>
            <a:ext cx="3256083" cy="2431652"/>
          </a:xfrm>
          <a:prstGeom prst="rect">
            <a:avLst/>
          </a:prstGeom>
        </p:spPr>
      </p:pic>
      <p:sp>
        <p:nvSpPr>
          <p:cNvPr id="3" name="Rectangle: Rounded Corners 2">
            <a:extLst>
              <a:ext uri="{FF2B5EF4-FFF2-40B4-BE49-F238E27FC236}">
                <a16:creationId xmlns:a16="http://schemas.microsoft.com/office/drawing/2014/main" id="{819CC572-EC28-65A9-3CFB-6F65390431DC}"/>
              </a:ext>
            </a:extLst>
          </p:cNvPr>
          <p:cNvSpPr/>
          <p:nvPr/>
        </p:nvSpPr>
        <p:spPr>
          <a:xfrm>
            <a:off x="86603" y="3971712"/>
            <a:ext cx="1630686" cy="3129409"/>
          </a:xfrm>
          <a:prstGeom prst="roundRect">
            <a:avLst>
              <a:gd name="adj" fmla="val 0"/>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62" name="Rectangle: Rounded Corners 61">
            <a:extLst>
              <a:ext uri="{FF2B5EF4-FFF2-40B4-BE49-F238E27FC236}">
                <a16:creationId xmlns:a16="http://schemas.microsoft.com/office/drawing/2014/main" id="{4E3C3823-188E-00EE-06D2-D0CA3C5FE6DC}"/>
              </a:ext>
            </a:extLst>
          </p:cNvPr>
          <p:cNvSpPr/>
          <p:nvPr/>
        </p:nvSpPr>
        <p:spPr>
          <a:xfrm>
            <a:off x="166484" y="3968545"/>
            <a:ext cx="1494445" cy="3129408"/>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PH" sz="667" dirty="0">
              <a:solidFill>
                <a:schemeClr val="bg1"/>
              </a:solidFill>
            </a:endParaRPr>
          </a:p>
        </p:txBody>
      </p:sp>
      <p:sp>
        <p:nvSpPr>
          <p:cNvPr id="72" name="Rectangle: Rounded Corners 71">
            <a:extLst>
              <a:ext uri="{FF2B5EF4-FFF2-40B4-BE49-F238E27FC236}">
                <a16:creationId xmlns:a16="http://schemas.microsoft.com/office/drawing/2014/main" id="{0D8567E3-8790-E290-3E8C-A53EA79F47ED}"/>
              </a:ext>
            </a:extLst>
          </p:cNvPr>
          <p:cNvSpPr/>
          <p:nvPr/>
        </p:nvSpPr>
        <p:spPr>
          <a:xfrm>
            <a:off x="233371" y="4017071"/>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Out-going Invoices</a:t>
            </a:r>
            <a:endParaRPr lang="en-PH" sz="700" dirty="0">
              <a:solidFill>
                <a:schemeClr val="bg1"/>
              </a:solidFill>
            </a:endParaRPr>
          </a:p>
        </p:txBody>
      </p:sp>
      <p:pic>
        <p:nvPicPr>
          <p:cNvPr id="125" name="Picture 124">
            <a:extLst>
              <a:ext uri="{FF2B5EF4-FFF2-40B4-BE49-F238E27FC236}">
                <a16:creationId xmlns:a16="http://schemas.microsoft.com/office/drawing/2014/main" id="{BF69566D-2082-4985-A951-5200B7682235}"/>
              </a:ext>
            </a:extLst>
          </p:cNvPr>
          <p:cNvPicPr>
            <a:picLocks noChangeAspect="1"/>
          </p:cNvPicPr>
          <p:nvPr/>
        </p:nvPicPr>
        <p:blipFill>
          <a:blip r:embed="rId7"/>
          <a:srcRect l="45751" t="26139" r="11935" b="33719"/>
          <a:stretch>
            <a:fillRect/>
          </a:stretch>
        </p:blipFill>
        <p:spPr>
          <a:xfrm rot="5400000">
            <a:off x="1452662" y="4057906"/>
            <a:ext cx="58971" cy="97529"/>
          </a:xfrm>
          <a:prstGeom prst="rect">
            <a:avLst/>
          </a:prstGeom>
        </p:spPr>
      </p:pic>
      <p:sp>
        <p:nvSpPr>
          <p:cNvPr id="126" name="Rectangle 125">
            <a:extLst>
              <a:ext uri="{FF2B5EF4-FFF2-40B4-BE49-F238E27FC236}">
                <a16:creationId xmlns:a16="http://schemas.microsoft.com/office/drawing/2014/main" id="{91158806-E94B-EAE1-6925-EB3CA897837B}"/>
              </a:ext>
            </a:extLst>
          </p:cNvPr>
          <p:cNvSpPr/>
          <p:nvPr/>
        </p:nvSpPr>
        <p:spPr>
          <a:xfrm>
            <a:off x="277161" y="4094055"/>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1570EF"/>
                </a:solidFill>
                <a:latin typeface="Arial Narrow" panose="020B0606020202030204" pitchFamily="34" charset="0"/>
              </a:rPr>
              <a:t>Service applicants’ Invoices</a:t>
            </a:r>
          </a:p>
          <a:p>
            <a:pPr>
              <a:lnSpc>
                <a:spcPct val="150000"/>
              </a:lnSpc>
            </a:pPr>
            <a:r>
              <a:rPr lang="en-US" sz="700" dirty="0">
                <a:solidFill>
                  <a:schemeClr val="bg1"/>
                </a:solidFill>
                <a:latin typeface="Arial Narrow" panose="020B0606020202030204" pitchFamily="34" charset="0"/>
              </a:rPr>
              <a:t>Entity Negotiation Invoices</a:t>
            </a:r>
            <a:endParaRPr lang="en-PH" sz="700" dirty="0">
              <a:solidFill>
                <a:schemeClr val="bg1"/>
              </a:solidFill>
              <a:latin typeface="Arial Narrow" panose="020B0606020202030204" pitchFamily="34" charset="0"/>
            </a:endParaRPr>
          </a:p>
        </p:txBody>
      </p:sp>
      <p:sp>
        <p:nvSpPr>
          <p:cNvPr id="127" name="Rectangle: Rounded Corners 126">
            <a:extLst>
              <a:ext uri="{FF2B5EF4-FFF2-40B4-BE49-F238E27FC236}">
                <a16:creationId xmlns:a16="http://schemas.microsoft.com/office/drawing/2014/main" id="{119AFF56-0C7C-395D-C46C-C80E10D1B84E}"/>
              </a:ext>
            </a:extLst>
          </p:cNvPr>
          <p:cNvSpPr/>
          <p:nvPr/>
        </p:nvSpPr>
        <p:spPr>
          <a:xfrm>
            <a:off x="233372" y="4499430"/>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Incoming Invoices</a:t>
            </a:r>
            <a:endParaRPr lang="en-PH" sz="700" dirty="0">
              <a:solidFill>
                <a:schemeClr val="bg1"/>
              </a:solidFill>
            </a:endParaRPr>
          </a:p>
        </p:txBody>
      </p:sp>
      <p:pic>
        <p:nvPicPr>
          <p:cNvPr id="128" name="Picture 127">
            <a:extLst>
              <a:ext uri="{FF2B5EF4-FFF2-40B4-BE49-F238E27FC236}">
                <a16:creationId xmlns:a16="http://schemas.microsoft.com/office/drawing/2014/main" id="{DD8B370D-9AD5-AFCC-BAA0-78CF4F44BB79}"/>
              </a:ext>
            </a:extLst>
          </p:cNvPr>
          <p:cNvPicPr>
            <a:picLocks noChangeAspect="1"/>
          </p:cNvPicPr>
          <p:nvPr/>
        </p:nvPicPr>
        <p:blipFill>
          <a:blip r:embed="rId7"/>
          <a:srcRect l="45751" t="26139" r="11935" b="33719"/>
          <a:stretch>
            <a:fillRect/>
          </a:stretch>
        </p:blipFill>
        <p:spPr>
          <a:xfrm rot="5400000">
            <a:off x="1452663" y="4540265"/>
            <a:ext cx="58971" cy="97529"/>
          </a:xfrm>
          <a:prstGeom prst="rect">
            <a:avLst/>
          </a:prstGeom>
        </p:spPr>
      </p:pic>
      <p:sp>
        <p:nvSpPr>
          <p:cNvPr id="130" name="Rectangle: Rounded Corners 129">
            <a:extLst>
              <a:ext uri="{FF2B5EF4-FFF2-40B4-BE49-F238E27FC236}">
                <a16:creationId xmlns:a16="http://schemas.microsoft.com/office/drawing/2014/main" id="{51D0EB7E-B721-4264-D5EF-F62AD34644C4}"/>
              </a:ext>
            </a:extLst>
          </p:cNvPr>
          <p:cNvSpPr/>
          <p:nvPr/>
        </p:nvSpPr>
        <p:spPr>
          <a:xfrm>
            <a:off x="251155" y="495812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Users Account</a:t>
            </a:r>
            <a:endParaRPr lang="en-PH" sz="700" dirty="0">
              <a:solidFill>
                <a:schemeClr val="bg1"/>
              </a:solidFill>
            </a:endParaRPr>
          </a:p>
        </p:txBody>
      </p:sp>
      <p:pic>
        <p:nvPicPr>
          <p:cNvPr id="131" name="Picture 130">
            <a:extLst>
              <a:ext uri="{FF2B5EF4-FFF2-40B4-BE49-F238E27FC236}">
                <a16:creationId xmlns:a16="http://schemas.microsoft.com/office/drawing/2014/main" id="{0A8F8B3D-1D90-3D04-F9A8-A22330AEE05D}"/>
              </a:ext>
            </a:extLst>
          </p:cNvPr>
          <p:cNvPicPr>
            <a:picLocks noChangeAspect="1"/>
          </p:cNvPicPr>
          <p:nvPr/>
        </p:nvPicPr>
        <p:blipFill>
          <a:blip r:embed="rId7"/>
          <a:srcRect l="45751" t="26139" r="11935" b="33719"/>
          <a:stretch>
            <a:fillRect/>
          </a:stretch>
        </p:blipFill>
        <p:spPr>
          <a:xfrm rot="5400000">
            <a:off x="1470446" y="4998963"/>
            <a:ext cx="58971" cy="97529"/>
          </a:xfrm>
          <a:prstGeom prst="rect">
            <a:avLst/>
          </a:prstGeom>
        </p:spPr>
      </p:pic>
      <p:sp>
        <p:nvSpPr>
          <p:cNvPr id="132" name="Rectangle 131">
            <a:extLst>
              <a:ext uri="{FF2B5EF4-FFF2-40B4-BE49-F238E27FC236}">
                <a16:creationId xmlns:a16="http://schemas.microsoft.com/office/drawing/2014/main" id="{8CA0C1E9-471C-EAA1-1C7D-F675C8D8FB72}"/>
              </a:ext>
            </a:extLst>
          </p:cNvPr>
          <p:cNvSpPr/>
          <p:nvPr/>
        </p:nvSpPr>
        <p:spPr>
          <a:xfrm>
            <a:off x="294945" y="5035112"/>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Legal Service Providers</a:t>
            </a:r>
          </a:p>
          <a:p>
            <a:pPr>
              <a:lnSpc>
                <a:spcPct val="150000"/>
              </a:lnSpc>
            </a:pPr>
            <a:r>
              <a:rPr lang="en-US" sz="700" dirty="0">
                <a:solidFill>
                  <a:schemeClr val="bg1"/>
                </a:solidFill>
                <a:latin typeface="Arial Narrow" panose="020B0606020202030204" pitchFamily="34" charset="0"/>
              </a:rPr>
              <a:t>Service Seekers</a:t>
            </a:r>
          </a:p>
          <a:p>
            <a:pPr>
              <a:lnSpc>
                <a:spcPct val="150000"/>
              </a:lnSpc>
            </a:pPr>
            <a:r>
              <a:rPr lang="en-US" sz="700" dirty="0">
                <a:solidFill>
                  <a:schemeClr val="bg1"/>
                </a:solidFill>
                <a:latin typeface="Arial Narrow" panose="020B0606020202030204" pitchFamily="34" charset="0"/>
              </a:rPr>
              <a:t>Establishments</a:t>
            </a:r>
            <a:endParaRPr lang="en-PH" sz="700" dirty="0">
              <a:solidFill>
                <a:schemeClr val="bg1"/>
              </a:solidFill>
              <a:latin typeface="Arial Narrow" panose="020B0606020202030204" pitchFamily="34" charset="0"/>
            </a:endParaRPr>
          </a:p>
        </p:txBody>
      </p:sp>
      <p:sp>
        <p:nvSpPr>
          <p:cNvPr id="133" name="Rectangle: Rounded Corners 132">
            <a:extLst>
              <a:ext uri="{FF2B5EF4-FFF2-40B4-BE49-F238E27FC236}">
                <a16:creationId xmlns:a16="http://schemas.microsoft.com/office/drawing/2014/main" id="{8FF34F57-F47A-01B5-9690-C4A72D3C84ED}"/>
              </a:ext>
            </a:extLst>
          </p:cNvPr>
          <p:cNvSpPr/>
          <p:nvPr/>
        </p:nvSpPr>
        <p:spPr>
          <a:xfrm>
            <a:off x="251155" y="558921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Platform Accounts</a:t>
            </a:r>
            <a:endParaRPr lang="en-PH" sz="700" dirty="0">
              <a:solidFill>
                <a:schemeClr val="bg1"/>
              </a:solidFill>
            </a:endParaRPr>
          </a:p>
        </p:txBody>
      </p:sp>
      <p:pic>
        <p:nvPicPr>
          <p:cNvPr id="134" name="Picture 133">
            <a:extLst>
              <a:ext uri="{FF2B5EF4-FFF2-40B4-BE49-F238E27FC236}">
                <a16:creationId xmlns:a16="http://schemas.microsoft.com/office/drawing/2014/main" id="{A5A4E5B6-2FB5-BB5E-A4E3-37BF29F7BB19}"/>
              </a:ext>
            </a:extLst>
          </p:cNvPr>
          <p:cNvPicPr>
            <a:picLocks noChangeAspect="1"/>
          </p:cNvPicPr>
          <p:nvPr/>
        </p:nvPicPr>
        <p:blipFill>
          <a:blip r:embed="rId7"/>
          <a:srcRect l="45751" t="26139" r="11935" b="33719"/>
          <a:stretch>
            <a:fillRect/>
          </a:stretch>
        </p:blipFill>
        <p:spPr>
          <a:xfrm rot="5400000">
            <a:off x="1470446" y="5630049"/>
            <a:ext cx="58971" cy="97529"/>
          </a:xfrm>
          <a:prstGeom prst="rect">
            <a:avLst/>
          </a:prstGeom>
        </p:spPr>
      </p:pic>
      <p:sp>
        <p:nvSpPr>
          <p:cNvPr id="135" name="Rectangle 134">
            <a:extLst>
              <a:ext uri="{FF2B5EF4-FFF2-40B4-BE49-F238E27FC236}">
                <a16:creationId xmlns:a16="http://schemas.microsoft.com/office/drawing/2014/main" id="{62C9E110-EDD4-958C-11C9-80088D3D42DF}"/>
              </a:ext>
            </a:extLst>
          </p:cNvPr>
          <p:cNvSpPr/>
          <p:nvPr/>
        </p:nvSpPr>
        <p:spPr>
          <a:xfrm>
            <a:off x="295848" y="5690303"/>
            <a:ext cx="1309115" cy="101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Platform revenues</a:t>
            </a:r>
          </a:p>
          <a:p>
            <a:r>
              <a:rPr lang="en-US" sz="700" dirty="0">
                <a:solidFill>
                  <a:schemeClr val="bg1"/>
                </a:solidFill>
                <a:latin typeface="Arial Narrow" panose="020B0606020202030204" pitchFamily="34" charset="0"/>
              </a:rPr>
              <a:t>          </a:t>
            </a:r>
            <a:r>
              <a:rPr lang="en-US" sz="800" dirty="0">
                <a:latin typeface="Cairo" panose="00000500000000000000" pitchFamily="2" charset="-78"/>
                <a:cs typeface="Cairo" panose="00000500000000000000" pitchFamily="2" charset="-78"/>
              </a:rPr>
              <a:t>Financial statement</a:t>
            </a:r>
          </a:p>
          <a:p>
            <a:pPr>
              <a:lnSpc>
                <a:spcPct val="150000"/>
              </a:lnSpc>
            </a:pPr>
            <a:r>
              <a:rPr lang="en-US" sz="700" dirty="0">
                <a:solidFill>
                  <a:schemeClr val="bg1"/>
                </a:solidFill>
                <a:latin typeface="Arial Narrow" panose="020B0606020202030204" pitchFamily="34" charset="0"/>
              </a:rPr>
              <a:t>          Entity Negotiation Invoice</a:t>
            </a:r>
          </a:p>
          <a:p>
            <a:pPr>
              <a:lnSpc>
                <a:spcPct val="150000"/>
              </a:lnSpc>
            </a:pPr>
            <a:r>
              <a:rPr lang="en-US" sz="700" dirty="0">
                <a:solidFill>
                  <a:schemeClr val="bg1"/>
                </a:solidFill>
                <a:latin typeface="Arial Narrow" panose="020B0606020202030204" pitchFamily="34" charset="0"/>
              </a:rPr>
              <a:t>          Total Revenue Analysis</a:t>
            </a:r>
          </a:p>
          <a:p>
            <a:pPr>
              <a:lnSpc>
                <a:spcPct val="200000"/>
              </a:lnSpc>
            </a:pPr>
            <a:r>
              <a:rPr lang="en-US" sz="700" dirty="0">
                <a:solidFill>
                  <a:schemeClr val="bg1"/>
                </a:solidFill>
                <a:latin typeface="Arial Narrow" panose="020B0606020202030204" pitchFamily="34" charset="0"/>
              </a:rPr>
              <a:t>Financial Settlement - Provider</a:t>
            </a:r>
          </a:p>
          <a:p>
            <a:pPr>
              <a:lnSpc>
                <a:spcPct val="150000"/>
              </a:lnSpc>
            </a:pPr>
            <a:r>
              <a:rPr lang="en-US" sz="700" dirty="0">
                <a:solidFill>
                  <a:schemeClr val="bg1"/>
                </a:solidFill>
                <a:latin typeface="Arial Narrow" panose="020B0606020202030204" pitchFamily="34" charset="0"/>
              </a:rPr>
              <a:t>Clients Refund Statement</a:t>
            </a:r>
          </a:p>
        </p:txBody>
      </p:sp>
      <p:sp>
        <p:nvSpPr>
          <p:cNvPr id="136" name="Rectangle: Rounded Corners 135">
            <a:extLst>
              <a:ext uri="{FF2B5EF4-FFF2-40B4-BE49-F238E27FC236}">
                <a16:creationId xmlns:a16="http://schemas.microsoft.com/office/drawing/2014/main" id="{7A82ACC5-CF65-75DA-C77C-B2C726ED60EE}"/>
              </a:ext>
            </a:extLst>
          </p:cNvPr>
          <p:cNvSpPr/>
          <p:nvPr/>
        </p:nvSpPr>
        <p:spPr>
          <a:xfrm>
            <a:off x="251155" y="6742517"/>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solidFill>
                  <a:schemeClr val="bg1"/>
                </a:solidFill>
              </a:rPr>
              <a:t>Deductions</a:t>
            </a:r>
            <a:endParaRPr lang="en-PH" sz="700" dirty="0">
              <a:solidFill>
                <a:schemeClr val="bg1"/>
              </a:solidFill>
            </a:endParaRPr>
          </a:p>
        </p:txBody>
      </p:sp>
      <p:sp>
        <p:nvSpPr>
          <p:cNvPr id="137" name="Rectangle: Rounded Corners 136">
            <a:extLst>
              <a:ext uri="{FF2B5EF4-FFF2-40B4-BE49-F238E27FC236}">
                <a16:creationId xmlns:a16="http://schemas.microsoft.com/office/drawing/2014/main" id="{F64B34B5-3436-D9D3-DA72-556924B557AC}"/>
              </a:ext>
            </a:extLst>
          </p:cNvPr>
          <p:cNvSpPr/>
          <p:nvPr/>
        </p:nvSpPr>
        <p:spPr>
          <a:xfrm>
            <a:off x="-1568355" y="3979189"/>
            <a:ext cx="1494445" cy="3121932"/>
          </a:xfrm>
          <a:prstGeom prst="roundRect">
            <a:avLst>
              <a:gd name="adj" fmla="val 0"/>
            </a:avLst>
          </a:prstGeom>
          <a:solidFill>
            <a:srgbClr val="5626A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667" dirty="0">
              <a:solidFill>
                <a:schemeClr val="bg1"/>
              </a:solidFill>
              <a:latin typeface="Cairo Light" panose="00000400000000000000" pitchFamily="2" charset="-78"/>
              <a:cs typeface="Cairo Light" panose="00000400000000000000" pitchFamily="2" charset="-78"/>
            </a:endParaRPr>
          </a:p>
        </p:txBody>
      </p:sp>
      <p:sp>
        <p:nvSpPr>
          <p:cNvPr id="138" name="Rectangle: Rounded Corners 137">
            <a:extLst>
              <a:ext uri="{FF2B5EF4-FFF2-40B4-BE49-F238E27FC236}">
                <a16:creationId xmlns:a16="http://schemas.microsoft.com/office/drawing/2014/main" id="{6560B5CF-86F5-F1DC-D562-E8346C6F5982}"/>
              </a:ext>
            </a:extLst>
          </p:cNvPr>
          <p:cNvSpPr/>
          <p:nvPr/>
        </p:nvSpPr>
        <p:spPr>
          <a:xfrm>
            <a:off x="-1501468" y="4027715"/>
            <a:ext cx="1338253" cy="149659"/>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الصادرة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39" name="Picture 138">
            <a:extLst>
              <a:ext uri="{FF2B5EF4-FFF2-40B4-BE49-F238E27FC236}">
                <a16:creationId xmlns:a16="http://schemas.microsoft.com/office/drawing/2014/main" id="{E22684F1-47A7-2AD3-B1B2-3CE7E4A568BC}"/>
              </a:ext>
            </a:extLst>
          </p:cNvPr>
          <p:cNvPicPr>
            <a:picLocks noChangeAspect="1"/>
          </p:cNvPicPr>
          <p:nvPr/>
        </p:nvPicPr>
        <p:blipFill>
          <a:blip r:embed="rId7"/>
          <a:srcRect l="45751" t="26139" r="11935" b="33719"/>
          <a:stretch>
            <a:fillRect/>
          </a:stretch>
        </p:blipFill>
        <p:spPr>
          <a:xfrm rot="5400000">
            <a:off x="-282177" y="4068550"/>
            <a:ext cx="58971" cy="97529"/>
          </a:xfrm>
          <a:prstGeom prst="rect">
            <a:avLst/>
          </a:prstGeom>
        </p:spPr>
      </p:pic>
      <p:sp>
        <p:nvSpPr>
          <p:cNvPr id="140" name="Rectangle 139">
            <a:extLst>
              <a:ext uri="{FF2B5EF4-FFF2-40B4-BE49-F238E27FC236}">
                <a16:creationId xmlns:a16="http://schemas.microsoft.com/office/drawing/2014/main" id="{5EBAAA60-7709-4EBD-70C7-C079A48E648D}"/>
              </a:ext>
            </a:extLst>
          </p:cNvPr>
          <p:cNvSpPr/>
          <p:nvPr/>
        </p:nvSpPr>
        <p:spPr>
          <a:xfrm>
            <a:off x="-1471967" y="4104699"/>
            <a:ext cx="1624162"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rgbClr val="00B0F0"/>
                </a:solidFill>
                <a:latin typeface="Cairo Light" panose="00000400000000000000" pitchFamily="2" charset="-78"/>
                <a:cs typeface="Cairo Light" panose="00000400000000000000" pitchFamily="2" charset="-78"/>
              </a:rPr>
              <a:t>فواتير طالبي الخدمة</a:t>
            </a:r>
            <a:endParaRPr lang="en-US" sz="700" dirty="0">
              <a:solidFill>
                <a:srgbClr val="00B0F0"/>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فواتير تشاور 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41" name="Rectangle: Rounded Corners 140">
            <a:extLst>
              <a:ext uri="{FF2B5EF4-FFF2-40B4-BE49-F238E27FC236}">
                <a16:creationId xmlns:a16="http://schemas.microsoft.com/office/drawing/2014/main" id="{E4C9D65A-308D-D2A9-618E-0D4F3EED5800}"/>
              </a:ext>
            </a:extLst>
          </p:cNvPr>
          <p:cNvSpPr/>
          <p:nvPr/>
        </p:nvSpPr>
        <p:spPr>
          <a:xfrm>
            <a:off x="-1501467" y="4510074"/>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الفواتير الواردة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2" name="Picture 141">
            <a:extLst>
              <a:ext uri="{FF2B5EF4-FFF2-40B4-BE49-F238E27FC236}">
                <a16:creationId xmlns:a16="http://schemas.microsoft.com/office/drawing/2014/main" id="{DDFFF757-A511-BA3C-2948-FCC7660921AB}"/>
              </a:ext>
            </a:extLst>
          </p:cNvPr>
          <p:cNvPicPr>
            <a:picLocks noChangeAspect="1"/>
          </p:cNvPicPr>
          <p:nvPr/>
        </p:nvPicPr>
        <p:blipFill>
          <a:blip r:embed="rId7"/>
          <a:srcRect l="45751" t="26139" r="11935" b="33719"/>
          <a:stretch>
            <a:fillRect/>
          </a:stretch>
        </p:blipFill>
        <p:spPr>
          <a:xfrm rot="5400000">
            <a:off x="-282176" y="4550909"/>
            <a:ext cx="58971" cy="97529"/>
          </a:xfrm>
          <a:prstGeom prst="rect">
            <a:avLst/>
          </a:prstGeom>
        </p:spPr>
      </p:pic>
      <p:sp>
        <p:nvSpPr>
          <p:cNvPr id="144" name="Rectangle: Rounded Corners 143">
            <a:extLst>
              <a:ext uri="{FF2B5EF4-FFF2-40B4-BE49-F238E27FC236}">
                <a16:creationId xmlns:a16="http://schemas.microsoft.com/office/drawing/2014/main" id="{14848428-49E5-6020-2107-3B7C440853A0}"/>
              </a:ext>
            </a:extLst>
          </p:cNvPr>
          <p:cNvSpPr/>
          <p:nvPr/>
        </p:nvSpPr>
        <p:spPr>
          <a:xfrm>
            <a:off x="-1483684" y="4968772"/>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المستخدمين</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5" name="Picture 144">
            <a:extLst>
              <a:ext uri="{FF2B5EF4-FFF2-40B4-BE49-F238E27FC236}">
                <a16:creationId xmlns:a16="http://schemas.microsoft.com/office/drawing/2014/main" id="{AA30F58C-1034-5262-F85F-09B16D812F29}"/>
              </a:ext>
            </a:extLst>
          </p:cNvPr>
          <p:cNvPicPr>
            <a:picLocks noChangeAspect="1"/>
          </p:cNvPicPr>
          <p:nvPr/>
        </p:nvPicPr>
        <p:blipFill>
          <a:blip r:embed="rId7"/>
          <a:srcRect l="45751" t="26139" r="11935" b="33719"/>
          <a:stretch>
            <a:fillRect/>
          </a:stretch>
        </p:blipFill>
        <p:spPr>
          <a:xfrm rot="5400000">
            <a:off x="-264393" y="5009607"/>
            <a:ext cx="58971" cy="97529"/>
          </a:xfrm>
          <a:prstGeom prst="rect">
            <a:avLst/>
          </a:prstGeom>
        </p:spPr>
      </p:pic>
      <p:sp>
        <p:nvSpPr>
          <p:cNvPr id="146" name="Rectangle 145">
            <a:extLst>
              <a:ext uri="{FF2B5EF4-FFF2-40B4-BE49-F238E27FC236}">
                <a16:creationId xmlns:a16="http://schemas.microsoft.com/office/drawing/2014/main" id="{712DD5AD-8563-2FB9-4AB6-71B1E173A357}"/>
              </a:ext>
            </a:extLst>
          </p:cNvPr>
          <p:cNvSpPr/>
          <p:nvPr/>
        </p:nvSpPr>
        <p:spPr>
          <a:xfrm>
            <a:off x="-1439894" y="5064808"/>
            <a:ext cx="1181117" cy="5785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مزودو الخدمات القانونية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طالبو الخدمة</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المنشآت</a:t>
            </a:r>
            <a:endParaRPr lang="en-PH" sz="600" dirty="0">
              <a:solidFill>
                <a:schemeClr val="bg1"/>
              </a:solidFill>
              <a:latin typeface="Cairo Light" panose="00000400000000000000" pitchFamily="2" charset="-78"/>
              <a:cs typeface="Cairo Light" panose="00000400000000000000" pitchFamily="2" charset="-78"/>
            </a:endParaRPr>
          </a:p>
        </p:txBody>
      </p:sp>
      <p:sp>
        <p:nvSpPr>
          <p:cNvPr id="147" name="Rectangle: Rounded Corners 146">
            <a:extLst>
              <a:ext uri="{FF2B5EF4-FFF2-40B4-BE49-F238E27FC236}">
                <a16:creationId xmlns:a16="http://schemas.microsoft.com/office/drawing/2014/main" id="{4C5EDB35-D480-98A6-7F3B-3ADC3B666EC0}"/>
              </a:ext>
            </a:extLst>
          </p:cNvPr>
          <p:cNvSpPr/>
          <p:nvPr/>
        </p:nvSpPr>
        <p:spPr>
          <a:xfrm>
            <a:off x="-1483684" y="5599858"/>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حسابات المنصة</a:t>
            </a:r>
            <a:endParaRPr lang="en-PH" sz="700" dirty="0">
              <a:solidFill>
                <a:schemeClr val="bg1"/>
              </a:solidFill>
              <a:latin typeface="Cairo Light" panose="00000400000000000000" pitchFamily="2" charset="-78"/>
              <a:cs typeface="Cairo Light" panose="00000400000000000000" pitchFamily="2" charset="-78"/>
            </a:endParaRPr>
          </a:p>
        </p:txBody>
      </p:sp>
      <p:pic>
        <p:nvPicPr>
          <p:cNvPr id="148" name="Picture 147">
            <a:extLst>
              <a:ext uri="{FF2B5EF4-FFF2-40B4-BE49-F238E27FC236}">
                <a16:creationId xmlns:a16="http://schemas.microsoft.com/office/drawing/2014/main" id="{5A9E03C0-A193-63E9-869B-C28E109E81F0}"/>
              </a:ext>
            </a:extLst>
          </p:cNvPr>
          <p:cNvPicPr>
            <a:picLocks noChangeAspect="1"/>
          </p:cNvPicPr>
          <p:nvPr/>
        </p:nvPicPr>
        <p:blipFill>
          <a:blip r:embed="rId7"/>
          <a:srcRect l="45751" t="26139" r="11935" b="33719"/>
          <a:stretch>
            <a:fillRect/>
          </a:stretch>
        </p:blipFill>
        <p:spPr>
          <a:xfrm rot="5400000">
            <a:off x="-264393" y="5640693"/>
            <a:ext cx="58971" cy="97529"/>
          </a:xfrm>
          <a:prstGeom prst="rect">
            <a:avLst/>
          </a:prstGeom>
        </p:spPr>
      </p:pic>
      <p:sp>
        <p:nvSpPr>
          <p:cNvPr id="149" name="Rectangle 148">
            <a:extLst>
              <a:ext uri="{FF2B5EF4-FFF2-40B4-BE49-F238E27FC236}">
                <a16:creationId xmlns:a16="http://schemas.microsoft.com/office/drawing/2014/main" id="{DB09127C-2ADA-CB36-3052-DEC83303B2C9}"/>
              </a:ext>
            </a:extLst>
          </p:cNvPr>
          <p:cNvSpPr/>
          <p:nvPr/>
        </p:nvSpPr>
        <p:spPr>
          <a:xfrm>
            <a:off x="-1438991" y="5700946"/>
            <a:ext cx="1476582" cy="11570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إيرادات المنصة</a:t>
            </a:r>
            <a:endParaRPr lang="en-PH" sz="600" dirty="0">
              <a:solidFill>
                <a:schemeClr val="bg1"/>
              </a:solidFill>
              <a:latin typeface="Cairo Light" panose="00000400000000000000" pitchFamily="2" charset="-78"/>
              <a:cs typeface="Cairo Light" panose="00000400000000000000" pitchFamily="2" charset="-78"/>
            </a:endParaRPr>
          </a:p>
          <a:p>
            <a:pPr rtl="1"/>
            <a:r>
              <a:rPr lang="ar-SA" sz="800" dirty="0">
                <a:latin typeface="Cairo" panose="00000500000000000000" pitchFamily="2" charset="-78"/>
                <a:cs typeface="Cairo" panose="00000500000000000000" pitchFamily="2" charset="-78"/>
              </a:rPr>
              <a:t>بيان التسويات المالية</a:t>
            </a:r>
            <a:r>
              <a:rPr lang="en-US" sz="800" dirty="0">
                <a:latin typeface="Cairo" panose="00000500000000000000" pitchFamily="2" charset="-78"/>
                <a:cs typeface="Cairo" panose="00000500000000000000" pitchFamily="2" charset="-78"/>
              </a:rPr>
              <a:t>   </a:t>
            </a:r>
            <a:r>
              <a:rPr lang="en-US" sz="800" b="1" dirty="0">
                <a:latin typeface="Cairo" panose="00000500000000000000" pitchFamily="2" charset="-78"/>
                <a:cs typeface="Cairo" panose="00000500000000000000" pitchFamily="2" charset="-78"/>
              </a:rPr>
              <a:t> </a:t>
            </a:r>
            <a:endParaRPr lang="en-PH" sz="800" b="1" dirty="0">
              <a:latin typeface="Arial Narrow" panose="020B0606020202030204" pitchFamily="34" charset="0"/>
            </a:endParaRPr>
          </a:p>
          <a:p>
            <a:pPr rtl="1">
              <a:lnSpc>
                <a:spcPct val="150000"/>
              </a:lnSpc>
            </a:pPr>
            <a:r>
              <a:rPr lang="ar-SA" sz="800" dirty="0">
                <a:solidFill>
                  <a:schemeClr val="bg1"/>
                </a:solidFill>
                <a:latin typeface="Cairo Light" panose="00000400000000000000" pitchFamily="2" charset="-78"/>
                <a:cs typeface="Cairo Light" panose="00000400000000000000" pitchFamily="2" charset="-78"/>
              </a:rPr>
              <a:t>بيان ف تشاور المنشآت</a:t>
            </a:r>
            <a:r>
              <a:rPr lang="en-US" sz="700" dirty="0">
                <a:solidFill>
                  <a:schemeClr val="bg1"/>
                </a:solidFill>
                <a:latin typeface="Cairo Light" panose="00000400000000000000" pitchFamily="2" charset="-78"/>
                <a:cs typeface="Cairo Light" panose="00000400000000000000" pitchFamily="2" charset="-78"/>
              </a:rPr>
              <a:t>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تحليل مجموع الإيرادات</a:t>
            </a:r>
            <a:r>
              <a:rPr lang="en-US" sz="700" dirty="0">
                <a:solidFill>
                  <a:schemeClr val="bg1"/>
                </a:solidFill>
                <a:latin typeface="Cairo Light" panose="00000400000000000000" pitchFamily="2" charset="-78"/>
                <a:cs typeface="Cairo Light" panose="00000400000000000000" pitchFamily="2" charset="-78"/>
              </a:rPr>
              <a:t>     </a:t>
            </a:r>
          </a:p>
          <a:p>
            <a:pPr>
              <a:lnSpc>
                <a:spcPct val="150000"/>
              </a:lnSpc>
            </a:pPr>
            <a:r>
              <a:rPr lang="ar-SA" sz="800" b="1" dirty="0">
                <a:latin typeface="Cairo" panose="00000500000000000000" pitchFamily="2" charset="-78"/>
                <a:cs typeface="Cairo" panose="00000500000000000000" pitchFamily="2" charset="-78"/>
              </a:rPr>
              <a:t>بيان التسويات المالية</a:t>
            </a:r>
            <a:r>
              <a:rPr lang="en-US" sz="700" dirty="0">
                <a:solidFill>
                  <a:schemeClr val="bg1"/>
                </a:solidFill>
                <a:latin typeface="Cairo Light" panose="00000400000000000000" pitchFamily="2" charset="-78"/>
                <a:cs typeface="Cairo Light" panose="00000400000000000000" pitchFamily="2" charset="-78"/>
              </a:rPr>
              <a:t>     </a:t>
            </a:r>
            <a:r>
              <a:rPr lang="ar-SA" sz="700" dirty="0">
                <a:solidFill>
                  <a:schemeClr val="bg1"/>
                </a:solidFill>
                <a:latin typeface="Cairo Light" panose="00000400000000000000" pitchFamily="2" charset="-78"/>
                <a:cs typeface="Cairo Light" panose="00000400000000000000" pitchFamily="2" charset="-78"/>
              </a:rPr>
              <a:t> </a:t>
            </a:r>
            <a:endParaRPr lang="en-US" sz="700" dirty="0">
              <a:solidFill>
                <a:schemeClr val="bg1"/>
              </a:solidFill>
              <a:latin typeface="Cairo Light" panose="00000400000000000000" pitchFamily="2" charset="-78"/>
              <a:cs typeface="Cairo Light" panose="00000400000000000000" pitchFamily="2" charset="-78"/>
            </a:endParaRP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بيان استرداد العميل</a:t>
            </a:r>
            <a:endParaRPr lang="en-US" sz="600" dirty="0">
              <a:solidFill>
                <a:schemeClr val="bg1"/>
              </a:solidFill>
              <a:latin typeface="Cairo Light" panose="00000400000000000000" pitchFamily="2" charset="-78"/>
              <a:cs typeface="Cairo Light" panose="00000400000000000000" pitchFamily="2" charset="-78"/>
            </a:endParaRPr>
          </a:p>
        </p:txBody>
      </p:sp>
      <p:sp>
        <p:nvSpPr>
          <p:cNvPr id="150" name="Rectangle: Rounded Corners 149">
            <a:extLst>
              <a:ext uri="{FF2B5EF4-FFF2-40B4-BE49-F238E27FC236}">
                <a16:creationId xmlns:a16="http://schemas.microsoft.com/office/drawing/2014/main" id="{20F57529-EF95-F94D-1FB7-30B6024C6A36}"/>
              </a:ext>
            </a:extLst>
          </p:cNvPr>
          <p:cNvSpPr/>
          <p:nvPr/>
        </p:nvSpPr>
        <p:spPr>
          <a:xfrm>
            <a:off x="-1483684" y="6734111"/>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r>
              <a:rPr lang="ar-SA" sz="800" dirty="0">
                <a:solidFill>
                  <a:schemeClr val="bg1"/>
                </a:solidFill>
                <a:latin typeface="Cairo Light" panose="00000400000000000000" pitchFamily="2" charset="-78"/>
                <a:cs typeface="Cairo Light" panose="00000400000000000000" pitchFamily="2" charset="-78"/>
              </a:rPr>
              <a:t>المستقطعات</a:t>
            </a:r>
            <a:endParaRPr lang="en-PH" sz="900" dirty="0">
              <a:solidFill>
                <a:schemeClr val="bg1"/>
              </a:solidFill>
              <a:latin typeface="Cairo Light" panose="00000400000000000000" pitchFamily="2" charset="-78"/>
              <a:cs typeface="Cairo Light" panose="00000400000000000000" pitchFamily="2" charset="-78"/>
            </a:endParaRPr>
          </a:p>
        </p:txBody>
      </p:sp>
      <p:pic>
        <p:nvPicPr>
          <p:cNvPr id="151" name="Picture 150">
            <a:extLst>
              <a:ext uri="{FF2B5EF4-FFF2-40B4-BE49-F238E27FC236}">
                <a16:creationId xmlns:a16="http://schemas.microsoft.com/office/drawing/2014/main" id="{F4BA6D2B-A5B0-9E85-9A7D-F8818424823D}"/>
              </a:ext>
            </a:extLst>
          </p:cNvPr>
          <p:cNvPicPr>
            <a:picLocks noChangeAspect="1"/>
          </p:cNvPicPr>
          <p:nvPr/>
        </p:nvPicPr>
        <p:blipFill>
          <a:blip r:embed="rId7"/>
          <a:srcRect l="45751" t="26139" r="11935" b="33719"/>
          <a:stretch>
            <a:fillRect/>
          </a:stretch>
        </p:blipFill>
        <p:spPr>
          <a:xfrm rot="5400000">
            <a:off x="1470446" y="5782449"/>
            <a:ext cx="58971" cy="97529"/>
          </a:xfrm>
          <a:prstGeom prst="rect">
            <a:avLst/>
          </a:prstGeom>
        </p:spPr>
      </p:pic>
      <p:sp>
        <p:nvSpPr>
          <p:cNvPr id="58" name="Callout: Line with Border and Accent Bar 57">
            <a:extLst>
              <a:ext uri="{FF2B5EF4-FFF2-40B4-BE49-F238E27FC236}">
                <a16:creationId xmlns:a16="http://schemas.microsoft.com/office/drawing/2014/main" id="{8992A802-AC7F-7E1F-28B6-C9504FB08751}"/>
              </a:ext>
            </a:extLst>
          </p:cNvPr>
          <p:cNvSpPr/>
          <p:nvPr/>
        </p:nvSpPr>
        <p:spPr>
          <a:xfrm>
            <a:off x="2168917" y="5857307"/>
            <a:ext cx="1695058" cy="393700"/>
          </a:xfrm>
          <a:prstGeom prst="accentBorderCallout1">
            <a:avLst>
              <a:gd name="adj1" fmla="val 18750"/>
              <a:gd name="adj2" fmla="val -8333"/>
              <a:gd name="adj3" fmla="val -199288"/>
              <a:gd name="adj4" fmla="val -36689"/>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700" dirty="0"/>
              <a:t>Note: Change names and rearrange only.</a:t>
            </a:r>
          </a:p>
          <a:p>
            <a:pPr algn="r" rtl="1"/>
            <a:r>
              <a:rPr lang="ar-SA" sz="700" dirty="0"/>
              <a:t>تغيير مسميات واعادة الترتيب فقط</a:t>
            </a:r>
            <a:endParaRPr lang="en-PH" sz="700" dirty="0"/>
          </a:p>
        </p:txBody>
      </p:sp>
      <p:sp>
        <p:nvSpPr>
          <p:cNvPr id="6" name="Rectangle: Rounded Corners 146">
            <a:extLst>
              <a:ext uri="{FF2B5EF4-FFF2-40B4-BE49-F238E27FC236}">
                <a16:creationId xmlns:a16="http://schemas.microsoft.com/office/drawing/2014/main" id="{8824AC4F-8106-FDB9-9EC6-98FE9C91B110}"/>
              </a:ext>
            </a:extLst>
          </p:cNvPr>
          <p:cNvSpPr/>
          <p:nvPr/>
        </p:nvSpPr>
        <p:spPr>
          <a:xfrm>
            <a:off x="-938652" y="7114823"/>
            <a:ext cx="1338253" cy="149659"/>
          </a:xfrm>
          <a:prstGeom prst="roundRect">
            <a:avLst/>
          </a:prstGeom>
          <a:solidFill>
            <a:srgbClr val="441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1"/>
            <a:endParaRPr lang="en-PH" sz="700" dirty="0">
              <a:solidFill>
                <a:schemeClr val="bg1"/>
              </a:solidFill>
              <a:latin typeface="Cairo Light" panose="00000400000000000000" pitchFamily="2" charset="-78"/>
              <a:cs typeface="Cairo Light" panose="00000400000000000000" pitchFamily="2" charset="-78"/>
            </a:endParaRPr>
          </a:p>
        </p:txBody>
      </p:sp>
      <p:sp>
        <p:nvSpPr>
          <p:cNvPr id="7" name="Rectangle: Rounded Corners 6">
            <a:extLst>
              <a:ext uri="{FF2B5EF4-FFF2-40B4-BE49-F238E27FC236}">
                <a16:creationId xmlns:a16="http://schemas.microsoft.com/office/drawing/2014/main" id="{DBDC95D7-90E4-4F19-7223-228130BB3B34}"/>
              </a:ext>
            </a:extLst>
          </p:cNvPr>
          <p:cNvSpPr/>
          <p:nvPr/>
        </p:nvSpPr>
        <p:spPr>
          <a:xfrm>
            <a:off x="2053320" y="5676218"/>
            <a:ext cx="69651" cy="72685"/>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 name="TextBox 7">
            <a:extLst>
              <a:ext uri="{FF2B5EF4-FFF2-40B4-BE49-F238E27FC236}">
                <a16:creationId xmlns:a16="http://schemas.microsoft.com/office/drawing/2014/main" id="{C2E7695F-7829-9C0E-2EEC-E86855670019}"/>
              </a:ext>
            </a:extLst>
          </p:cNvPr>
          <p:cNvSpPr txBox="1"/>
          <p:nvPr/>
        </p:nvSpPr>
        <p:spPr>
          <a:xfrm>
            <a:off x="7284512" y="5548271"/>
            <a:ext cx="4736214" cy="1169551"/>
          </a:xfrm>
          <a:prstGeom prst="rect">
            <a:avLst/>
          </a:prstGeom>
          <a:solidFill>
            <a:schemeClr val="accent4">
              <a:lumMod val="20000"/>
              <a:lumOff val="80000"/>
            </a:schemeClr>
          </a:solidFill>
        </p:spPr>
        <p:txBody>
          <a:bodyPr wrap="square" rtlCol="0">
            <a:spAutoFit/>
          </a:bodyPr>
          <a:lstStyle/>
          <a:p>
            <a:r>
              <a:rPr lang="en-US" sz="1400" dirty="0"/>
              <a:t>This page aims to record tax invoices issued by the platform to service seekers, with the exception of invoices issued to consultation service seekers from establishments.</a:t>
            </a:r>
          </a:p>
          <a:p>
            <a:r>
              <a:rPr lang="ar-SA" sz="1400" dirty="0"/>
              <a:t>تهدف هذه الصفحة إلى تسجيل الفواتير الضريبية التي أصدرتها المنصة لطالبي الخدمة باستثناء الفواتير المصدرة لطالبي خدمة التشاور من المنشآت</a:t>
            </a:r>
            <a:endParaRPr lang="en-US" sz="1400" dirty="0"/>
          </a:p>
        </p:txBody>
      </p:sp>
      <p:sp>
        <p:nvSpPr>
          <p:cNvPr id="9" name="Rectangle 8">
            <a:extLst>
              <a:ext uri="{FF2B5EF4-FFF2-40B4-BE49-F238E27FC236}">
                <a16:creationId xmlns:a16="http://schemas.microsoft.com/office/drawing/2014/main" id="{C52B899E-C31B-4E5E-50F7-8147E41F8677}"/>
              </a:ext>
            </a:extLst>
          </p:cNvPr>
          <p:cNvSpPr/>
          <p:nvPr/>
        </p:nvSpPr>
        <p:spPr>
          <a:xfrm>
            <a:off x="277162" y="458221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chemeClr val="bg1"/>
                </a:solidFill>
                <a:latin typeface="Arial Narrow" panose="020B0606020202030204" pitchFamily="34" charset="0"/>
              </a:rPr>
              <a:t>Tax invoices</a:t>
            </a:r>
          </a:p>
          <a:p>
            <a:pPr>
              <a:lnSpc>
                <a:spcPct val="150000"/>
              </a:lnSpc>
            </a:pPr>
            <a:r>
              <a:rPr lang="en-US" sz="700" dirty="0">
                <a:solidFill>
                  <a:schemeClr val="bg1"/>
                </a:solidFill>
                <a:latin typeface="Arial Narrow" panose="020B0606020202030204" pitchFamily="34" charset="0"/>
              </a:rPr>
              <a:t>Non-tax invoices</a:t>
            </a:r>
            <a:endParaRPr lang="en-PH" sz="700" dirty="0">
              <a:solidFill>
                <a:schemeClr val="bg1"/>
              </a:solidFill>
              <a:latin typeface="Arial Narrow" panose="020B0606020202030204" pitchFamily="34" charset="0"/>
            </a:endParaRPr>
          </a:p>
        </p:txBody>
      </p:sp>
      <p:sp>
        <p:nvSpPr>
          <p:cNvPr id="10" name="Rectangle 9">
            <a:extLst>
              <a:ext uri="{FF2B5EF4-FFF2-40B4-BE49-F238E27FC236}">
                <a16:creationId xmlns:a16="http://schemas.microsoft.com/office/drawing/2014/main" id="{2F8A5C00-551F-2634-7FEF-C83AD08F7344}"/>
              </a:ext>
            </a:extLst>
          </p:cNvPr>
          <p:cNvSpPr/>
          <p:nvPr/>
        </p:nvSpPr>
        <p:spPr>
          <a:xfrm>
            <a:off x="-1457677" y="4602382"/>
            <a:ext cx="1181117" cy="398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الضريبية </a:t>
            </a:r>
          </a:p>
          <a:p>
            <a:pPr rtl="1">
              <a:lnSpc>
                <a:spcPct val="150000"/>
              </a:lnSpc>
            </a:pPr>
            <a:r>
              <a:rPr lang="ar-SA" sz="700" dirty="0">
                <a:solidFill>
                  <a:schemeClr val="bg1"/>
                </a:solidFill>
                <a:latin typeface="Cairo Light" panose="00000400000000000000" pitchFamily="2" charset="-78"/>
                <a:cs typeface="Cairo Light" panose="00000400000000000000" pitchFamily="2" charset="-78"/>
              </a:rPr>
              <a:t>الفواتير غير الضريبية</a:t>
            </a:r>
            <a:endParaRPr lang="en-PH" sz="600" dirty="0">
              <a:solidFill>
                <a:schemeClr val="bg1"/>
              </a:solidFill>
              <a:latin typeface="Cairo Light" panose="00000400000000000000" pitchFamily="2" charset="-78"/>
              <a:cs typeface="Cairo Light" panose="00000400000000000000" pitchFamily="2" charset="-78"/>
            </a:endParaRPr>
          </a:p>
        </p:txBody>
      </p:sp>
      <p:pic>
        <p:nvPicPr>
          <p:cNvPr id="11" name="Picture 10">
            <a:extLst>
              <a:ext uri="{FF2B5EF4-FFF2-40B4-BE49-F238E27FC236}">
                <a16:creationId xmlns:a16="http://schemas.microsoft.com/office/drawing/2014/main" id="{D520CB3C-EC49-FAE9-BF3E-B177684BB0FB}"/>
              </a:ext>
            </a:extLst>
          </p:cNvPr>
          <p:cNvPicPr>
            <a:picLocks noChangeAspect="1"/>
          </p:cNvPicPr>
          <p:nvPr/>
        </p:nvPicPr>
        <p:blipFill>
          <a:blip r:embed="rId7"/>
          <a:srcRect l="45751" t="26139" r="11935" b="33719"/>
          <a:stretch>
            <a:fillRect/>
          </a:stretch>
        </p:blipFill>
        <p:spPr>
          <a:xfrm rot="5400000">
            <a:off x="-279997" y="5811024"/>
            <a:ext cx="58971" cy="97529"/>
          </a:xfrm>
          <a:prstGeom prst="rect">
            <a:avLst/>
          </a:prstGeom>
        </p:spPr>
      </p:pic>
    </p:spTree>
    <p:extLst>
      <p:ext uri="{BB962C8B-B14F-4D97-AF65-F5344CB8AC3E}">
        <p14:creationId xmlns:p14="http://schemas.microsoft.com/office/powerpoint/2010/main" val="162753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DF981-7CE1-DEC4-0B6F-78739A20747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480761F-A8DB-33FD-1000-69728812F63A}"/>
              </a:ext>
            </a:extLst>
          </p:cNvPr>
          <p:cNvSpPr/>
          <p:nvPr/>
        </p:nvSpPr>
        <p:spPr>
          <a:xfrm>
            <a:off x="72118" y="135318"/>
            <a:ext cx="12047764" cy="5966234"/>
          </a:xfrm>
          <a:prstGeom prst="roundRect">
            <a:avLst>
              <a:gd name="adj" fmla="val 2667"/>
            </a:avLst>
          </a:prstGeom>
          <a:solidFill>
            <a:srgbClr val="662B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Rectangle: Rounded Corners 5">
            <a:extLst>
              <a:ext uri="{FF2B5EF4-FFF2-40B4-BE49-F238E27FC236}">
                <a16:creationId xmlns:a16="http://schemas.microsoft.com/office/drawing/2014/main" id="{460C1BEF-83EF-3A73-3B76-900589FA4B8B}"/>
              </a:ext>
            </a:extLst>
          </p:cNvPr>
          <p:cNvSpPr/>
          <p:nvPr/>
        </p:nvSpPr>
        <p:spPr>
          <a:xfrm>
            <a:off x="72740" y="663567"/>
            <a:ext cx="12047764" cy="6233794"/>
          </a:xfrm>
          <a:prstGeom prst="roundRect">
            <a:avLst>
              <a:gd name="adj" fmla="val 0"/>
            </a:avLst>
          </a:prstGeom>
          <a:solidFill>
            <a:srgbClr val="FDFCFE"/>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TextBox 14">
            <a:extLst>
              <a:ext uri="{FF2B5EF4-FFF2-40B4-BE49-F238E27FC236}">
                <a16:creationId xmlns:a16="http://schemas.microsoft.com/office/drawing/2014/main" id="{79A288AA-2457-5EBF-C459-870A010FDF55}"/>
              </a:ext>
            </a:extLst>
          </p:cNvPr>
          <p:cNvSpPr txBox="1"/>
          <p:nvPr/>
        </p:nvSpPr>
        <p:spPr>
          <a:xfrm>
            <a:off x="199740" y="173693"/>
            <a:ext cx="3448050" cy="369332"/>
          </a:xfrm>
          <a:prstGeom prst="rect">
            <a:avLst/>
          </a:prstGeom>
          <a:noFill/>
        </p:spPr>
        <p:txBody>
          <a:bodyPr wrap="square" rtlCol="0">
            <a:spAutoFit/>
          </a:bodyPr>
          <a:lstStyle/>
          <a:p>
            <a:pPr rtl="1" fontAlgn="ctr">
              <a:buNone/>
            </a:pPr>
            <a:r>
              <a:rPr lang="en-PH" b="1" dirty="0">
                <a:solidFill>
                  <a:schemeClr val="bg1"/>
                </a:solidFill>
                <a:latin typeface="Arial Narrow" panose="020B0606020202030204" pitchFamily="34" charset="0"/>
              </a:rPr>
              <a:t>JON-5687</a:t>
            </a:r>
          </a:p>
        </p:txBody>
      </p:sp>
      <p:graphicFrame>
        <p:nvGraphicFramePr>
          <p:cNvPr id="25" name="Table 24">
            <a:extLst>
              <a:ext uri="{FF2B5EF4-FFF2-40B4-BE49-F238E27FC236}">
                <a16:creationId xmlns:a16="http://schemas.microsoft.com/office/drawing/2014/main" id="{64B474F1-F3A9-A10C-E7FC-79F0064E4DE3}"/>
              </a:ext>
            </a:extLst>
          </p:cNvPr>
          <p:cNvGraphicFramePr>
            <a:graphicFrameLocks noGrp="1"/>
          </p:cNvGraphicFramePr>
          <p:nvPr>
            <p:extLst>
              <p:ext uri="{D42A27DB-BD31-4B8C-83A1-F6EECF244321}">
                <p14:modId xmlns:p14="http://schemas.microsoft.com/office/powerpoint/2010/main" val="1956911703"/>
              </p:ext>
            </p:extLst>
          </p:nvPr>
        </p:nvGraphicFramePr>
        <p:xfrm>
          <a:off x="173129" y="968425"/>
          <a:ext cx="11860013" cy="1881046"/>
        </p:xfrm>
        <a:graphic>
          <a:graphicData uri="http://schemas.openxmlformats.org/drawingml/2006/table">
            <a:tbl>
              <a:tblPr firstRow="1" bandRow="1">
                <a:tableStyleId>{5C22544A-7EE6-4342-B048-85BDC9FD1C3A}</a:tableStyleId>
              </a:tblPr>
              <a:tblGrid>
                <a:gridCol w="590714">
                  <a:extLst>
                    <a:ext uri="{9D8B030D-6E8A-4147-A177-3AD203B41FA5}">
                      <a16:colId xmlns:a16="http://schemas.microsoft.com/office/drawing/2014/main" val="4230336558"/>
                    </a:ext>
                  </a:extLst>
                </a:gridCol>
                <a:gridCol w="593121">
                  <a:extLst>
                    <a:ext uri="{9D8B030D-6E8A-4147-A177-3AD203B41FA5}">
                      <a16:colId xmlns:a16="http://schemas.microsoft.com/office/drawing/2014/main" val="2873218440"/>
                    </a:ext>
                  </a:extLst>
                </a:gridCol>
                <a:gridCol w="593121">
                  <a:extLst>
                    <a:ext uri="{9D8B030D-6E8A-4147-A177-3AD203B41FA5}">
                      <a16:colId xmlns:a16="http://schemas.microsoft.com/office/drawing/2014/main" val="1810269809"/>
                    </a:ext>
                  </a:extLst>
                </a:gridCol>
                <a:gridCol w="593121">
                  <a:extLst>
                    <a:ext uri="{9D8B030D-6E8A-4147-A177-3AD203B41FA5}">
                      <a16:colId xmlns:a16="http://schemas.microsoft.com/office/drawing/2014/main" val="91003653"/>
                    </a:ext>
                  </a:extLst>
                </a:gridCol>
                <a:gridCol w="593121">
                  <a:extLst>
                    <a:ext uri="{9D8B030D-6E8A-4147-A177-3AD203B41FA5}">
                      <a16:colId xmlns:a16="http://schemas.microsoft.com/office/drawing/2014/main" val="3824943857"/>
                    </a:ext>
                  </a:extLst>
                </a:gridCol>
                <a:gridCol w="673673">
                  <a:extLst>
                    <a:ext uri="{9D8B030D-6E8A-4147-A177-3AD203B41FA5}">
                      <a16:colId xmlns:a16="http://schemas.microsoft.com/office/drawing/2014/main" val="2222852846"/>
                    </a:ext>
                  </a:extLst>
                </a:gridCol>
                <a:gridCol w="500063">
                  <a:extLst>
                    <a:ext uri="{9D8B030D-6E8A-4147-A177-3AD203B41FA5}">
                      <a16:colId xmlns:a16="http://schemas.microsoft.com/office/drawing/2014/main" val="1982789283"/>
                    </a:ext>
                  </a:extLst>
                </a:gridCol>
                <a:gridCol w="605627">
                  <a:extLst>
                    <a:ext uri="{9D8B030D-6E8A-4147-A177-3AD203B41FA5}">
                      <a16:colId xmlns:a16="http://schemas.microsoft.com/office/drawing/2014/main" val="778966576"/>
                    </a:ext>
                  </a:extLst>
                </a:gridCol>
                <a:gridCol w="593121">
                  <a:extLst>
                    <a:ext uri="{9D8B030D-6E8A-4147-A177-3AD203B41FA5}">
                      <a16:colId xmlns:a16="http://schemas.microsoft.com/office/drawing/2014/main" val="1892561431"/>
                    </a:ext>
                  </a:extLst>
                </a:gridCol>
                <a:gridCol w="593121">
                  <a:extLst>
                    <a:ext uri="{9D8B030D-6E8A-4147-A177-3AD203B41FA5}">
                      <a16:colId xmlns:a16="http://schemas.microsoft.com/office/drawing/2014/main" val="386327214"/>
                    </a:ext>
                  </a:extLst>
                </a:gridCol>
                <a:gridCol w="593121">
                  <a:extLst>
                    <a:ext uri="{9D8B030D-6E8A-4147-A177-3AD203B41FA5}">
                      <a16:colId xmlns:a16="http://schemas.microsoft.com/office/drawing/2014/main" val="3369332233"/>
                    </a:ext>
                  </a:extLst>
                </a:gridCol>
                <a:gridCol w="593121">
                  <a:extLst>
                    <a:ext uri="{9D8B030D-6E8A-4147-A177-3AD203B41FA5}">
                      <a16:colId xmlns:a16="http://schemas.microsoft.com/office/drawing/2014/main" val="439045516"/>
                    </a:ext>
                  </a:extLst>
                </a:gridCol>
                <a:gridCol w="593121">
                  <a:extLst>
                    <a:ext uri="{9D8B030D-6E8A-4147-A177-3AD203B41FA5}">
                      <a16:colId xmlns:a16="http://schemas.microsoft.com/office/drawing/2014/main" val="2095249156"/>
                    </a:ext>
                  </a:extLst>
                </a:gridCol>
                <a:gridCol w="593121">
                  <a:extLst>
                    <a:ext uri="{9D8B030D-6E8A-4147-A177-3AD203B41FA5}">
                      <a16:colId xmlns:a16="http://schemas.microsoft.com/office/drawing/2014/main" val="1567627469"/>
                    </a:ext>
                  </a:extLst>
                </a:gridCol>
                <a:gridCol w="593121">
                  <a:extLst>
                    <a:ext uri="{9D8B030D-6E8A-4147-A177-3AD203B41FA5}">
                      <a16:colId xmlns:a16="http://schemas.microsoft.com/office/drawing/2014/main" val="3748750143"/>
                    </a:ext>
                  </a:extLst>
                </a:gridCol>
                <a:gridCol w="593121">
                  <a:extLst>
                    <a:ext uri="{9D8B030D-6E8A-4147-A177-3AD203B41FA5}">
                      <a16:colId xmlns:a16="http://schemas.microsoft.com/office/drawing/2014/main" val="1321617753"/>
                    </a:ext>
                  </a:extLst>
                </a:gridCol>
                <a:gridCol w="593121">
                  <a:extLst>
                    <a:ext uri="{9D8B030D-6E8A-4147-A177-3AD203B41FA5}">
                      <a16:colId xmlns:a16="http://schemas.microsoft.com/office/drawing/2014/main" val="2246058799"/>
                    </a:ext>
                  </a:extLst>
                </a:gridCol>
                <a:gridCol w="593121">
                  <a:extLst>
                    <a:ext uri="{9D8B030D-6E8A-4147-A177-3AD203B41FA5}">
                      <a16:colId xmlns:a16="http://schemas.microsoft.com/office/drawing/2014/main" val="99945"/>
                    </a:ext>
                  </a:extLst>
                </a:gridCol>
                <a:gridCol w="593121">
                  <a:extLst>
                    <a:ext uri="{9D8B030D-6E8A-4147-A177-3AD203B41FA5}">
                      <a16:colId xmlns:a16="http://schemas.microsoft.com/office/drawing/2014/main" val="1288683826"/>
                    </a:ext>
                  </a:extLst>
                </a:gridCol>
                <a:gridCol w="593121">
                  <a:extLst>
                    <a:ext uri="{9D8B030D-6E8A-4147-A177-3AD203B41FA5}">
                      <a16:colId xmlns:a16="http://schemas.microsoft.com/office/drawing/2014/main" val="2286799172"/>
                    </a:ext>
                  </a:extLst>
                </a:gridCol>
              </a:tblGrid>
              <a:tr h="345428">
                <a:tc>
                  <a:txBody>
                    <a:bodyPr/>
                    <a:lstStyle/>
                    <a:p>
                      <a:pPr algn="ctr" rtl="1"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Request No. </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الطلب</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US" sz="800" b="1" dirty="0">
                          <a:solidFill>
                            <a:schemeClr val="bg2">
                              <a:lumMod val="25000"/>
                            </a:schemeClr>
                          </a:solidFill>
                          <a:effectLst/>
                          <a:latin typeface="Cairo" panose="00000500000000000000" pitchFamily="2" charset="-78"/>
                          <a:cs typeface="Cairo" panose="00000500000000000000" pitchFamily="2" charset="-78"/>
                        </a:rPr>
                        <a:t>Invoice Serial Number</a:t>
                      </a:r>
                    </a:p>
                    <a:p>
                      <a:pPr algn="ctr" rtl="0"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رقم الفاتورة التسلسلي</a:t>
                      </a:r>
                      <a:endParaRPr lang="en-US"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0" fontAlgn="ctr">
                        <a:buNone/>
                      </a:pPr>
                      <a:r>
                        <a:rPr lang="en-PH" sz="800" b="1" dirty="0">
                          <a:solidFill>
                            <a:schemeClr val="bg2">
                              <a:lumMod val="25000"/>
                            </a:schemeClr>
                          </a:solidFill>
                          <a:effectLst/>
                          <a:latin typeface="Cairo" panose="00000500000000000000" pitchFamily="2" charset="-78"/>
                          <a:cs typeface="Cairo" panose="00000500000000000000" pitchFamily="2" charset="-78"/>
                        </a:rPr>
                        <a:t>Date of Issue</a:t>
                      </a:r>
                    </a:p>
                    <a:p>
                      <a:pPr algn="ctr" rtl="1" fontAlgn="ctr">
                        <a:buNone/>
                      </a:pPr>
                      <a:r>
                        <a:rPr lang="ar-SA" sz="800" b="1" dirty="0">
                          <a:solidFill>
                            <a:schemeClr val="bg2">
                              <a:lumMod val="25000"/>
                            </a:schemeClr>
                          </a:solidFill>
                          <a:effectLst/>
                          <a:latin typeface="Cairo" panose="00000500000000000000" pitchFamily="2" charset="-78"/>
                          <a:cs typeface="Cairo" panose="00000500000000000000" pitchFamily="2" charset="-78"/>
                        </a:rPr>
                        <a:t>تاريخ الإصدار</a:t>
                      </a:r>
                      <a:endParaRPr lang="en-PH" sz="800" b="1"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Requester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طالب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مقدم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Service Description</a:t>
                      </a:r>
                      <a:br>
                        <a:rPr lang="en-PH"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وصف الخدمة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Taxable Amount (SAR)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الخاضع للضريبة (ريال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Basic Payment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a:t>
                      </a:r>
                      <a:br>
                        <a:rPr lang="ar-SA" sz="700" b="1" i="0" u="none" strike="noStrike" dirty="0">
                          <a:solidFill>
                            <a:srgbClr val="000000"/>
                          </a:solidFill>
                          <a:effectLst/>
                          <a:latin typeface="Cairo" panose="00000500000000000000" pitchFamily="2" charset="-78"/>
                          <a:cs typeface="Cairo" panose="00000500000000000000" pitchFamily="2" charset="-78"/>
                        </a:rPr>
                      </a:br>
                      <a:r>
                        <a:rPr lang="ar-SA" sz="700" b="1" i="0" u="none" strike="noStrike" dirty="0">
                          <a:solidFill>
                            <a:srgbClr val="000000"/>
                          </a:solidFill>
                          <a:effectLst/>
                          <a:latin typeface="Cairo" panose="00000500000000000000" pitchFamily="2" charset="-78"/>
                          <a:cs typeface="Cairo" panose="00000500000000000000" pitchFamily="2" charset="-78"/>
                        </a:rPr>
                        <a:t> الأساسي للمدفوعات</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Platform Commission</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عمولة المنصة</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Payment Gateway Fee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رسوم بوابة الدفع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Refund Amount</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المبلغ المسترجع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Total Amount Before Tax for Service Provider</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إجمالي المبلغ قبل الضريبة لمقدم الخدمة </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Tax amount of 15%</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مبلغ الضريبة بنسبة ١٥ %</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rtl="1" fontAlgn="ctr">
                        <a:buNone/>
                      </a:pPr>
                      <a:r>
                        <a:rPr lang="en-PH" sz="700" b="1" dirty="0">
                          <a:solidFill>
                            <a:schemeClr val="bg2">
                              <a:lumMod val="25000"/>
                            </a:schemeClr>
                          </a:solidFill>
                          <a:effectLst/>
                          <a:latin typeface="Cairo" panose="00000500000000000000" pitchFamily="2" charset="-78"/>
                          <a:cs typeface="Cairo" panose="00000500000000000000" pitchFamily="2" charset="-78"/>
                        </a:rPr>
                        <a:t>Total Invoice Including Tax </a:t>
                      </a:r>
                    </a:p>
                    <a:p>
                      <a:pPr algn="ctr" rtl="1" fontAlgn="ctr">
                        <a:buNone/>
                      </a:pPr>
                      <a:r>
                        <a:rPr lang="ar-SA" sz="700" b="1" dirty="0">
                          <a:solidFill>
                            <a:schemeClr val="bg2">
                              <a:lumMod val="25000"/>
                            </a:schemeClr>
                          </a:solidFill>
                          <a:effectLst/>
                          <a:latin typeface="Cairo" panose="00000500000000000000" pitchFamily="2" charset="-78"/>
                          <a:cs typeface="Cairo" panose="00000500000000000000" pitchFamily="2" charset="-78"/>
                        </a:rPr>
                        <a:t>إجمالي الفاتورة شامل الضريبة</a:t>
                      </a:r>
                      <a:endParaRPr lang="en-PH" sz="700" b="1" dirty="0">
                        <a:solidFill>
                          <a:schemeClr val="bg2">
                            <a:lumMod val="25000"/>
                          </a:schemeClr>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Uploaded File</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الملف المرفوع</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File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الملف</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tc>
                  <a:txBody>
                    <a:bodyPr/>
                    <a:lstStyle/>
                    <a:p>
                      <a:pPr algn="ctr" fontAlgn="ctr">
                        <a:buNone/>
                      </a:pPr>
                      <a:r>
                        <a:rPr lang="en-PH" sz="700" b="1" i="0" u="none" strike="noStrike" dirty="0">
                          <a:solidFill>
                            <a:srgbClr val="000000"/>
                          </a:solidFill>
                          <a:effectLst/>
                          <a:latin typeface="Cairo" panose="00000500000000000000" pitchFamily="2" charset="-78"/>
                          <a:cs typeface="Cairo" panose="00000500000000000000" pitchFamily="2" charset="-78"/>
                        </a:rPr>
                        <a:t>Request Status</a:t>
                      </a:r>
                      <a:br>
                        <a:rPr lang="en-PH" sz="700" b="1" i="0" u="none" strike="noStrike" dirty="0">
                          <a:solidFill>
                            <a:srgbClr val="000000"/>
                          </a:solidFill>
                          <a:effectLst/>
                          <a:latin typeface="Cairo" panose="00000500000000000000" pitchFamily="2" charset="-78"/>
                          <a:cs typeface="Cairo" panose="00000500000000000000" pitchFamily="2" charset="-78"/>
                        </a:rPr>
                      </a:br>
                      <a:r>
                        <a:rPr lang="en-PH" sz="700" b="1" i="0" u="none" strike="noStrike" dirty="0">
                          <a:solidFill>
                            <a:srgbClr val="000000"/>
                          </a:solidFill>
                          <a:effectLst/>
                          <a:latin typeface="Cairo" panose="00000500000000000000" pitchFamily="2" charset="-78"/>
                          <a:cs typeface="Cairo" panose="00000500000000000000" pitchFamily="2" charset="-78"/>
                        </a:rPr>
                        <a:t> </a:t>
                      </a:r>
                      <a:r>
                        <a:rPr lang="ar-SA" sz="700" b="1" i="0" u="none" strike="noStrike" dirty="0">
                          <a:solidFill>
                            <a:srgbClr val="000000"/>
                          </a:solidFill>
                          <a:effectLst/>
                          <a:latin typeface="Cairo" panose="00000500000000000000" pitchFamily="2" charset="-78"/>
                          <a:cs typeface="Cairo" panose="00000500000000000000" pitchFamily="2" charset="-78"/>
                        </a:rPr>
                        <a:t>حالة الطلب</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1F3F5"/>
                    </a:solidFill>
                  </a:tcPr>
                </a:tc>
                <a:extLst>
                  <a:ext uri="{0D108BD9-81ED-4DB2-BD59-A6C34878D82A}">
                    <a16:rowId xmlns:a16="http://schemas.microsoft.com/office/drawing/2014/main" val="404341807"/>
                  </a:ext>
                </a:extLst>
              </a:tr>
              <a:tr h="462379">
                <a:tc>
                  <a:txBody>
                    <a:bodyPr/>
                    <a:lstStyle/>
                    <a:p>
                      <a:pPr algn="l" rtl="1" fontAlgn="ctr">
                        <a:buNone/>
                      </a:pPr>
                      <a:r>
                        <a:rPr lang="en-PH" sz="800" dirty="0">
                          <a:solidFill>
                            <a:schemeClr val="bg2">
                              <a:lumMod val="25000"/>
                            </a:schemeClr>
                          </a:solidFill>
                          <a:effectLst/>
                          <a:latin typeface="Arial Narrow" panose="020B0606020202030204" pitchFamily="34" charset="0"/>
                        </a:rPr>
                        <a:t>JON-5687</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7/22/2025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700" b="0" i="0" u="none" strike="noStrike" dirty="0">
                          <a:solidFill>
                            <a:schemeClr val="bg2">
                              <a:lumMod val="25000"/>
                            </a:schemeClr>
                          </a:solidFill>
                          <a:effectLst/>
                          <a:latin typeface="Cairo" panose="00000500000000000000" pitchFamily="2" charset="-78"/>
                          <a:cs typeface="Cairo" panose="00000500000000000000" pitchFamily="2" charset="-78"/>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700" b="0" dirty="0">
                          <a:solidFill>
                            <a:srgbClr val="2B2B2B"/>
                          </a:solidFill>
                          <a:effectLst/>
                          <a:latin typeface="Cairo" panose="00000500000000000000" pitchFamily="2" charset="-78"/>
                          <a:cs typeface="Cairo" panose="00000500000000000000" pitchFamily="2" charset="-78"/>
                        </a:rPr>
                        <a:t>Reham </a:t>
                      </a:r>
                      <a:r>
                        <a:rPr lang="en-PH" sz="700" b="0" dirty="0" err="1">
                          <a:solidFill>
                            <a:srgbClr val="2B2B2B"/>
                          </a:solidFill>
                          <a:effectLst/>
                          <a:latin typeface="Cairo" panose="00000500000000000000" pitchFamily="2" charset="-78"/>
                          <a:cs typeface="Cairo" panose="00000500000000000000" pitchFamily="2" charset="-78"/>
                        </a:rPr>
                        <a:t>Alsubaie</a:t>
                      </a:r>
                      <a:endParaRPr lang="en-PH" sz="700" b="0" dirty="0">
                        <a:solidFill>
                          <a:srgbClr val="2B2B2B"/>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700" dirty="0">
                          <a:solidFill>
                            <a:schemeClr val="bg2">
                              <a:lumMod val="25000"/>
                            </a:schemeClr>
                          </a:solidFill>
                          <a:effectLst/>
                          <a:latin typeface="Cairo" panose="00000500000000000000" pitchFamily="2" charset="-78"/>
                          <a:cs typeface="Cairo" panose="00000500000000000000" pitchFamily="2" charset="-78"/>
                        </a:rPr>
                        <a:t>جلسة تشاور حول عقد محاماه</a:t>
                      </a:r>
                      <a:endParaRPr lang="en-US" sz="700" dirty="0">
                        <a:solidFill>
                          <a:schemeClr val="bg2">
                            <a:lumMod val="25000"/>
                          </a:schemeClr>
                        </a:solidFill>
                        <a:effectLst/>
                        <a:latin typeface="Cairo" panose="00000500000000000000" pitchFamily="2" charset="-78"/>
                        <a:cs typeface="Cairo" panose="00000500000000000000" pitchFamily="2" charset="-78"/>
                      </a:endParaRPr>
                    </a:p>
                    <a:p>
                      <a:pPr algn="ctr" rtl="1" fontAlgn="ctr">
                        <a:buNone/>
                      </a:pPr>
                      <a:r>
                        <a:rPr lang="en-PH" sz="700" dirty="0">
                          <a:solidFill>
                            <a:schemeClr val="bg2">
                              <a:lumMod val="25000"/>
                            </a:schemeClr>
                          </a:solidFill>
                          <a:effectLst/>
                          <a:latin typeface="Cairo" panose="00000500000000000000" pitchFamily="2" charset="-78"/>
                          <a:cs typeface="Cairo" panose="00000500000000000000" pitchFamily="2" charset="-78"/>
                        </a:rPr>
                        <a:t>Attorney contract consultation session</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700" b="0" i="0" u="none" strike="noStrike" dirty="0">
                          <a:solidFill>
                            <a:srgbClr val="3B3838"/>
                          </a:solidFill>
                          <a:effectLst/>
                          <a:latin typeface="Cairo" panose="00000500000000000000" pitchFamily="2" charset="-78"/>
                          <a:cs typeface="Cairo" panose="00000500000000000000" pitchFamily="2" charset="-78"/>
                        </a:rPr>
                        <a:t>200.00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b">
                        <a:buNone/>
                      </a:pPr>
                      <a:r>
                        <a:rPr lang="en-PH" sz="700" b="0" i="0" u="none" strike="noStrike" dirty="0">
                          <a:solidFill>
                            <a:srgbClr val="3B3838"/>
                          </a:solidFill>
                          <a:effectLst/>
                          <a:latin typeface="Cairo" panose="00000500000000000000" pitchFamily="2" charset="-78"/>
                          <a:cs typeface="Cairo" panose="00000500000000000000" pitchFamily="2" charset="-78"/>
                        </a:rPr>
                        <a:t>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230.00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36.00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5.40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a:solidFill>
                            <a:srgbClr val="3B3838"/>
                          </a:solidFill>
                          <a:effectLst/>
                          <a:latin typeface="Cairo" panose="00000500000000000000" pitchFamily="2" charset="-78"/>
                          <a:cs typeface="Cairo" panose="00000500000000000000" pitchFamily="2" charset="-78"/>
                        </a:rPr>
                        <a:t>5.60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0.84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0.00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158.40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0" i="0" u="none" strike="noStrike" dirty="0">
                          <a:solidFill>
                            <a:srgbClr val="3B3838"/>
                          </a:solidFill>
                          <a:effectLst/>
                          <a:latin typeface="Cairo" panose="00000500000000000000" pitchFamily="2" charset="-78"/>
                          <a:cs typeface="Cairo" panose="00000500000000000000" pitchFamily="2" charset="-78"/>
                        </a:rPr>
                        <a:t>23.76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700" b="1" i="0" u="none" strike="noStrike" dirty="0">
                          <a:solidFill>
                            <a:srgbClr val="3B3838"/>
                          </a:solidFill>
                          <a:effectLst/>
                          <a:latin typeface="Cairo" panose="00000500000000000000" pitchFamily="2" charset="-78"/>
                          <a:cs typeface="Cairo" panose="00000500000000000000" pitchFamily="2" charset="-78"/>
                        </a:rPr>
                        <a:t>182.16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US" sz="700" b="0" i="0" u="none" strike="noStrike" dirty="0">
                          <a:solidFill>
                            <a:srgbClr val="C00000"/>
                          </a:solidFill>
                          <a:effectLst/>
                          <a:latin typeface="Cairo" panose="00000500000000000000" pitchFamily="2" charset="-78"/>
                          <a:cs typeface="Cairo" panose="00000500000000000000" pitchFamily="2" charset="-78"/>
                        </a:rPr>
                        <a:t>Activate</a:t>
                      </a:r>
                      <a:endParaRPr lang="en-PH" sz="700" b="0" i="0" u="none" strike="noStrike" dirty="0">
                        <a:solidFill>
                          <a:srgbClr val="C00000"/>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1653601"/>
                  </a:ext>
                </a:extLst>
              </a:tr>
              <a:tr h="462379">
                <a:tc>
                  <a:txBody>
                    <a:bodyPr/>
                    <a:lstStyle/>
                    <a:p>
                      <a:pPr marL="0" marR="0" lvl="0" indent="0" algn="l" defTabSz="914411" rtl="0" eaLnBrk="1" fontAlgn="ctr" latinLnBrk="0" hangingPunct="1">
                        <a:lnSpc>
                          <a:spcPct val="100000"/>
                        </a:lnSpc>
                        <a:spcBef>
                          <a:spcPts val="0"/>
                        </a:spcBef>
                        <a:spcAft>
                          <a:spcPts val="0"/>
                        </a:spcAft>
                        <a:buClrTx/>
                        <a:buSzTx/>
                        <a:buFontTx/>
                        <a:buNone/>
                        <a:tabLst/>
                        <a:defRPr/>
                      </a:pPr>
                      <a:r>
                        <a:rPr lang="en-PH" sz="800" dirty="0">
                          <a:solidFill>
                            <a:schemeClr val="bg2">
                              <a:lumMod val="25000"/>
                            </a:schemeClr>
                          </a:solidFill>
                          <a:effectLst/>
                          <a:latin typeface="Arial Narrow" panose="020B0606020202030204" pitchFamily="34" charset="0"/>
                        </a:rPr>
                        <a:t>JON-5687-LC01</a:t>
                      </a:r>
                    </a:p>
                    <a:p>
                      <a:pPr algn="l" rtl="1" fontAlgn="ctr">
                        <a:buNone/>
                      </a:pPr>
                      <a:endParaRPr lang="en-PH" sz="800" dirty="0">
                        <a:solidFill>
                          <a:schemeClr val="bg2">
                            <a:lumMod val="25000"/>
                          </a:schemeClr>
                        </a:solidFill>
                        <a:effectLst/>
                        <a:latin typeface="Arial Narrow" panose="020B0606020202030204" pitchFamily="34" charset="0"/>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INV-2025-003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en-PH" sz="800" dirty="0">
                          <a:solidFill>
                            <a:schemeClr val="bg2">
                              <a:lumMod val="25000"/>
                            </a:schemeClr>
                          </a:solidFill>
                          <a:effectLst/>
                          <a:latin typeface="Arial Narrow" panose="020B0606020202030204" pitchFamily="34" charset="0"/>
                        </a:rPr>
                        <a:t>7/23/2025</a:t>
                      </a: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700" b="0" i="0" u="none" strike="noStrike" dirty="0">
                          <a:solidFill>
                            <a:schemeClr val="bg2">
                              <a:lumMod val="25000"/>
                            </a:schemeClr>
                          </a:solidFill>
                          <a:effectLst/>
                          <a:latin typeface="Cairo" panose="00000500000000000000" pitchFamily="2" charset="-78"/>
                          <a:cs typeface="Cairo" panose="00000500000000000000" pitchFamily="2" charset="-78"/>
                        </a:rPr>
                        <a:t>Waleed Fawaz Wael Ziyad</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11" rtl="1" eaLnBrk="1" fontAlgn="ctr" latinLnBrk="0" hangingPunct="1">
                        <a:lnSpc>
                          <a:spcPct val="100000"/>
                        </a:lnSpc>
                        <a:spcBef>
                          <a:spcPts val="0"/>
                        </a:spcBef>
                        <a:spcAft>
                          <a:spcPts val="0"/>
                        </a:spcAft>
                        <a:buClrTx/>
                        <a:buSzTx/>
                        <a:buFontTx/>
                        <a:buNone/>
                        <a:tabLst/>
                        <a:defRPr/>
                      </a:pPr>
                      <a:r>
                        <a:rPr lang="en-PH" sz="700" b="0" dirty="0">
                          <a:solidFill>
                            <a:srgbClr val="2B2B2B"/>
                          </a:solidFill>
                          <a:effectLst/>
                          <a:latin typeface="Cairo" panose="00000500000000000000" pitchFamily="2" charset="-78"/>
                          <a:cs typeface="Cairo" panose="00000500000000000000" pitchFamily="2" charset="-78"/>
                        </a:rPr>
                        <a:t>Reham </a:t>
                      </a:r>
                      <a:r>
                        <a:rPr lang="en-PH" sz="700" b="0" dirty="0" err="1">
                          <a:solidFill>
                            <a:srgbClr val="2B2B2B"/>
                          </a:solidFill>
                          <a:effectLst/>
                          <a:latin typeface="Cairo" panose="00000500000000000000" pitchFamily="2" charset="-78"/>
                          <a:cs typeface="Cairo" panose="00000500000000000000" pitchFamily="2" charset="-78"/>
                        </a:rPr>
                        <a:t>Alsubaie</a:t>
                      </a:r>
                      <a:endParaRPr lang="en-PH" sz="700" b="0" dirty="0">
                        <a:solidFill>
                          <a:srgbClr val="2B2B2B"/>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r>
                        <a:rPr lang="ar-SA" sz="700" dirty="0">
                          <a:solidFill>
                            <a:schemeClr val="bg2">
                              <a:lumMod val="25000"/>
                            </a:schemeClr>
                          </a:solidFill>
                          <a:effectLst/>
                          <a:latin typeface="Cairo" panose="00000500000000000000" pitchFamily="2" charset="-78"/>
                          <a:cs typeface="Cairo" panose="00000500000000000000" pitchFamily="2" charset="-78"/>
                        </a:rPr>
                        <a:t> طلب عقد محاماة</a:t>
                      </a:r>
                      <a:endParaRPr lang="en-US" sz="700" dirty="0">
                        <a:solidFill>
                          <a:schemeClr val="bg2">
                            <a:lumMod val="25000"/>
                          </a:schemeClr>
                        </a:solidFill>
                        <a:effectLst/>
                        <a:latin typeface="Cairo" panose="00000500000000000000" pitchFamily="2" charset="-78"/>
                        <a:cs typeface="Cairo" panose="00000500000000000000" pitchFamily="2" charset="-78"/>
                      </a:endParaRPr>
                    </a:p>
                    <a:p>
                      <a:pPr algn="ctr" rtl="1" fontAlgn="ctr">
                        <a:buNone/>
                      </a:pPr>
                      <a:r>
                        <a:rPr lang="en-US" sz="700" dirty="0">
                          <a:solidFill>
                            <a:schemeClr val="bg2">
                              <a:lumMod val="25000"/>
                            </a:schemeClr>
                          </a:solidFill>
                          <a:effectLst/>
                          <a:latin typeface="Cairo" panose="00000500000000000000" pitchFamily="2" charset="-78"/>
                          <a:cs typeface="Cairo" panose="00000500000000000000" pitchFamily="2" charset="-78"/>
                        </a:rPr>
                        <a:t>Request for a Lawyer Contract </a:t>
                      </a:r>
                      <a:endParaRPr lang="en-PH" sz="700" dirty="0">
                        <a:solidFill>
                          <a:schemeClr val="bg2">
                            <a:lumMod val="25000"/>
                          </a:schemeClr>
                        </a:solidFill>
                        <a:effectLst/>
                        <a:latin typeface="Cairo" panose="00000500000000000000" pitchFamily="2" charset="-78"/>
                        <a:cs typeface="Cairo" panose="00000500000000000000" pitchFamily="2" charset="-78"/>
                      </a:endParaRPr>
                    </a:p>
                  </a:txBody>
                  <a:tcPr marL="16727" marR="16727" marT="11151" marB="11151"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20,000.00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3,000.00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23,000.00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a:solidFill>
                            <a:srgbClr val="000000"/>
                          </a:solidFill>
                          <a:effectLst/>
                          <a:latin typeface="Arial Narrow" panose="020B0606020202030204" pitchFamily="34" charset="0"/>
                        </a:rPr>
                        <a:t>            6,426.00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963.90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a:solidFill>
                            <a:srgbClr val="000000"/>
                          </a:solidFill>
                          <a:effectLst/>
                          <a:latin typeface="Arial Narrow" panose="020B0606020202030204" pitchFamily="34" charset="0"/>
                        </a:rPr>
                        <a:t>                       -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                       -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buNone/>
                      </a:pPr>
                      <a:r>
                        <a:rPr lang="en-PH" sz="800" b="0" i="0" u="none" strike="noStrike" dirty="0">
                          <a:solidFill>
                            <a:srgbClr val="000000"/>
                          </a:solidFill>
                          <a:effectLst/>
                          <a:latin typeface="Arial Narrow" panose="020B0606020202030204" pitchFamily="34" charset="0"/>
                        </a:rPr>
                        <a:t>                       -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13,574.00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2,036.10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r>
                        <a:rPr lang="en-PH" sz="800" b="0" i="0" u="none" strike="noStrike" dirty="0">
                          <a:solidFill>
                            <a:srgbClr val="000000"/>
                          </a:solidFill>
                          <a:effectLst/>
                          <a:latin typeface="Arial Narrow" panose="020B0606020202030204" pitchFamily="34" charset="0"/>
                        </a:rPr>
                        <a:t>          15,610.10 </a:t>
                      </a:r>
                    </a:p>
                  </a:txBody>
                  <a:tcPr marL="9525" marR="9525" marT="9525"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fontAlgn="ctr">
                        <a:buNone/>
                      </a:pPr>
                      <a:endParaRPr lang="en-PH" sz="700" b="1" i="0" u="none" strike="noStrike" dirty="0">
                        <a:solidFill>
                          <a:srgbClr val="3B3838"/>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buNone/>
                      </a:pPr>
                      <a:endParaRPr lang="en-PH" sz="700" b="0" i="0" u="none" strike="noStrike" dirty="0">
                        <a:solidFill>
                          <a:srgbClr val="C00000"/>
                        </a:solidFill>
                        <a:effectLst/>
                        <a:latin typeface="Cairo" panose="00000500000000000000" pitchFamily="2" charset="-78"/>
                        <a:cs typeface="Cairo" panose="00000500000000000000" pitchFamily="2" charset="-78"/>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0110316"/>
                  </a:ext>
                </a:extLst>
              </a:tr>
            </a:tbl>
          </a:graphicData>
        </a:graphic>
      </p:graphicFrame>
      <p:pic>
        <p:nvPicPr>
          <p:cNvPr id="28" name="Picture 27">
            <a:extLst>
              <a:ext uri="{FF2B5EF4-FFF2-40B4-BE49-F238E27FC236}">
                <a16:creationId xmlns:a16="http://schemas.microsoft.com/office/drawing/2014/main" id="{B1095D2B-F14F-0B17-3608-5684C0A8CEFC}"/>
              </a:ext>
            </a:extLst>
          </p:cNvPr>
          <p:cNvPicPr>
            <a:picLocks noChangeAspect="1"/>
          </p:cNvPicPr>
          <p:nvPr/>
        </p:nvPicPr>
        <p:blipFill>
          <a:blip r:embed="rId3"/>
          <a:srcRect l="90908" t="20032" r="3506" b="76049"/>
          <a:stretch>
            <a:fillRect/>
          </a:stretch>
        </p:blipFill>
        <p:spPr>
          <a:xfrm>
            <a:off x="10627824" y="709740"/>
            <a:ext cx="635667" cy="256858"/>
          </a:xfrm>
          <a:prstGeom prst="rect">
            <a:avLst/>
          </a:prstGeom>
        </p:spPr>
      </p:pic>
      <p:sp>
        <p:nvSpPr>
          <p:cNvPr id="30" name="Isosceles Triangle 29">
            <a:extLst>
              <a:ext uri="{FF2B5EF4-FFF2-40B4-BE49-F238E27FC236}">
                <a16:creationId xmlns:a16="http://schemas.microsoft.com/office/drawing/2014/main" id="{B3FE2841-8D72-0F02-E596-A01CE7E8068E}"/>
              </a:ext>
            </a:extLst>
          </p:cNvPr>
          <p:cNvSpPr/>
          <p:nvPr/>
        </p:nvSpPr>
        <p:spPr>
          <a:xfrm flipV="1">
            <a:off x="15649411" y="34758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Isosceles Triangle 30">
            <a:extLst>
              <a:ext uri="{FF2B5EF4-FFF2-40B4-BE49-F238E27FC236}">
                <a16:creationId xmlns:a16="http://schemas.microsoft.com/office/drawing/2014/main" id="{4303F18F-F06A-62D3-ECCE-5430289739F3}"/>
              </a:ext>
            </a:extLst>
          </p:cNvPr>
          <p:cNvSpPr/>
          <p:nvPr/>
        </p:nvSpPr>
        <p:spPr>
          <a:xfrm flipV="1">
            <a:off x="15649411" y="414663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2" name="Isosceles Triangle 31">
            <a:extLst>
              <a:ext uri="{FF2B5EF4-FFF2-40B4-BE49-F238E27FC236}">
                <a16:creationId xmlns:a16="http://schemas.microsoft.com/office/drawing/2014/main" id="{E501E7C5-9378-AEE0-EBF4-541740AF42D4}"/>
              </a:ext>
            </a:extLst>
          </p:cNvPr>
          <p:cNvSpPr/>
          <p:nvPr/>
        </p:nvSpPr>
        <p:spPr>
          <a:xfrm flipV="1">
            <a:off x="15649411" y="4784360"/>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3" name="Isosceles Triangle 32">
            <a:extLst>
              <a:ext uri="{FF2B5EF4-FFF2-40B4-BE49-F238E27FC236}">
                <a16:creationId xmlns:a16="http://schemas.microsoft.com/office/drawing/2014/main" id="{48DB123F-FD1E-B24C-FFEE-52C09E64879A}"/>
              </a:ext>
            </a:extLst>
          </p:cNvPr>
          <p:cNvSpPr/>
          <p:nvPr/>
        </p:nvSpPr>
        <p:spPr>
          <a:xfrm flipV="1">
            <a:off x="15649411" y="5380288"/>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Isosceles Triangle 33">
            <a:extLst>
              <a:ext uri="{FF2B5EF4-FFF2-40B4-BE49-F238E27FC236}">
                <a16:creationId xmlns:a16="http://schemas.microsoft.com/office/drawing/2014/main" id="{47389129-61BB-753B-3ECD-A6C26CCA6593}"/>
              </a:ext>
            </a:extLst>
          </p:cNvPr>
          <p:cNvSpPr/>
          <p:nvPr/>
        </p:nvSpPr>
        <p:spPr>
          <a:xfrm flipV="1">
            <a:off x="15649411" y="6038331"/>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5" name="Isosceles Triangle 34">
            <a:extLst>
              <a:ext uri="{FF2B5EF4-FFF2-40B4-BE49-F238E27FC236}">
                <a16:creationId xmlns:a16="http://schemas.microsoft.com/office/drawing/2014/main" id="{C3A96938-E7EE-F267-ADBA-34699EF7AEF3}"/>
              </a:ext>
            </a:extLst>
          </p:cNvPr>
          <p:cNvSpPr/>
          <p:nvPr/>
        </p:nvSpPr>
        <p:spPr>
          <a:xfrm flipV="1">
            <a:off x="15649411" y="6669705"/>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Isosceles Triangle 35">
            <a:extLst>
              <a:ext uri="{FF2B5EF4-FFF2-40B4-BE49-F238E27FC236}">
                <a16:creationId xmlns:a16="http://schemas.microsoft.com/office/drawing/2014/main" id="{E50130FC-7072-A900-A45B-C6A4E7671DD5}"/>
              </a:ext>
            </a:extLst>
          </p:cNvPr>
          <p:cNvSpPr/>
          <p:nvPr/>
        </p:nvSpPr>
        <p:spPr>
          <a:xfrm flipV="1">
            <a:off x="15649411" y="7412793"/>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Isosceles Triangle 36">
            <a:extLst>
              <a:ext uri="{FF2B5EF4-FFF2-40B4-BE49-F238E27FC236}">
                <a16:creationId xmlns:a16="http://schemas.microsoft.com/office/drawing/2014/main" id="{3D2AABA7-7599-EBE9-1D55-45B1AD400F86}"/>
              </a:ext>
            </a:extLst>
          </p:cNvPr>
          <p:cNvSpPr/>
          <p:nvPr/>
        </p:nvSpPr>
        <p:spPr>
          <a:xfrm flipV="1">
            <a:off x="15649411" y="7886686"/>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8" name="Rectangle: Rounded Corners 37">
            <a:extLst>
              <a:ext uri="{FF2B5EF4-FFF2-40B4-BE49-F238E27FC236}">
                <a16:creationId xmlns:a16="http://schemas.microsoft.com/office/drawing/2014/main" id="{F317A812-AC0B-DA5E-0FBE-79BFE379EB96}"/>
              </a:ext>
            </a:extLst>
          </p:cNvPr>
          <p:cNvSpPr/>
          <p:nvPr/>
        </p:nvSpPr>
        <p:spPr>
          <a:xfrm>
            <a:off x="11406784" y="722479"/>
            <a:ext cx="569805" cy="261885"/>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arrow" panose="020B0606020202030204" pitchFamily="34" charset="0"/>
              </a:rPr>
              <a:t>Send</a:t>
            </a:r>
            <a:endParaRPr lang="en-PH" sz="1200" dirty="0">
              <a:latin typeface="Arial Narrow" panose="020B0606020202030204" pitchFamily="34" charset="0"/>
            </a:endParaRPr>
          </a:p>
        </p:txBody>
      </p:sp>
      <p:sp>
        <p:nvSpPr>
          <p:cNvPr id="48" name="Isosceles Triangle 47">
            <a:extLst>
              <a:ext uri="{FF2B5EF4-FFF2-40B4-BE49-F238E27FC236}">
                <a16:creationId xmlns:a16="http://schemas.microsoft.com/office/drawing/2014/main" id="{6AB86866-B17F-8060-C1D8-C96767395910}"/>
              </a:ext>
            </a:extLst>
          </p:cNvPr>
          <p:cNvSpPr/>
          <p:nvPr/>
        </p:nvSpPr>
        <p:spPr>
          <a:xfrm flipV="1">
            <a:off x="15649411" y="8554254"/>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1" name="Callout: Line with Border and Accent Bar 50">
            <a:extLst>
              <a:ext uri="{FF2B5EF4-FFF2-40B4-BE49-F238E27FC236}">
                <a16:creationId xmlns:a16="http://schemas.microsoft.com/office/drawing/2014/main" id="{D54111E2-F58B-D790-190C-A72D1E4BDF57}"/>
              </a:ext>
            </a:extLst>
          </p:cNvPr>
          <p:cNvSpPr/>
          <p:nvPr/>
        </p:nvSpPr>
        <p:spPr>
          <a:xfrm>
            <a:off x="8495799" y="31215"/>
            <a:ext cx="1864196" cy="871219"/>
          </a:xfrm>
          <a:prstGeom prst="accentBorderCallout1">
            <a:avLst>
              <a:gd name="adj1" fmla="val 18750"/>
              <a:gd name="adj2" fmla="val -8333"/>
              <a:gd name="adj3" fmla="val 253794"/>
              <a:gd name="adj4" fmla="val 1746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Options for STATUS</a:t>
            </a:r>
          </a:p>
          <a:p>
            <a:pPr marL="171450" indent="-171450">
              <a:buFont typeface="Arial" panose="020B0604020202020204" pitchFamily="34" charset="0"/>
              <a:buChar char="•"/>
            </a:pPr>
            <a:r>
              <a:rPr lang="en-US" sz="1000" dirty="0"/>
              <a:t>Transferred | </a:t>
            </a:r>
            <a:r>
              <a:rPr lang="ar-SA" sz="1000" dirty="0"/>
              <a:t>تم التحويل</a:t>
            </a:r>
            <a:endParaRPr lang="en-US" sz="1000" dirty="0"/>
          </a:p>
          <a:p>
            <a:pPr marL="171450" indent="-171450">
              <a:buFont typeface="Arial" panose="020B0604020202020204" pitchFamily="34" charset="0"/>
              <a:buChar char="•"/>
            </a:pPr>
            <a:r>
              <a:rPr lang="en-US" sz="1000" dirty="0"/>
              <a:t>Activate | </a:t>
            </a:r>
            <a:r>
              <a:rPr lang="ar-SA" sz="1000" dirty="0"/>
              <a:t>تفعيل </a:t>
            </a:r>
            <a:endParaRPr lang="en-US" sz="1000" dirty="0"/>
          </a:p>
          <a:p>
            <a:pPr marL="171450" indent="-171450">
              <a:buFont typeface="Arial" panose="020B0604020202020204" pitchFamily="34" charset="0"/>
              <a:buChar char="•"/>
            </a:pPr>
            <a:r>
              <a:rPr lang="en-US" sz="1000" dirty="0"/>
              <a:t>On-Hold | </a:t>
            </a:r>
            <a:r>
              <a:rPr lang="ar-SA" sz="1000" dirty="0"/>
              <a:t>معلقة</a:t>
            </a:r>
            <a:endParaRPr lang="en-US" sz="1000" dirty="0"/>
          </a:p>
          <a:p>
            <a:pPr marL="171450" indent="-171450">
              <a:buFont typeface="Arial" panose="020B0604020202020204" pitchFamily="34" charset="0"/>
              <a:buChar char="•"/>
            </a:pPr>
            <a:r>
              <a:rPr lang="en-US" sz="1000" dirty="0"/>
              <a:t>Cancel | </a:t>
            </a:r>
            <a:r>
              <a:rPr lang="ar-SA" sz="1000" dirty="0"/>
              <a:t>إلغاء</a:t>
            </a:r>
            <a:endParaRPr lang="en-US" sz="1000" dirty="0"/>
          </a:p>
        </p:txBody>
      </p:sp>
      <p:sp>
        <p:nvSpPr>
          <p:cNvPr id="54" name="Isosceles Triangle 53">
            <a:extLst>
              <a:ext uri="{FF2B5EF4-FFF2-40B4-BE49-F238E27FC236}">
                <a16:creationId xmlns:a16="http://schemas.microsoft.com/office/drawing/2014/main" id="{71815DD7-A3F8-19CF-E679-848D2BB1D3C8}"/>
              </a:ext>
            </a:extLst>
          </p:cNvPr>
          <p:cNvSpPr/>
          <p:nvPr/>
        </p:nvSpPr>
        <p:spPr>
          <a:xfrm flipV="1">
            <a:off x="11511500" y="1995607"/>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Top Corners Rounded 1">
            <a:extLst>
              <a:ext uri="{FF2B5EF4-FFF2-40B4-BE49-F238E27FC236}">
                <a16:creationId xmlns:a16="http://schemas.microsoft.com/office/drawing/2014/main" id="{A97771F0-8745-033D-D3A1-3EE7C60B91F0}"/>
              </a:ext>
            </a:extLst>
          </p:cNvPr>
          <p:cNvSpPr/>
          <p:nvPr/>
        </p:nvSpPr>
        <p:spPr>
          <a:xfrm>
            <a:off x="159229" y="3195357"/>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bg2">
                    <a:lumMod val="25000"/>
                  </a:schemeClr>
                </a:solidFill>
                <a:latin typeface="Arial Narrow" panose="020B0606020202030204" pitchFamily="34" charset="0"/>
              </a:rPr>
              <a:t>File Status</a:t>
            </a:r>
            <a:endParaRPr lang="en-PH" sz="1000" b="1" dirty="0">
              <a:solidFill>
                <a:schemeClr val="bg2">
                  <a:lumMod val="25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C2BEE579-3146-C3A7-C078-9641CAF05211}"/>
              </a:ext>
            </a:extLst>
          </p:cNvPr>
          <p:cNvPicPr>
            <a:picLocks noChangeAspect="1"/>
          </p:cNvPicPr>
          <p:nvPr/>
        </p:nvPicPr>
        <p:blipFill>
          <a:blip r:embed="rId4"/>
          <a:stretch>
            <a:fillRect/>
          </a:stretch>
        </p:blipFill>
        <p:spPr>
          <a:xfrm>
            <a:off x="10416665" y="2161090"/>
            <a:ext cx="294594" cy="294594"/>
          </a:xfrm>
          <a:prstGeom prst="rect">
            <a:avLst/>
          </a:prstGeom>
        </p:spPr>
      </p:pic>
      <p:sp>
        <p:nvSpPr>
          <p:cNvPr id="4" name="Rectangle: Rounded Corners 3">
            <a:extLst>
              <a:ext uri="{FF2B5EF4-FFF2-40B4-BE49-F238E27FC236}">
                <a16:creationId xmlns:a16="http://schemas.microsoft.com/office/drawing/2014/main" id="{75D0A9E9-96EC-DADE-337A-AF57DD6B5249}"/>
              </a:ext>
            </a:extLst>
          </p:cNvPr>
          <p:cNvSpPr/>
          <p:nvPr/>
        </p:nvSpPr>
        <p:spPr>
          <a:xfrm>
            <a:off x="10912432" y="2237905"/>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A8C7A073-D353-0369-D266-E776D77637A9}"/>
              </a:ext>
            </a:extLst>
          </p:cNvPr>
          <p:cNvSpPr/>
          <p:nvPr/>
        </p:nvSpPr>
        <p:spPr>
          <a:xfrm>
            <a:off x="173130" y="3108960"/>
            <a:ext cx="11800105" cy="4651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Rectangle: Top Corners Rounded 51">
            <a:extLst>
              <a:ext uri="{FF2B5EF4-FFF2-40B4-BE49-F238E27FC236}">
                <a16:creationId xmlns:a16="http://schemas.microsoft.com/office/drawing/2014/main" id="{07C09C81-F3B8-E287-ED81-E377BB9173D4}"/>
              </a:ext>
            </a:extLst>
          </p:cNvPr>
          <p:cNvSpPr/>
          <p:nvPr/>
        </p:nvSpPr>
        <p:spPr>
          <a:xfrm flipV="1">
            <a:off x="159229" y="3509855"/>
            <a:ext cx="2756808" cy="3145477"/>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0" name="Rectangle: Rounded Corners 69">
            <a:extLst>
              <a:ext uri="{FF2B5EF4-FFF2-40B4-BE49-F238E27FC236}">
                <a16:creationId xmlns:a16="http://schemas.microsoft.com/office/drawing/2014/main" id="{E636707C-ABBF-C2C8-BAFD-23CA95E1409B}"/>
              </a:ext>
            </a:extLst>
          </p:cNvPr>
          <p:cNvSpPr/>
          <p:nvPr/>
        </p:nvSpPr>
        <p:spPr>
          <a:xfrm>
            <a:off x="1077128" y="3239834"/>
            <a:ext cx="603169" cy="20215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71" name="TextBox 70">
            <a:extLst>
              <a:ext uri="{FF2B5EF4-FFF2-40B4-BE49-F238E27FC236}">
                <a16:creationId xmlns:a16="http://schemas.microsoft.com/office/drawing/2014/main" id="{463D6BC9-6C1C-94CF-DCFF-500E395D34C0}"/>
              </a:ext>
            </a:extLst>
          </p:cNvPr>
          <p:cNvSpPr txBox="1"/>
          <p:nvPr/>
        </p:nvSpPr>
        <p:spPr>
          <a:xfrm>
            <a:off x="1077128" y="3219361"/>
            <a:ext cx="603170"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Approved</a:t>
            </a:r>
            <a:endParaRPr lang="en-PH" sz="900" dirty="0">
              <a:solidFill>
                <a:schemeClr val="bg1"/>
              </a:solidFill>
              <a:latin typeface="Arial Narrow" panose="020B0606020202030204" pitchFamily="34" charset="0"/>
            </a:endParaRPr>
          </a:p>
        </p:txBody>
      </p:sp>
      <p:sp>
        <p:nvSpPr>
          <p:cNvPr id="72" name="Rectangle: Rounded Corners 71">
            <a:extLst>
              <a:ext uri="{FF2B5EF4-FFF2-40B4-BE49-F238E27FC236}">
                <a16:creationId xmlns:a16="http://schemas.microsoft.com/office/drawing/2014/main" id="{44F04D23-A4B7-C104-DDA2-F5577CCBB171}"/>
              </a:ext>
            </a:extLst>
          </p:cNvPr>
          <p:cNvSpPr/>
          <p:nvPr/>
        </p:nvSpPr>
        <p:spPr>
          <a:xfrm>
            <a:off x="1975387" y="3239834"/>
            <a:ext cx="603169" cy="202153"/>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83" name="Rectangle: Top Corners Rounded 82">
            <a:extLst>
              <a:ext uri="{FF2B5EF4-FFF2-40B4-BE49-F238E27FC236}">
                <a16:creationId xmlns:a16="http://schemas.microsoft.com/office/drawing/2014/main" id="{7BC5B3AE-E49E-CC47-260B-CC4DB40BD7E1}"/>
              </a:ext>
            </a:extLst>
          </p:cNvPr>
          <p:cNvSpPr/>
          <p:nvPr/>
        </p:nvSpPr>
        <p:spPr>
          <a:xfrm flipV="1">
            <a:off x="152425" y="4552392"/>
            <a:ext cx="2756808" cy="3285144"/>
          </a:xfrm>
          <a:prstGeom prst="round2SameRect">
            <a:avLst>
              <a:gd name="adj1" fmla="val 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73" name="TextBox 72">
            <a:extLst>
              <a:ext uri="{FF2B5EF4-FFF2-40B4-BE49-F238E27FC236}">
                <a16:creationId xmlns:a16="http://schemas.microsoft.com/office/drawing/2014/main" id="{B7B9016F-7F06-AC46-AB88-939547BB8309}"/>
              </a:ext>
            </a:extLst>
          </p:cNvPr>
          <p:cNvSpPr txBox="1"/>
          <p:nvPr/>
        </p:nvSpPr>
        <p:spPr>
          <a:xfrm>
            <a:off x="1970589" y="3227196"/>
            <a:ext cx="607967" cy="230832"/>
          </a:xfrm>
          <a:prstGeom prst="rect">
            <a:avLst/>
          </a:prstGeom>
          <a:noFill/>
        </p:spPr>
        <p:txBody>
          <a:bodyPr wrap="square" rtlCol="0">
            <a:spAutoFit/>
          </a:bodyPr>
          <a:lstStyle/>
          <a:p>
            <a:pPr algn="ctr"/>
            <a:r>
              <a:rPr lang="en-US" sz="900" dirty="0">
                <a:solidFill>
                  <a:schemeClr val="bg1"/>
                </a:solidFill>
                <a:latin typeface="Arial Narrow" panose="020B0606020202030204" pitchFamily="34" charset="0"/>
              </a:rPr>
              <a:t>Reject</a:t>
            </a:r>
            <a:endParaRPr lang="en-PH" sz="900" dirty="0">
              <a:solidFill>
                <a:schemeClr val="bg1"/>
              </a:solidFill>
              <a:latin typeface="Arial Narrow" panose="020B0606020202030204" pitchFamily="34" charset="0"/>
            </a:endParaRPr>
          </a:p>
        </p:txBody>
      </p:sp>
      <p:sp>
        <p:nvSpPr>
          <p:cNvPr id="84" name="Rectangle: Rounded Corners 83">
            <a:extLst>
              <a:ext uri="{FF2B5EF4-FFF2-40B4-BE49-F238E27FC236}">
                <a16:creationId xmlns:a16="http://schemas.microsoft.com/office/drawing/2014/main" id="{4F534F67-0D27-CEE3-5C7A-7E776102F625}"/>
              </a:ext>
            </a:extLst>
          </p:cNvPr>
          <p:cNvSpPr/>
          <p:nvPr/>
        </p:nvSpPr>
        <p:spPr>
          <a:xfrm>
            <a:off x="891007" y="4607060"/>
            <a:ext cx="2025030" cy="404813"/>
          </a:xfrm>
          <a:prstGeom prst="roundRect">
            <a:avLst>
              <a:gd name="adj" fmla="val 0"/>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5" name="Rectangle: Rounded Corners 84">
            <a:extLst>
              <a:ext uri="{FF2B5EF4-FFF2-40B4-BE49-F238E27FC236}">
                <a16:creationId xmlns:a16="http://schemas.microsoft.com/office/drawing/2014/main" id="{2547486F-7A99-0E6F-AF24-2CC458758FDA}"/>
              </a:ext>
            </a:extLst>
          </p:cNvPr>
          <p:cNvSpPr/>
          <p:nvPr/>
        </p:nvSpPr>
        <p:spPr>
          <a:xfrm>
            <a:off x="150383" y="4600689"/>
            <a:ext cx="733819" cy="415947"/>
          </a:xfrm>
          <a:prstGeom prst="roundRect">
            <a:avLst>
              <a:gd name="adj" fmla="val 0"/>
            </a:avLst>
          </a:prstGeom>
          <a:solidFill>
            <a:srgbClr val="FFF9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00" b="1" dirty="0">
              <a:solidFill>
                <a:schemeClr val="bg1"/>
              </a:solidFill>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51C1588F-B713-8593-4C89-E81256DC508F}"/>
              </a:ext>
            </a:extLst>
          </p:cNvPr>
          <p:cNvSpPr/>
          <p:nvPr/>
        </p:nvSpPr>
        <p:spPr>
          <a:xfrm>
            <a:off x="195360" y="4658673"/>
            <a:ext cx="647339" cy="286118"/>
          </a:xfrm>
          <a:prstGeom prst="roundRect">
            <a:avLst>
              <a:gd name="adj" fmla="val 0"/>
            </a:avLst>
          </a:prstGeom>
          <a:solidFill>
            <a:schemeClr val="bg1">
              <a:lumMod val="75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Narrow" panose="020B0606020202030204" pitchFamily="34" charset="0"/>
              </a:rPr>
              <a:t>Add Note</a:t>
            </a:r>
            <a:endParaRPr lang="en-PH" sz="800" b="1" dirty="0">
              <a:solidFill>
                <a:schemeClr val="bg1"/>
              </a:solidFill>
              <a:latin typeface="Arial Narrow" panose="020B0606020202030204" pitchFamily="34" charset="0"/>
            </a:endParaRPr>
          </a:p>
        </p:txBody>
      </p:sp>
      <p:graphicFrame>
        <p:nvGraphicFramePr>
          <p:cNvPr id="88" name="Table 87">
            <a:extLst>
              <a:ext uri="{FF2B5EF4-FFF2-40B4-BE49-F238E27FC236}">
                <a16:creationId xmlns:a16="http://schemas.microsoft.com/office/drawing/2014/main" id="{17996D85-EDD0-E0CC-E1CC-C6588A325644}"/>
              </a:ext>
            </a:extLst>
          </p:cNvPr>
          <p:cNvGraphicFramePr>
            <a:graphicFrameLocks noGrp="1"/>
          </p:cNvGraphicFramePr>
          <p:nvPr>
            <p:extLst>
              <p:ext uri="{D42A27DB-BD31-4B8C-83A1-F6EECF244321}">
                <p14:modId xmlns:p14="http://schemas.microsoft.com/office/powerpoint/2010/main" val="4004306894"/>
              </p:ext>
            </p:extLst>
          </p:nvPr>
        </p:nvGraphicFramePr>
        <p:xfrm>
          <a:off x="152423" y="5102372"/>
          <a:ext cx="2756809" cy="418130"/>
        </p:xfrm>
        <a:graphic>
          <a:graphicData uri="http://schemas.openxmlformats.org/drawingml/2006/table">
            <a:tbl>
              <a:tblPr firstRow="1" bandRow="1">
                <a:tableStyleId>{5C22544A-7EE6-4342-B048-85BDC9FD1C3A}</a:tableStyleId>
              </a:tblPr>
              <a:tblGrid>
                <a:gridCol w="948420">
                  <a:extLst>
                    <a:ext uri="{9D8B030D-6E8A-4147-A177-3AD203B41FA5}">
                      <a16:colId xmlns:a16="http://schemas.microsoft.com/office/drawing/2014/main" val="1157631994"/>
                    </a:ext>
                  </a:extLst>
                </a:gridCol>
                <a:gridCol w="1808389">
                  <a:extLst>
                    <a:ext uri="{9D8B030D-6E8A-4147-A177-3AD203B41FA5}">
                      <a16:colId xmlns:a16="http://schemas.microsoft.com/office/drawing/2014/main" val="2598428639"/>
                    </a:ext>
                  </a:extLst>
                </a:gridCol>
              </a:tblGrid>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800" b="0" dirty="0">
                          <a:solidFill>
                            <a:schemeClr val="bg2">
                              <a:lumMod val="25000"/>
                            </a:schemeClr>
                          </a:solidFill>
                          <a:effectLst/>
                          <a:latin typeface="Arial Narrow" panose="020B0606020202030204" pitchFamily="34" charset="0"/>
                        </a:rPr>
                        <a:t>7:24:2025_10:00:00</a:t>
                      </a: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tc>
                  <a:txBody>
                    <a:bodyPr/>
                    <a:lstStyle/>
                    <a:p>
                      <a:r>
                        <a:rPr lang="en-US" sz="800" b="0" dirty="0">
                          <a:solidFill>
                            <a:schemeClr val="bg2">
                              <a:lumMod val="25000"/>
                            </a:schemeClr>
                          </a:solidFill>
                          <a:latin typeface="Arial Narrow" panose="020B0606020202030204" pitchFamily="34" charset="0"/>
                        </a:rPr>
                        <a:t>Under Jadeer mitigation 7-23-2025.</a:t>
                      </a: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BEF"/>
                    </a:solidFill>
                  </a:tcPr>
                </a:tc>
                <a:extLst>
                  <a:ext uri="{0D108BD9-81ED-4DB2-BD59-A6C34878D82A}">
                    <a16:rowId xmlns:a16="http://schemas.microsoft.com/office/drawing/2014/main" val="999472411"/>
                  </a:ext>
                </a:extLst>
              </a:tr>
            </a:tbl>
          </a:graphicData>
        </a:graphic>
      </p:graphicFrame>
      <p:sp>
        <p:nvSpPr>
          <p:cNvPr id="89" name="Rectangle: Top Corners Rounded 88">
            <a:extLst>
              <a:ext uri="{FF2B5EF4-FFF2-40B4-BE49-F238E27FC236}">
                <a16:creationId xmlns:a16="http://schemas.microsoft.com/office/drawing/2014/main" id="{A5A2DF94-AD22-BBCD-876E-DCE67BF8A2B1}"/>
              </a:ext>
            </a:extLst>
          </p:cNvPr>
          <p:cNvSpPr/>
          <p:nvPr/>
        </p:nvSpPr>
        <p:spPr>
          <a:xfrm>
            <a:off x="2985360" y="3204882"/>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Add Refund</a:t>
            </a:r>
            <a:endParaRPr lang="en-PH" sz="1000" b="1" dirty="0">
              <a:solidFill>
                <a:schemeClr val="bg2">
                  <a:lumMod val="25000"/>
                </a:schemeClr>
              </a:solidFill>
              <a:latin typeface="Arial Narrow" panose="020B0606020202030204" pitchFamily="34" charset="0"/>
            </a:endParaRPr>
          </a:p>
        </p:txBody>
      </p:sp>
      <p:sp>
        <p:nvSpPr>
          <p:cNvPr id="90" name="Rectangle: Top Corners Rounded 89">
            <a:extLst>
              <a:ext uri="{FF2B5EF4-FFF2-40B4-BE49-F238E27FC236}">
                <a16:creationId xmlns:a16="http://schemas.microsoft.com/office/drawing/2014/main" id="{1665688A-F657-FD60-2C7B-090362A57059}"/>
              </a:ext>
            </a:extLst>
          </p:cNvPr>
          <p:cNvSpPr/>
          <p:nvPr/>
        </p:nvSpPr>
        <p:spPr>
          <a:xfrm>
            <a:off x="2985360" y="3523950"/>
            <a:ext cx="2756808" cy="4049632"/>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bg2">
                    <a:lumMod val="25000"/>
                  </a:schemeClr>
                </a:solidFill>
                <a:latin typeface="Arial Narrow" panose="020B0606020202030204" pitchFamily="34" charset="0"/>
              </a:rPr>
              <a:t>Enter the Amount:</a:t>
            </a: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endParaRPr lang="en-US" sz="1000" b="1" dirty="0">
              <a:solidFill>
                <a:schemeClr val="bg2">
                  <a:lumMod val="25000"/>
                </a:schemeClr>
              </a:solidFill>
              <a:latin typeface="Arial Narrow" panose="020B0606020202030204" pitchFamily="34" charset="0"/>
            </a:endParaRPr>
          </a:p>
          <a:p>
            <a:r>
              <a:rPr lang="en-US" sz="1000" b="1" dirty="0">
                <a:solidFill>
                  <a:schemeClr val="bg2">
                    <a:lumMod val="25000"/>
                  </a:schemeClr>
                </a:solidFill>
                <a:latin typeface="Arial Narrow" panose="020B0606020202030204" pitchFamily="34" charset="0"/>
              </a:rPr>
              <a:t>Enter the Reason of Refund:</a:t>
            </a:r>
          </a:p>
        </p:txBody>
      </p:sp>
      <p:sp>
        <p:nvSpPr>
          <p:cNvPr id="91" name="Rectangle: Top Corners Rounded 90">
            <a:extLst>
              <a:ext uri="{FF2B5EF4-FFF2-40B4-BE49-F238E27FC236}">
                <a16:creationId xmlns:a16="http://schemas.microsoft.com/office/drawing/2014/main" id="{6091F0F9-594E-0EEE-394A-841A8BF5A18E}"/>
              </a:ext>
            </a:extLst>
          </p:cNvPr>
          <p:cNvSpPr/>
          <p:nvPr/>
        </p:nvSpPr>
        <p:spPr>
          <a:xfrm>
            <a:off x="3179393" y="3825107"/>
            <a:ext cx="2398199" cy="423040"/>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0.00</a:t>
            </a:r>
            <a:endParaRPr lang="en-PH" sz="1000" b="1" dirty="0">
              <a:solidFill>
                <a:schemeClr val="bg2">
                  <a:lumMod val="25000"/>
                </a:schemeClr>
              </a:solidFill>
              <a:latin typeface="Arial Narrow" panose="020B0606020202030204" pitchFamily="34" charset="0"/>
            </a:endParaRPr>
          </a:p>
        </p:txBody>
      </p:sp>
      <p:sp>
        <p:nvSpPr>
          <p:cNvPr id="92" name="Rectangle: Top Corners Rounded 91">
            <a:extLst>
              <a:ext uri="{FF2B5EF4-FFF2-40B4-BE49-F238E27FC236}">
                <a16:creationId xmlns:a16="http://schemas.microsoft.com/office/drawing/2014/main" id="{0483472A-5D7F-E724-8AE9-5C6ECBD4ABFB}"/>
              </a:ext>
            </a:extLst>
          </p:cNvPr>
          <p:cNvSpPr/>
          <p:nvPr/>
        </p:nvSpPr>
        <p:spPr>
          <a:xfrm>
            <a:off x="3157860" y="4871072"/>
            <a:ext cx="2398199" cy="1503521"/>
          </a:xfrm>
          <a:prstGeom prst="round2SameRect">
            <a:avLst>
              <a:gd name="adj1" fmla="val 0"/>
              <a:gd name="adj2" fmla="val 0"/>
            </a:avLst>
          </a:prstGeom>
          <a:solidFill>
            <a:srgbClr val="FFF9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00" b="1" dirty="0">
              <a:solidFill>
                <a:schemeClr val="bg2">
                  <a:lumMod val="25000"/>
                </a:schemeClr>
              </a:solidFill>
              <a:latin typeface="Arial Narrow" panose="020B0606020202030204" pitchFamily="34" charset="0"/>
            </a:endParaRPr>
          </a:p>
        </p:txBody>
      </p:sp>
      <p:sp>
        <p:nvSpPr>
          <p:cNvPr id="93" name="Rectangle: Rounded Corners 92">
            <a:extLst>
              <a:ext uri="{FF2B5EF4-FFF2-40B4-BE49-F238E27FC236}">
                <a16:creationId xmlns:a16="http://schemas.microsoft.com/office/drawing/2014/main" id="{5CDBB1E5-55EE-1080-7BAE-EB41D31EF6C2}"/>
              </a:ext>
            </a:extLst>
          </p:cNvPr>
          <p:cNvSpPr/>
          <p:nvPr/>
        </p:nvSpPr>
        <p:spPr>
          <a:xfrm>
            <a:off x="3754646" y="6461837"/>
            <a:ext cx="1204625" cy="335995"/>
          </a:xfrm>
          <a:prstGeom prst="round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latin typeface="Arial Narrow" panose="020B0606020202030204" pitchFamily="34" charset="0"/>
              </a:rPr>
              <a:t>Enter</a:t>
            </a:r>
            <a:endParaRPr lang="en-PH" sz="1400" dirty="0">
              <a:solidFill>
                <a:schemeClr val="bg2">
                  <a:lumMod val="25000"/>
                </a:schemeClr>
              </a:solidFill>
              <a:latin typeface="Arial Narrow" panose="020B0606020202030204" pitchFamily="34" charset="0"/>
            </a:endParaRPr>
          </a:p>
        </p:txBody>
      </p:sp>
      <p:graphicFrame>
        <p:nvGraphicFramePr>
          <p:cNvPr id="95" name="Table 94">
            <a:extLst>
              <a:ext uri="{FF2B5EF4-FFF2-40B4-BE49-F238E27FC236}">
                <a16:creationId xmlns:a16="http://schemas.microsoft.com/office/drawing/2014/main" id="{D41F9F5C-D204-797A-0607-E53ABADB3850}"/>
              </a:ext>
            </a:extLst>
          </p:cNvPr>
          <p:cNvGraphicFramePr>
            <a:graphicFrameLocks noGrp="1"/>
          </p:cNvGraphicFramePr>
          <p:nvPr>
            <p:extLst>
              <p:ext uri="{D42A27DB-BD31-4B8C-83A1-F6EECF244321}">
                <p14:modId xmlns:p14="http://schemas.microsoft.com/office/powerpoint/2010/main" val="947982576"/>
              </p:ext>
            </p:extLst>
          </p:nvPr>
        </p:nvGraphicFramePr>
        <p:xfrm>
          <a:off x="5833658" y="3219361"/>
          <a:ext cx="6167858" cy="1254390"/>
        </p:xfrm>
        <a:graphic>
          <a:graphicData uri="http://schemas.openxmlformats.org/drawingml/2006/table">
            <a:tbl>
              <a:tblPr firstRow="1" bandRow="1">
                <a:tableStyleId>{5C22544A-7EE6-4342-B048-85BDC9FD1C3A}</a:tableStyleId>
              </a:tblPr>
              <a:tblGrid>
                <a:gridCol w="1201553">
                  <a:extLst>
                    <a:ext uri="{9D8B030D-6E8A-4147-A177-3AD203B41FA5}">
                      <a16:colId xmlns:a16="http://schemas.microsoft.com/office/drawing/2014/main" val="1157631994"/>
                    </a:ext>
                  </a:extLst>
                </a:gridCol>
                <a:gridCol w="1507702">
                  <a:extLst>
                    <a:ext uri="{9D8B030D-6E8A-4147-A177-3AD203B41FA5}">
                      <a16:colId xmlns:a16="http://schemas.microsoft.com/office/drawing/2014/main" val="2598428639"/>
                    </a:ext>
                  </a:extLst>
                </a:gridCol>
                <a:gridCol w="3458603">
                  <a:extLst>
                    <a:ext uri="{9D8B030D-6E8A-4147-A177-3AD203B41FA5}">
                      <a16:colId xmlns:a16="http://schemas.microsoft.com/office/drawing/2014/main" val="2606616812"/>
                    </a:ext>
                  </a:extLst>
                </a:gridCol>
              </a:tblGrid>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Time stamp</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bg2">
                              <a:lumMod val="25000"/>
                            </a:schemeClr>
                          </a:solidFill>
                        </a:rPr>
                        <a:t>Amount</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Reason for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4966975"/>
                  </a:ext>
                </a:extLst>
              </a:tr>
              <a:tr h="418130">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b="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algn="ctr"/>
                      <a:endParaRPr lang="en-PH" sz="800" b="0"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BEF"/>
                    </a:solidFill>
                  </a:tcPr>
                </a:tc>
                <a:extLst>
                  <a:ext uri="{0D108BD9-81ED-4DB2-BD59-A6C34878D82A}">
                    <a16:rowId xmlns:a16="http://schemas.microsoft.com/office/drawing/2014/main" val="999472411"/>
                  </a:ext>
                </a:extLst>
              </a:tr>
              <a:tr h="418130">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800" b="1" dirty="0">
                          <a:solidFill>
                            <a:schemeClr val="bg2">
                              <a:lumMod val="25000"/>
                            </a:schemeClr>
                          </a:solidFill>
                          <a:effectLst/>
                          <a:latin typeface="Arial Narrow" panose="020B0606020202030204" pitchFamily="34" charset="0"/>
                        </a:rPr>
                        <a:t>Total Refund</a:t>
                      </a:r>
                      <a:endParaRPr lang="en-PH" sz="800" b="1"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algn="ctr"/>
                      <a:r>
                        <a:rPr lang="en-US" sz="800" b="1" dirty="0">
                          <a:solidFill>
                            <a:schemeClr val="bg2">
                              <a:lumMod val="25000"/>
                            </a:schemeClr>
                          </a:solidFill>
                        </a:rPr>
                        <a:t>0.00</a:t>
                      </a:r>
                      <a:endParaRPr lang="en-PH" sz="800" b="1" dirty="0">
                        <a:solidFill>
                          <a:schemeClr val="bg2">
                            <a:lumMod val="25000"/>
                          </a:schemeClr>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lang="en-PH" sz="800" dirty="0">
                        <a:solidFill>
                          <a:schemeClr val="bg2">
                            <a:lumMod val="25000"/>
                          </a:schemeClr>
                        </a:solidFill>
                        <a:effectLst/>
                        <a:latin typeface="Arial Narrow" panose="020B060602020203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8378659"/>
                  </a:ext>
                </a:extLst>
              </a:tr>
            </a:tbl>
          </a:graphicData>
        </a:graphic>
      </p:graphicFrame>
      <p:pic>
        <p:nvPicPr>
          <p:cNvPr id="47" name="Picture 46">
            <a:extLst>
              <a:ext uri="{FF2B5EF4-FFF2-40B4-BE49-F238E27FC236}">
                <a16:creationId xmlns:a16="http://schemas.microsoft.com/office/drawing/2014/main" id="{6D9A0D41-B363-5BDA-87B4-9BB7E5336F0C}"/>
              </a:ext>
            </a:extLst>
          </p:cNvPr>
          <p:cNvPicPr>
            <a:picLocks noChangeAspect="1"/>
          </p:cNvPicPr>
          <p:nvPr/>
        </p:nvPicPr>
        <p:blipFill>
          <a:blip r:embed="rId5"/>
          <a:stretch>
            <a:fillRect/>
          </a:stretch>
        </p:blipFill>
        <p:spPr>
          <a:xfrm>
            <a:off x="159229" y="6651977"/>
            <a:ext cx="12022987" cy="195425"/>
          </a:xfrm>
          <a:prstGeom prst="rect">
            <a:avLst/>
          </a:prstGeom>
        </p:spPr>
      </p:pic>
      <p:cxnSp>
        <p:nvCxnSpPr>
          <p:cNvPr id="98" name="Straight Arrow Connector 97">
            <a:extLst>
              <a:ext uri="{FF2B5EF4-FFF2-40B4-BE49-F238E27FC236}">
                <a16:creationId xmlns:a16="http://schemas.microsoft.com/office/drawing/2014/main" id="{877BCA8B-B9F5-66B4-893C-21679900A2C3}"/>
              </a:ext>
            </a:extLst>
          </p:cNvPr>
          <p:cNvCxnSpPr/>
          <p:nvPr/>
        </p:nvCxnSpPr>
        <p:spPr>
          <a:xfrm>
            <a:off x="11601450" y="390525"/>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Top Corners Rounded 100">
            <a:extLst>
              <a:ext uri="{FF2B5EF4-FFF2-40B4-BE49-F238E27FC236}">
                <a16:creationId xmlns:a16="http://schemas.microsoft.com/office/drawing/2014/main" id="{1491BDB5-072E-ABDC-6331-7F385686ED79}"/>
              </a:ext>
            </a:extLst>
          </p:cNvPr>
          <p:cNvSpPr/>
          <p:nvPr/>
        </p:nvSpPr>
        <p:spPr>
          <a:xfrm>
            <a:off x="172837" y="3571504"/>
            <a:ext cx="2743200" cy="310246"/>
          </a:xfrm>
          <a:prstGeom prst="round2SameRect">
            <a:avLst>
              <a:gd name="adj1" fmla="val 0"/>
              <a:gd name="adj2" fmla="val 0"/>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latin typeface="Arial Narrow" panose="020B0606020202030204" pitchFamily="34" charset="0"/>
              </a:rPr>
              <a:t>Overall Status</a:t>
            </a:r>
            <a:endParaRPr lang="en-PH" sz="1000" b="1" dirty="0">
              <a:solidFill>
                <a:schemeClr val="bg2">
                  <a:lumMod val="25000"/>
                </a:schemeClr>
              </a:solidFill>
              <a:latin typeface="Arial Narrow" panose="020B0606020202030204" pitchFamily="34" charset="0"/>
            </a:endParaRPr>
          </a:p>
        </p:txBody>
      </p:sp>
      <p:sp>
        <p:nvSpPr>
          <p:cNvPr id="102" name="Rectangle: Rounded Corners 101">
            <a:extLst>
              <a:ext uri="{FF2B5EF4-FFF2-40B4-BE49-F238E27FC236}">
                <a16:creationId xmlns:a16="http://schemas.microsoft.com/office/drawing/2014/main" id="{2C2C1B9C-9C66-60E7-C55C-AE6A77015DB1}"/>
              </a:ext>
            </a:extLst>
          </p:cNvPr>
          <p:cNvSpPr/>
          <p:nvPr/>
        </p:nvSpPr>
        <p:spPr>
          <a:xfrm>
            <a:off x="248965" y="4065348"/>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3" name="Rectangle: Rounded Corners 102">
            <a:extLst>
              <a:ext uri="{FF2B5EF4-FFF2-40B4-BE49-F238E27FC236}">
                <a16:creationId xmlns:a16="http://schemas.microsoft.com/office/drawing/2014/main" id="{0C4BD53A-BA60-01F6-FD9E-D621597C81B7}"/>
              </a:ext>
            </a:extLst>
          </p:cNvPr>
          <p:cNvSpPr/>
          <p:nvPr/>
        </p:nvSpPr>
        <p:spPr>
          <a:xfrm>
            <a:off x="1570596" y="4065348"/>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4" name="Rectangle: Rounded Corners 103">
            <a:extLst>
              <a:ext uri="{FF2B5EF4-FFF2-40B4-BE49-F238E27FC236}">
                <a16:creationId xmlns:a16="http://schemas.microsoft.com/office/drawing/2014/main" id="{E142E2E8-869D-EA0F-8808-9394FDD4D26B}"/>
              </a:ext>
            </a:extLst>
          </p:cNvPr>
          <p:cNvSpPr/>
          <p:nvPr/>
        </p:nvSpPr>
        <p:spPr>
          <a:xfrm>
            <a:off x="240116" y="4348700"/>
            <a:ext cx="122193" cy="122803"/>
          </a:xfrm>
          <a:prstGeom prst="roundRect">
            <a:avLst/>
          </a:prstGeom>
          <a:solidFill>
            <a:srgbClr val="1570E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5" name="TextBox 104">
            <a:extLst>
              <a:ext uri="{FF2B5EF4-FFF2-40B4-BE49-F238E27FC236}">
                <a16:creationId xmlns:a16="http://schemas.microsoft.com/office/drawing/2014/main" id="{34507FE3-B0B0-5584-A309-67200CDB5BB5}"/>
              </a:ext>
            </a:extLst>
          </p:cNvPr>
          <p:cNvSpPr txBox="1"/>
          <p:nvPr/>
        </p:nvSpPr>
        <p:spPr>
          <a:xfrm>
            <a:off x="382308" y="4011333"/>
            <a:ext cx="694820" cy="230832"/>
          </a:xfrm>
          <a:prstGeom prst="rect">
            <a:avLst/>
          </a:prstGeom>
          <a:noFill/>
        </p:spPr>
        <p:txBody>
          <a:bodyPr wrap="square" rtlCol="0">
            <a:spAutoFit/>
          </a:bodyPr>
          <a:lstStyle/>
          <a:p>
            <a:r>
              <a:rPr lang="en-US" sz="900" dirty="0">
                <a:latin typeface="Arial Narrow" panose="020B0606020202030204" pitchFamily="34" charset="0"/>
              </a:rPr>
              <a:t>Transferred</a:t>
            </a:r>
            <a:endParaRPr lang="en-PH" sz="900" dirty="0">
              <a:latin typeface="Arial Narrow" panose="020B0606020202030204" pitchFamily="34" charset="0"/>
            </a:endParaRPr>
          </a:p>
        </p:txBody>
      </p:sp>
      <p:sp>
        <p:nvSpPr>
          <p:cNvPr id="106" name="TextBox 105">
            <a:extLst>
              <a:ext uri="{FF2B5EF4-FFF2-40B4-BE49-F238E27FC236}">
                <a16:creationId xmlns:a16="http://schemas.microsoft.com/office/drawing/2014/main" id="{2A83586F-FEC1-105B-6180-C8B2F840BC7F}"/>
              </a:ext>
            </a:extLst>
          </p:cNvPr>
          <p:cNvSpPr txBox="1"/>
          <p:nvPr/>
        </p:nvSpPr>
        <p:spPr>
          <a:xfrm>
            <a:off x="1699178" y="4011333"/>
            <a:ext cx="603646" cy="230832"/>
          </a:xfrm>
          <a:prstGeom prst="rect">
            <a:avLst/>
          </a:prstGeom>
          <a:noFill/>
        </p:spPr>
        <p:txBody>
          <a:bodyPr wrap="square" rtlCol="0">
            <a:spAutoFit/>
          </a:bodyPr>
          <a:lstStyle/>
          <a:p>
            <a:r>
              <a:rPr lang="en-US" sz="900" dirty="0">
                <a:latin typeface="Arial Narrow" panose="020B0606020202030204" pitchFamily="34" charset="0"/>
              </a:rPr>
              <a:t>On-Hold</a:t>
            </a:r>
            <a:endParaRPr lang="en-PH" sz="900" dirty="0">
              <a:latin typeface="Arial Narrow" panose="020B0606020202030204" pitchFamily="34" charset="0"/>
            </a:endParaRPr>
          </a:p>
        </p:txBody>
      </p:sp>
      <p:sp>
        <p:nvSpPr>
          <p:cNvPr id="107" name="TextBox 106">
            <a:extLst>
              <a:ext uri="{FF2B5EF4-FFF2-40B4-BE49-F238E27FC236}">
                <a16:creationId xmlns:a16="http://schemas.microsoft.com/office/drawing/2014/main" id="{C5425E9E-6AB1-C741-E1E9-BE6C266CB38A}"/>
              </a:ext>
            </a:extLst>
          </p:cNvPr>
          <p:cNvSpPr txBox="1"/>
          <p:nvPr/>
        </p:nvSpPr>
        <p:spPr>
          <a:xfrm>
            <a:off x="368699" y="4294685"/>
            <a:ext cx="974219" cy="230832"/>
          </a:xfrm>
          <a:prstGeom prst="rect">
            <a:avLst/>
          </a:prstGeom>
          <a:noFill/>
        </p:spPr>
        <p:txBody>
          <a:bodyPr wrap="square" rtlCol="0">
            <a:spAutoFit/>
          </a:bodyPr>
          <a:lstStyle/>
          <a:p>
            <a:r>
              <a:rPr lang="en-US" sz="900" dirty="0"/>
              <a:t>Activate</a:t>
            </a:r>
            <a:endParaRPr lang="en-PH" sz="900" dirty="0">
              <a:latin typeface="Arial Narrow" panose="020B0606020202030204" pitchFamily="34" charset="0"/>
            </a:endParaRPr>
          </a:p>
        </p:txBody>
      </p:sp>
      <p:sp>
        <p:nvSpPr>
          <p:cNvPr id="108" name="Rectangle: Rounded Corners 107">
            <a:extLst>
              <a:ext uri="{FF2B5EF4-FFF2-40B4-BE49-F238E27FC236}">
                <a16:creationId xmlns:a16="http://schemas.microsoft.com/office/drawing/2014/main" id="{0E36E313-53B0-4D68-82D9-9689A935F0B5}"/>
              </a:ext>
            </a:extLst>
          </p:cNvPr>
          <p:cNvSpPr/>
          <p:nvPr/>
        </p:nvSpPr>
        <p:spPr>
          <a:xfrm>
            <a:off x="1570596" y="4339379"/>
            <a:ext cx="122193" cy="122803"/>
          </a:xfrm>
          <a:prstGeom prst="round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857"/>
          </a:p>
        </p:txBody>
      </p:sp>
      <p:sp>
        <p:nvSpPr>
          <p:cNvPr id="109" name="TextBox 108">
            <a:extLst>
              <a:ext uri="{FF2B5EF4-FFF2-40B4-BE49-F238E27FC236}">
                <a16:creationId xmlns:a16="http://schemas.microsoft.com/office/drawing/2014/main" id="{DF2D9D44-BFE6-E335-0EF5-1209DA318916}"/>
              </a:ext>
            </a:extLst>
          </p:cNvPr>
          <p:cNvSpPr txBox="1"/>
          <p:nvPr/>
        </p:nvSpPr>
        <p:spPr>
          <a:xfrm>
            <a:off x="1699177" y="4285364"/>
            <a:ext cx="974219" cy="230832"/>
          </a:xfrm>
          <a:prstGeom prst="rect">
            <a:avLst/>
          </a:prstGeom>
          <a:noFill/>
        </p:spPr>
        <p:txBody>
          <a:bodyPr wrap="square" rtlCol="0">
            <a:spAutoFit/>
          </a:bodyPr>
          <a:lstStyle/>
          <a:p>
            <a:r>
              <a:rPr lang="en-US" sz="900" dirty="0">
                <a:latin typeface="Arial Narrow" panose="020B0606020202030204" pitchFamily="34" charset="0"/>
              </a:rPr>
              <a:t>Cancel</a:t>
            </a:r>
            <a:endParaRPr lang="en-PH" sz="900" dirty="0">
              <a:latin typeface="Arial Narrow" panose="020B0606020202030204" pitchFamily="34" charset="0"/>
            </a:endParaRPr>
          </a:p>
        </p:txBody>
      </p:sp>
      <p:sp>
        <p:nvSpPr>
          <p:cNvPr id="16" name="Callout: Bent Line with Accent Bar 15">
            <a:extLst>
              <a:ext uri="{FF2B5EF4-FFF2-40B4-BE49-F238E27FC236}">
                <a16:creationId xmlns:a16="http://schemas.microsoft.com/office/drawing/2014/main" id="{FE558329-48C9-0212-BBB2-51DEC608C941}"/>
              </a:ext>
            </a:extLst>
          </p:cNvPr>
          <p:cNvSpPr/>
          <p:nvPr/>
        </p:nvSpPr>
        <p:spPr>
          <a:xfrm>
            <a:off x="5302328" y="87857"/>
            <a:ext cx="2581461" cy="769575"/>
          </a:xfrm>
          <a:prstGeom prst="accentCallout2">
            <a:avLst>
              <a:gd name="adj1" fmla="val 18750"/>
              <a:gd name="adj2" fmla="val -8333"/>
              <a:gd name="adj3" fmla="val 18750"/>
              <a:gd name="adj4" fmla="val -16667"/>
              <a:gd name="adj5" fmla="val 405946"/>
              <a:gd name="adj6" fmla="val -116540"/>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The system will automatically send a notification to the service provider to upload a correct copy of the invoice.</a:t>
            </a:r>
          </a:p>
          <a:p>
            <a:pPr algn="ctr"/>
            <a:r>
              <a:rPr lang="ar-SA" sz="1000" dirty="0"/>
              <a:t>سيقوم النظام تلقائيًا بإرسال إشعار إلى مزود الخدمة لتحميل نسخة صحيحة من الفاتورة.</a:t>
            </a:r>
            <a:endParaRPr lang="en-PH" sz="1000" dirty="0"/>
          </a:p>
        </p:txBody>
      </p:sp>
      <p:sp>
        <p:nvSpPr>
          <p:cNvPr id="17" name="Callout: Bent Line with Accent Bar 16">
            <a:extLst>
              <a:ext uri="{FF2B5EF4-FFF2-40B4-BE49-F238E27FC236}">
                <a16:creationId xmlns:a16="http://schemas.microsoft.com/office/drawing/2014/main" id="{99C08712-0D73-3073-951D-9EEA9B1A0BC7}"/>
              </a:ext>
            </a:extLst>
          </p:cNvPr>
          <p:cNvSpPr/>
          <p:nvPr/>
        </p:nvSpPr>
        <p:spPr>
          <a:xfrm>
            <a:off x="1570596" y="101088"/>
            <a:ext cx="2770995" cy="769575"/>
          </a:xfrm>
          <a:prstGeom prst="accentCallout2">
            <a:avLst>
              <a:gd name="adj1" fmla="val 18750"/>
              <a:gd name="adj2" fmla="val -8333"/>
              <a:gd name="adj3" fmla="val 18750"/>
              <a:gd name="adj4" fmla="val -16667"/>
              <a:gd name="adj5" fmla="val 406366"/>
              <a:gd name="adj6" fmla="val -6995"/>
            </a:avLst>
          </a:prstGeom>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If approved, the system will automatically include this invoice for disbursement/transfer</a:t>
            </a:r>
          </a:p>
          <a:p>
            <a:pPr algn="ctr"/>
            <a:r>
              <a:rPr lang="ar-SA" sz="1050" dirty="0"/>
              <a:t>في حالة الموافقة، سيقوم النظام تلقائيًا بإدراج هذه الفاتورة للصرف/التحويل</a:t>
            </a:r>
            <a:endParaRPr lang="en-PH" sz="1050" dirty="0"/>
          </a:p>
        </p:txBody>
      </p:sp>
      <p:sp>
        <p:nvSpPr>
          <p:cNvPr id="39" name="Isosceles Triangle 38">
            <a:extLst>
              <a:ext uri="{FF2B5EF4-FFF2-40B4-BE49-F238E27FC236}">
                <a16:creationId xmlns:a16="http://schemas.microsoft.com/office/drawing/2014/main" id="{9987476C-801B-A0C3-59EB-79B47C117046}"/>
              </a:ext>
            </a:extLst>
          </p:cNvPr>
          <p:cNvSpPr/>
          <p:nvPr/>
        </p:nvSpPr>
        <p:spPr>
          <a:xfrm flipV="1">
            <a:off x="11511500" y="2675715"/>
            <a:ext cx="84624" cy="45719"/>
          </a:xfrm>
          <a:prstGeom prst="triangle">
            <a:avLst/>
          </a:prstGeom>
          <a:solidFill>
            <a:srgbClr val="CA93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0" name="Picture 39">
            <a:extLst>
              <a:ext uri="{FF2B5EF4-FFF2-40B4-BE49-F238E27FC236}">
                <a16:creationId xmlns:a16="http://schemas.microsoft.com/office/drawing/2014/main" id="{311E888C-9D09-A5CA-C533-DDC6A3AF9E23}"/>
              </a:ext>
            </a:extLst>
          </p:cNvPr>
          <p:cNvPicPr>
            <a:picLocks noChangeAspect="1"/>
          </p:cNvPicPr>
          <p:nvPr/>
        </p:nvPicPr>
        <p:blipFill>
          <a:blip r:embed="rId4"/>
          <a:stretch>
            <a:fillRect/>
          </a:stretch>
        </p:blipFill>
        <p:spPr>
          <a:xfrm>
            <a:off x="10416665" y="2714048"/>
            <a:ext cx="294594" cy="294594"/>
          </a:xfrm>
          <a:prstGeom prst="rect">
            <a:avLst/>
          </a:prstGeom>
        </p:spPr>
      </p:pic>
      <p:sp>
        <p:nvSpPr>
          <p:cNvPr id="41" name="Rectangle: Rounded Corners 40">
            <a:extLst>
              <a:ext uri="{FF2B5EF4-FFF2-40B4-BE49-F238E27FC236}">
                <a16:creationId xmlns:a16="http://schemas.microsoft.com/office/drawing/2014/main" id="{B04FAC89-3069-4AF6-FC98-A43AB4DE6FD7}"/>
              </a:ext>
            </a:extLst>
          </p:cNvPr>
          <p:cNvSpPr/>
          <p:nvPr/>
        </p:nvSpPr>
        <p:spPr>
          <a:xfrm>
            <a:off x="10912432" y="2790863"/>
            <a:ext cx="485989" cy="108869"/>
          </a:xfrm>
          <a:prstGeom prst="roundRect">
            <a:avLst/>
          </a:prstGeom>
          <a:solidFill>
            <a:srgbClr val="51BB25"/>
          </a:solidFill>
          <a:ln w="3175">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71" b="1" dirty="0">
                <a:solidFill>
                  <a:schemeClr val="bg1"/>
                </a:solidFill>
                <a:latin typeface="Arial Narrow" panose="020B0606020202030204" pitchFamily="34" charset="0"/>
              </a:rPr>
              <a:t>Approved</a:t>
            </a:r>
            <a:endParaRPr lang="en-PH" sz="571" b="1" dirty="0">
              <a:solidFill>
                <a:schemeClr val="bg1"/>
              </a:solidFill>
              <a:latin typeface="Arial Narrow" panose="020B0606020202030204" pitchFamily="34" charset="0"/>
            </a:endParaRPr>
          </a:p>
        </p:txBody>
      </p:sp>
      <p:sp>
        <p:nvSpPr>
          <p:cNvPr id="42" name="TextBox 41">
            <a:extLst>
              <a:ext uri="{FF2B5EF4-FFF2-40B4-BE49-F238E27FC236}">
                <a16:creationId xmlns:a16="http://schemas.microsoft.com/office/drawing/2014/main" id="{384B0C38-366E-EBAD-78DC-E967523D096D}"/>
              </a:ext>
            </a:extLst>
          </p:cNvPr>
          <p:cNvSpPr txBox="1"/>
          <p:nvPr/>
        </p:nvSpPr>
        <p:spPr>
          <a:xfrm>
            <a:off x="6415606" y="4899019"/>
            <a:ext cx="5609258" cy="1600438"/>
          </a:xfrm>
          <a:prstGeom prst="rect">
            <a:avLst/>
          </a:prstGeom>
          <a:solidFill>
            <a:schemeClr val="accent4">
              <a:lumMod val="20000"/>
              <a:lumOff val="80000"/>
            </a:schemeClr>
          </a:solidFill>
        </p:spPr>
        <p:txBody>
          <a:bodyPr wrap="square" rtlCol="0">
            <a:spAutoFit/>
          </a:bodyPr>
          <a:lstStyle/>
          <a:p>
            <a:pPr algn="l"/>
            <a:r>
              <a:rPr lang="en-US" sz="1400" dirty="0"/>
              <a:t>This table documents the procedures carried out on the amount of each request, starting with the request invoice data issued by the platform to the customer, receiving the invoice issued by the service provider and uploading it to the platform, and the inspection procedures, with clarification of the status.</a:t>
            </a:r>
            <a:r>
              <a:rPr lang="ar-SA" sz="1400" dirty="0"/>
              <a:t>يوثق هذا الجدول الاجراءات التي تمت على مبلغ كل طلب</a:t>
            </a:r>
            <a:endParaRPr lang="en-US" sz="1400" dirty="0"/>
          </a:p>
          <a:p>
            <a:r>
              <a:rPr lang="ar-SA" sz="1400" dirty="0"/>
              <a:t> ابتداء من بيانات فاتورة الطلب المصدرة من المنصة للعميل واستقبال الفاتورة التي يصدرها مقدم الخدمة ويرفعها على المنصة واجراءات الفحص مع ايضاح الحالة</a:t>
            </a:r>
            <a:endParaRPr lang="en-US" sz="1400" dirty="0"/>
          </a:p>
        </p:txBody>
      </p:sp>
    </p:spTree>
    <p:extLst>
      <p:ext uri="{BB962C8B-B14F-4D97-AF65-F5344CB8AC3E}">
        <p14:creationId xmlns:p14="http://schemas.microsoft.com/office/powerpoint/2010/main" val="181937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11682</TotalTime>
  <Words>10572</Words>
  <Application>Microsoft Office PowerPoint</Application>
  <PresentationFormat>شاشة عريضة</PresentationFormat>
  <Paragraphs>3578</Paragraphs>
  <Slides>39</Slides>
  <Notes>28</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39</vt:i4>
      </vt:variant>
    </vt:vector>
  </HeadingPairs>
  <TitlesOfParts>
    <vt:vector size="51" baseType="lpstr">
      <vt:lpstr>Akhbar MT</vt:lpstr>
      <vt:lpstr>Arial</vt:lpstr>
      <vt:lpstr>Arial N</vt:lpstr>
      <vt:lpstr>Arial N </vt:lpstr>
      <vt:lpstr>Arial Narrow</vt:lpstr>
      <vt:lpstr>Cairo</vt:lpstr>
      <vt:lpstr>Cairo </vt:lpstr>
      <vt:lpstr>Cairo Light</vt:lpstr>
      <vt:lpstr>Calibri</vt:lpstr>
      <vt:lpstr>Calibri Light</vt:lpstr>
      <vt:lpstr>Poppins</vt:lpstr>
      <vt:lpstr>Office Theme</vt:lpstr>
      <vt:lpstr>Standardized Invoice Protocol for  Platform Transactions Interface contents to the dashboard </vt:lpstr>
      <vt:lpstr>Simplified Flowchart of Steps, Parties, and Documents مخطط مبسط للتسلسل، الأطراف، والمستندات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edlee basallote</dc:creator>
  <cp:lastModifiedBy>sami alessa</cp:lastModifiedBy>
  <cp:revision>60</cp:revision>
  <dcterms:created xsi:type="dcterms:W3CDTF">2025-08-12T09:57:08Z</dcterms:created>
  <dcterms:modified xsi:type="dcterms:W3CDTF">2025-08-23T12:26:57Z</dcterms:modified>
</cp:coreProperties>
</file>